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0"/>
  </p:notesMasterIdLst>
  <p:sldIdLst>
    <p:sldId id="288" r:id="rId5"/>
    <p:sldId id="289" r:id="rId6"/>
    <p:sldId id="297" r:id="rId7"/>
    <p:sldId id="342" r:id="rId8"/>
    <p:sldId id="343" r:id="rId9"/>
    <p:sldId id="334" r:id="rId10"/>
    <p:sldId id="346" r:id="rId11"/>
    <p:sldId id="325" r:id="rId12"/>
    <p:sldId id="341" r:id="rId13"/>
    <p:sldId id="332" r:id="rId14"/>
    <p:sldId id="303" r:id="rId15"/>
    <p:sldId id="328" r:id="rId16"/>
    <p:sldId id="344" r:id="rId17"/>
    <p:sldId id="310" r:id="rId18"/>
    <p:sldId id="33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10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FF0909"/>
    <a:srgbClr val="F2A0A0"/>
    <a:srgbClr val="870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guide orient="horz" pos="1389"/>
        <p:guide pos="10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3A71F0-1D15-E04F-A33B-5975FAC4C6CB}" type="datetimeFigureOut">
              <a:rPr lang="en-US" smtClean="0"/>
              <a:t>3/14/2024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2BE9EC-0C53-054F-B30D-01A234EF34B3}" type="slidenum">
              <a:rPr lang="en-US" smtClean="0"/>
              <a:t>‹#›</a:t>
            </a:fld>
            <a:endParaRPr lang="en-US"/>
          </a:p>
        </p:txBody>
      </p:sp>
    </p:spTree>
    <p:extLst>
      <p:ext uri="{BB962C8B-B14F-4D97-AF65-F5344CB8AC3E}">
        <p14:creationId xmlns:p14="http://schemas.microsoft.com/office/powerpoint/2010/main" val="323940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A key innovation with respect to the UK context is that we focus on the aggregate properties of local populations</a:t>
            </a:r>
          </a:p>
          <a:p>
            <a:endParaRPr lang="en-IE" dirty="0"/>
          </a:p>
        </p:txBody>
      </p:sp>
      <p:sp>
        <p:nvSpPr>
          <p:cNvPr id="4" name="Slide Number Placeholder 3"/>
          <p:cNvSpPr>
            <a:spLocks noGrp="1"/>
          </p:cNvSpPr>
          <p:nvPr>
            <p:ph type="sldNum" sz="quarter" idx="5"/>
          </p:nvPr>
        </p:nvSpPr>
        <p:spPr/>
        <p:txBody>
          <a:bodyPr/>
          <a:lstStyle/>
          <a:p>
            <a:fld id="{D82BE9EC-0C53-054F-B30D-01A234EF34B3}" type="slidenum">
              <a:rPr lang="en-US" smtClean="0"/>
              <a:t>4</a:t>
            </a:fld>
            <a:endParaRPr lang="en-US"/>
          </a:p>
        </p:txBody>
      </p:sp>
    </p:spTree>
    <p:extLst>
      <p:ext uri="{BB962C8B-B14F-4D97-AF65-F5344CB8AC3E}">
        <p14:creationId xmlns:p14="http://schemas.microsoft.com/office/powerpoint/2010/main" val="145272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Spell out first line</a:t>
            </a:r>
          </a:p>
        </p:txBody>
      </p:sp>
      <p:sp>
        <p:nvSpPr>
          <p:cNvPr id="4" name="Slide Number Placeholder 3"/>
          <p:cNvSpPr>
            <a:spLocks noGrp="1"/>
          </p:cNvSpPr>
          <p:nvPr>
            <p:ph type="sldNum" sz="quarter" idx="10"/>
          </p:nvPr>
        </p:nvSpPr>
        <p:spPr/>
        <p:txBody>
          <a:bodyPr/>
          <a:lstStyle/>
          <a:p>
            <a:fld id="{D82BE9EC-0C53-054F-B30D-01A234EF34B3}" type="slidenum">
              <a:rPr lang="en-US" smtClean="0"/>
              <a:t>15</a:t>
            </a:fld>
            <a:endParaRPr lang="en-US"/>
          </a:p>
        </p:txBody>
      </p:sp>
    </p:spTree>
    <p:extLst>
      <p:ext uri="{BB962C8B-B14F-4D97-AF65-F5344CB8AC3E}">
        <p14:creationId xmlns:p14="http://schemas.microsoft.com/office/powerpoint/2010/main" val="219331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E" sz="1800" i="1"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IE" sz="1800" i="1" dirty="0">
                <a:effectLst/>
                <a:latin typeface="Calibri" panose="020F0502020204030204" pitchFamily="34" charset="0"/>
                <a:ea typeface="Calibri" panose="020F0502020204030204" pitchFamily="34" charset="0"/>
                <a:cs typeface="Times New Roman" panose="02020603050405020304" pitchFamily="18" charset="0"/>
              </a:rPr>
              <a:t>While birth rates in Ireland remains high by European standards, another contributor to positive demographic change, is inward migration. With immigration adding to demographic vitality and helping to offset the effects of population ageing.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82BE9EC-0C53-054F-B30D-01A234EF34B3}" type="slidenum">
              <a:rPr lang="en-US" smtClean="0"/>
              <a:t>6</a:t>
            </a:fld>
            <a:endParaRPr lang="en-US"/>
          </a:p>
        </p:txBody>
      </p:sp>
    </p:spTree>
    <p:extLst>
      <p:ext uri="{BB962C8B-B14F-4D97-AF65-F5344CB8AC3E}">
        <p14:creationId xmlns:p14="http://schemas.microsoft.com/office/powerpoint/2010/main" val="378856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E" sz="1800" i="1"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marL="342900" lvl="0" indent="-342900" algn="just">
              <a:lnSpc>
                <a:spcPct val="105000"/>
              </a:lnSpc>
              <a:spcAft>
                <a:spcPts val="800"/>
              </a:spcAft>
              <a:buFont typeface="Symbol" panose="05050102010706020507" pitchFamily="18" charset="2"/>
              <a:buChar char=""/>
            </a:pPr>
            <a:r>
              <a:rPr lang="en-IE" sz="1800" i="1" dirty="0">
                <a:effectLst/>
                <a:latin typeface="Calibri" panose="020F0502020204030204" pitchFamily="34" charset="0"/>
                <a:ea typeface="Calibri" panose="020F0502020204030204" pitchFamily="34" charset="0"/>
                <a:cs typeface="Times New Roman" panose="02020603050405020304" pitchFamily="18" charset="0"/>
              </a:rPr>
              <a:t>While birth rates in Ireland remains high by European standards, another contributor to positive demographic change, is inward migration. With immigration adding to demographic vitality and helping to offset the effects of population ageing.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82BE9EC-0C53-054F-B30D-01A234EF34B3}" type="slidenum">
              <a:rPr lang="en-US" smtClean="0"/>
              <a:t>7</a:t>
            </a:fld>
            <a:endParaRPr lang="en-US"/>
          </a:p>
        </p:txBody>
      </p:sp>
    </p:spTree>
    <p:extLst>
      <p:ext uri="{BB962C8B-B14F-4D97-AF65-F5344CB8AC3E}">
        <p14:creationId xmlns:p14="http://schemas.microsoft.com/office/powerpoint/2010/main" val="378856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i="1" dirty="0">
                <a:effectLst/>
                <a:latin typeface="Calibri" panose="020F0502020204030204" pitchFamily="34" charset="0"/>
                <a:ea typeface="Calibri" panose="020F0502020204030204" pitchFamily="34" charset="0"/>
                <a:cs typeface="Times New Roman" panose="02020603050405020304" pitchFamily="18" charset="0"/>
              </a:rPr>
              <a:t>These areas continue to have much lower levels of educational attainment and significantly higher levels of unemployment than the national average, with the improvements seen in these measures nationally, not experienced by the most disadvantaged communities.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D82BE9EC-0C53-054F-B30D-01A234EF34B3}" type="slidenum">
              <a:rPr lang="en-US" smtClean="0"/>
              <a:t>8</a:t>
            </a:fld>
            <a:endParaRPr lang="en-US"/>
          </a:p>
        </p:txBody>
      </p:sp>
    </p:spTree>
    <p:extLst>
      <p:ext uri="{BB962C8B-B14F-4D97-AF65-F5344CB8AC3E}">
        <p14:creationId xmlns:p14="http://schemas.microsoft.com/office/powerpoint/2010/main" val="116511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82BE9EC-0C53-054F-B30D-01A234EF34B3}" type="slidenum">
              <a:rPr lang="en-US" smtClean="0"/>
              <a:t>10</a:t>
            </a:fld>
            <a:endParaRPr lang="en-US"/>
          </a:p>
        </p:txBody>
      </p:sp>
    </p:spTree>
    <p:extLst>
      <p:ext uri="{BB962C8B-B14F-4D97-AF65-F5344CB8AC3E}">
        <p14:creationId xmlns:p14="http://schemas.microsoft.com/office/powerpoint/2010/main" val="151109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Spell out first line</a:t>
            </a:r>
          </a:p>
        </p:txBody>
      </p:sp>
      <p:sp>
        <p:nvSpPr>
          <p:cNvPr id="4" name="Slide Number Placeholder 3"/>
          <p:cNvSpPr>
            <a:spLocks noGrp="1"/>
          </p:cNvSpPr>
          <p:nvPr>
            <p:ph type="sldNum" sz="quarter" idx="10"/>
          </p:nvPr>
        </p:nvSpPr>
        <p:spPr/>
        <p:txBody>
          <a:bodyPr/>
          <a:lstStyle/>
          <a:p>
            <a:fld id="{D82BE9EC-0C53-054F-B30D-01A234EF34B3}" type="slidenum">
              <a:rPr lang="en-US" smtClean="0"/>
              <a:t>11</a:t>
            </a:fld>
            <a:endParaRPr lang="en-US"/>
          </a:p>
        </p:txBody>
      </p:sp>
    </p:spTree>
    <p:extLst>
      <p:ext uri="{BB962C8B-B14F-4D97-AF65-F5344CB8AC3E}">
        <p14:creationId xmlns:p14="http://schemas.microsoft.com/office/powerpoint/2010/main" val="129072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Spell out first line</a:t>
            </a:r>
          </a:p>
        </p:txBody>
      </p:sp>
      <p:sp>
        <p:nvSpPr>
          <p:cNvPr id="4" name="Slide Number Placeholder 3"/>
          <p:cNvSpPr>
            <a:spLocks noGrp="1"/>
          </p:cNvSpPr>
          <p:nvPr>
            <p:ph type="sldNum" sz="quarter" idx="10"/>
          </p:nvPr>
        </p:nvSpPr>
        <p:spPr/>
        <p:txBody>
          <a:bodyPr/>
          <a:lstStyle/>
          <a:p>
            <a:fld id="{D82BE9EC-0C53-054F-B30D-01A234EF34B3}" type="slidenum">
              <a:rPr lang="en-US" smtClean="0"/>
              <a:t>12</a:t>
            </a:fld>
            <a:endParaRPr lang="en-US"/>
          </a:p>
        </p:txBody>
      </p:sp>
    </p:spTree>
    <p:extLst>
      <p:ext uri="{BB962C8B-B14F-4D97-AF65-F5344CB8AC3E}">
        <p14:creationId xmlns:p14="http://schemas.microsoft.com/office/powerpoint/2010/main" val="244254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82BE9EC-0C53-054F-B30D-01A234EF34B3}" type="slidenum">
              <a:rPr lang="en-US" smtClean="0"/>
              <a:t>13</a:t>
            </a:fld>
            <a:endParaRPr lang="en-US"/>
          </a:p>
        </p:txBody>
      </p:sp>
    </p:spTree>
    <p:extLst>
      <p:ext uri="{BB962C8B-B14F-4D97-AF65-F5344CB8AC3E}">
        <p14:creationId xmlns:p14="http://schemas.microsoft.com/office/powerpoint/2010/main" val="244064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82BE9EC-0C53-054F-B30D-01A234EF34B3}" type="slidenum">
              <a:rPr lang="en-US" smtClean="0"/>
              <a:t>14</a:t>
            </a:fld>
            <a:endParaRPr lang="en-US"/>
          </a:p>
        </p:txBody>
      </p:sp>
    </p:spTree>
    <p:extLst>
      <p:ext uri="{BB962C8B-B14F-4D97-AF65-F5344CB8AC3E}">
        <p14:creationId xmlns:p14="http://schemas.microsoft.com/office/powerpoint/2010/main" val="320992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2261594"/>
            <a:ext cx="10515600" cy="1325563"/>
          </a:xfrm>
          <a:prstGeom prst="rect">
            <a:avLst/>
          </a:prstGeom>
        </p:spPr>
        <p:txBody>
          <a:bodyPr vert="horz" lIns="91440" tIns="45720" rIns="91440" bIns="45720" rtlCol="0" anchor="ctr">
            <a:normAutofit/>
          </a:bodyPr>
          <a:lstStyle/>
          <a:p>
            <a:r>
              <a:rPr lang="en-US"/>
              <a:t>Click to add title</a:t>
            </a:r>
          </a:p>
        </p:txBody>
      </p:sp>
      <p:sp>
        <p:nvSpPr>
          <p:cNvPr id="14" name="Text Placeholder 13">
            <a:extLst>
              <a:ext uri="{FF2B5EF4-FFF2-40B4-BE49-F238E27FC236}">
                <a16:creationId xmlns:a16="http://schemas.microsoft.com/office/drawing/2014/main" id="{027877DC-172B-CD47-AC10-777C9F397C2F}"/>
              </a:ext>
            </a:extLst>
          </p:cNvPr>
          <p:cNvSpPr>
            <a:spLocks noGrp="1"/>
          </p:cNvSpPr>
          <p:nvPr>
            <p:ph type="body" sz="quarter" idx="25" hasCustomPrompt="1"/>
          </p:nvPr>
        </p:nvSpPr>
        <p:spPr>
          <a:xfrm>
            <a:off x="838200" y="3702548"/>
            <a:ext cx="10515600" cy="846137"/>
          </a:xfrm>
          <a:prstGeom prst="rect">
            <a:avLst/>
          </a:prstGeom>
        </p:spPr>
        <p:txBody>
          <a:bodyPr/>
          <a:lstStyle/>
          <a:p>
            <a:pPr lvl="0"/>
            <a:r>
              <a:rPr lang="en-US"/>
              <a:t>Insert Sub Title Here</a:t>
            </a:r>
          </a:p>
        </p:txBody>
      </p:sp>
    </p:spTree>
    <p:extLst>
      <p:ext uri="{BB962C8B-B14F-4D97-AF65-F5344CB8AC3E}">
        <p14:creationId xmlns:p14="http://schemas.microsoft.com/office/powerpoint/2010/main" val="426424350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2261594"/>
            <a:ext cx="10515600" cy="1325563"/>
          </a:xfrm>
          <a:prstGeom prst="rect">
            <a:avLst/>
          </a:prstGeom>
        </p:spPr>
        <p:txBody>
          <a:bodyPr vert="horz" lIns="91440" tIns="45720" rIns="91440" bIns="45720" rtlCol="0" anchor="ctr">
            <a:normAutofit/>
          </a:bodyPr>
          <a:lstStyle/>
          <a:p>
            <a:r>
              <a:rPr lang="en-US"/>
              <a:t>Click to add title</a:t>
            </a:r>
          </a:p>
        </p:txBody>
      </p:sp>
      <p:sp>
        <p:nvSpPr>
          <p:cNvPr id="14" name="Text Placeholder 13">
            <a:extLst>
              <a:ext uri="{FF2B5EF4-FFF2-40B4-BE49-F238E27FC236}">
                <a16:creationId xmlns:a16="http://schemas.microsoft.com/office/drawing/2014/main" id="{027877DC-172B-CD47-AC10-777C9F397C2F}"/>
              </a:ext>
            </a:extLst>
          </p:cNvPr>
          <p:cNvSpPr>
            <a:spLocks noGrp="1"/>
          </p:cNvSpPr>
          <p:nvPr>
            <p:ph type="body" sz="quarter" idx="25" hasCustomPrompt="1"/>
          </p:nvPr>
        </p:nvSpPr>
        <p:spPr>
          <a:xfrm>
            <a:off x="838200" y="3702548"/>
            <a:ext cx="10515600" cy="846137"/>
          </a:xfrm>
          <a:prstGeom prst="rect">
            <a:avLst/>
          </a:prstGeom>
        </p:spPr>
        <p:txBody>
          <a:bodyPr/>
          <a:lstStyle/>
          <a:p>
            <a:pPr lvl="0"/>
            <a:r>
              <a:rPr lang="en-US"/>
              <a:t>Insert Sub Title Here</a:t>
            </a:r>
          </a:p>
        </p:txBody>
      </p:sp>
    </p:spTree>
    <p:extLst>
      <p:ext uri="{BB962C8B-B14F-4D97-AF65-F5344CB8AC3E}">
        <p14:creationId xmlns:p14="http://schemas.microsoft.com/office/powerpoint/2010/main" val="41989967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41556538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lvl1pPr>
              <a:defRPr>
                <a:solidFill>
                  <a:srgbClr val="870B3B"/>
                </a:solidFill>
              </a:defRPr>
            </a:lvl1p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1990965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lvl1pPr>
              <a:defRPr>
                <a:solidFill>
                  <a:srgbClr val="870B3B"/>
                </a:solidFill>
              </a:defRPr>
            </a:lvl1p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32098640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lvl1pPr>
              <a:defRPr>
                <a:solidFill>
                  <a:srgbClr val="870B3B"/>
                </a:solidFill>
              </a:defRPr>
            </a:lvl1p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42767766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81DBFA-CBA4-5A48-928E-D536A8F11438}"/>
              </a:ext>
            </a:extLst>
          </p:cNvPr>
          <p:cNvSpPr>
            <a:spLocks noGrp="1"/>
          </p:cNvSpPr>
          <p:nvPr>
            <p:ph type="sldNum" sz="quarter" idx="4"/>
          </p:nvPr>
        </p:nvSpPr>
        <p:spPr>
          <a:xfrm>
            <a:off x="-16499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939A4-4C9F-2A47-893F-4AF46ABB2528}" type="slidenum">
              <a:rPr lang="en-US" smtClean="0"/>
              <a:t>‹#›</a:t>
            </a:fld>
            <a:endParaRPr lang="en-US"/>
          </a:p>
        </p:txBody>
      </p:sp>
    </p:spTree>
    <p:extLst>
      <p:ext uri="{BB962C8B-B14F-4D97-AF65-F5344CB8AC3E}">
        <p14:creationId xmlns:p14="http://schemas.microsoft.com/office/powerpoint/2010/main" val="25918903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trutzhaase.eu/deprivation-index/the-2016-pobal-hp-deprivation-index-for-small-area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mailto:pobalmaps@pobal.ie" TargetMode="External"/><Relationship Id="rId5" Type="http://schemas.openxmlformats.org/officeDocument/2006/relationships/hyperlink" Target="https://data.gov.ie/dataset/hp-deprivation-index-scores-2016" TargetMode="External"/><Relationship Id="rId4" Type="http://schemas.openxmlformats.org/officeDocument/2006/relationships/hyperlink" Target="https://www.pobal.ie/app/uploads/2023/11/Pobal-HP-Deprivation-Index-Briefing.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34211"/>
            <a:ext cx="10515600" cy="1325563"/>
          </a:xfrm>
        </p:spPr>
        <p:txBody>
          <a:bodyPr/>
          <a:lstStyle/>
          <a:p>
            <a:r>
              <a:rPr lang="en-IE" dirty="0"/>
              <a:t>Pobal HP Deprivation Index</a:t>
            </a:r>
          </a:p>
        </p:txBody>
      </p:sp>
      <p:sp>
        <p:nvSpPr>
          <p:cNvPr id="6" name="Text Placeholder 5"/>
          <p:cNvSpPr>
            <a:spLocks noGrp="1"/>
          </p:cNvSpPr>
          <p:nvPr>
            <p:ph type="body" sz="quarter" idx="25"/>
          </p:nvPr>
        </p:nvSpPr>
        <p:spPr>
          <a:xfrm>
            <a:off x="941032" y="2259774"/>
            <a:ext cx="10412767" cy="846137"/>
          </a:xfrm>
        </p:spPr>
        <p:txBody>
          <a:bodyPr/>
          <a:lstStyle/>
          <a:p>
            <a:r>
              <a:rPr lang="en-US" dirty="0"/>
              <a:t>Presentation to CYPSC Network</a:t>
            </a:r>
            <a:endParaRPr lang="en-IE" dirty="0"/>
          </a:p>
        </p:txBody>
      </p:sp>
      <p:sp>
        <p:nvSpPr>
          <p:cNvPr id="4" name="Text Placeholder 5">
            <a:extLst>
              <a:ext uri="{FF2B5EF4-FFF2-40B4-BE49-F238E27FC236}">
                <a16:creationId xmlns:a16="http://schemas.microsoft.com/office/drawing/2014/main" id="{F8E9E2A3-2104-4C61-8C13-AA90144E800D}"/>
              </a:ext>
            </a:extLst>
          </p:cNvPr>
          <p:cNvSpPr txBox="1">
            <a:spLocks/>
          </p:cNvSpPr>
          <p:nvPr/>
        </p:nvSpPr>
        <p:spPr>
          <a:xfrm>
            <a:off x="1347439" y="4008405"/>
            <a:ext cx="10515600" cy="846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dirty="0"/>
              <a:t>Alana Ryan, Senior Research and Policy Officer</a:t>
            </a:r>
          </a:p>
          <a:p>
            <a:pPr algn="r"/>
            <a:endParaRPr lang="en-US" sz="1800" dirty="0"/>
          </a:p>
          <a:p>
            <a:pPr algn="r"/>
            <a:r>
              <a:rPr lang="en-US" sz="1800" dirty="0"/>
              <a:t>Martin Quigley, Director of Data &amp; Analytics</a:t>
            </a:r>
          </a:p>
          <a:p>
            <a:pPr algn="r"/>
            <a:endParaRPr lang="en-US" sz="1800" dirty="0"/>
          </a:p>
          <a:p>
            <a:pPr algn="r"/>
            <a:r>
              <a:rPr lang="en-US" sz="1800" dirty="0"/>
              <a:t>19/03/24</a:t>
            </a:r>
            <a:endParaRPr lang="en-IE" sz="1800" dirty="0"/>
          </a:p>
        </p:txBody>
      </p:sp>
    </p:spTree>
    <p:extLst>
      <p:ext uri="{BB962C8B-B14F-4D97-AF65-F5344CB8AC3E}">
        <p14:creationId xmlns:p14="http://schemas.microsoft.com/office/powerpoint/2010/main" val="80357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515" y="646916"/>
            <a:ext cx="5338011" cy="1325563"/>
          </a:xfrm>
        </p:spPr>
        <p:txBody>
          <a:bodyPr>
            <a:normAutofit/>
          </a:bodyPr>
          <a:lstStyle/>
          <a:p>
            <a:r>
              <a:rPr lang="en-US" sz="3600" dirty="0"/>
              <a:t>Resource Allocation</a:t>
            </a:r>
            <a:endParaRPr lang="en-IE" sz="3600" dirty="0"/>
          </a:p>
        </p:txBody>
      </p:sp>
      <p:sp>
        <p:nvSpPr>
          <p:cNvPr id="5" name="Text Placeholder 4"/>
          <p:cNvSpPr>
            <a:spLocks noGrp="1"/>
          </p:cNvSpPr>
          <p:nvPr>
            <p:ph type="body" sz="quarter" idx="25"/>
          </p:nvPr>
        </p:nvSpPr>
        <p:spPr>
          <a:xfrm>
            <a:off x="725905" y="1761667"/>
            <a:ext cx="4792579" cy="4129755"/>
          </a:xfrm>
        </p:spPr>
        <p:txBody>
          <a:bodyPr/>
          <a:lstStyle/>
          <a:p>
            <a:pPr marL="457200" indent="-457200">
              <a:buFont typeface="Arial" panose="020B0604020202020204" pitchFamily="34" charset="0"/>
              <a:buChar char="•"/>
            </a:pPr>
            <a:r>
              <a:rPr lang="en-US" dirty="0"/>
              <a:t>S</a:t>
            </a:r>
            <a:r>
              <a:rPr lang="en-IE" dirty="0"/>
              <a:t>ICAP, LEADER</a:t>
            </a:r>
          </a:p>
          <a:p>
            <a:pPr marL="457200" indent="-457200">
              <a:buFont typeface="Arial" panose="020B0604020202020204" pitchFamily="34" charset="0"/>
              <a:buChar char="•"/>
            </a:pPr>
            <a:r>
              <a:rPr lang="en-IE" dirty="0"/>
              <a:t>CCC funding</a:t>
            </a:r>
          </a:p>
          <a:p>
            <a:pPr marL="457200" indent="-457200">
              <a:buFont typeface="Arial" panose="020B0604020202020204" pitchFamily="34" charset="0"/>
              <a:buChar char="•"/>
            </a:pPr>
            <a:r>
              <a:rPr lang="en-IE" dirty="0"/>
              <a:t>HSE Resource Allocation</a:t>
            </a:r>
          </a:p>
          <a:p>
            <a:pPr marL="457200" indent="-457200">
              <a:buFont typeface="Arial" panose="020B0604020202020204" pitchFamily="34" charset="0"/>
              <a:buChar char="•"/>
            </a:pPr>
            <a:r>
              <a:rPr lang="en-IE" dirty="0"/>
              <a:t>Sports Capital</a:t>
            </a:r>
          </a:p>
          <a:p>
            <a:pPr marL="457200" indent="-457200">
              <a:buFont typeface="Arial" panose="020B0604020202020204" pitchFamily="34" charset="0"/>
              <a:buChar char="•"/>
            </a:pPr>
            <a:r>
              <a:rPr lang="en-IE" dirty="0"/>
              <a:t>DEIS School Designation</a:t>
            </a:r>
          </a:p>
          <a:p>
            <a:pPr marL="457200" indent="-457200">
              <a:buFont typeface="Arial" panose="020B0604020202020204" pitchFamily="34" charset="0"/>
              <a:buChar char="•"/>
            </a:pPr>
            <a:r>
              <a:rPr lang="en-IE" dirty="0"/>
              <a:t>HEA funding model</a:t>
            </a:r>
          </a:p>
          <a:p>
            <a:pPr marL="457200" indent="-457200">
              <a:buFont typeface="Arial" panose="020B0604020202020204" pitchFamily="34" charset="0"/>
              <a:buChar char="•"/>
            </a:pPr>
            <a:r>
              <a:rPr lang="en-IE" dirty="0"/>
              <a:t>Equal Participation Model</a:t>
            </a:r>
          </a:p>
          <a:p>
            <a:pPr marL="457200" indent="-457200">
              <a:buFont typeface="Arial" panose="020B0604020202020204" pitchFamily="34" charset="0"/>
              <a:buChar char="•"/>
            </a:pPr>
            <a:endParaRPr lang="en-IE" dirty="0"/>
          </a:p>
        </p:txBody>
      </p:sp>
      <p:sp>
        <p:nvSpPr>
          <p:cNvPr id="7" name="Title 3">
            <a:extLst>
              <a:ext uri="{FF2B5EF4-FFF2-40B4-BE49-F238E27FC236}">
                <a16:creationId xmlns:a16="http://schemas.microsoft.com/office/drawing/2014/main" id="{64F44E05-2599-4539-8E61-C42A85EBE710}"/>
              </a:ext>
            </a:extLst>
          </p:cNvPr>
          <p:cNvSpPr txBox="1">
            <a:spLocks/>
          </p:cNvSpPr>
          <p:nvPr/>
        </p:nvSpPr>
        <p:spPr>
          <a:xfrm>
            <a:off x="6276474" y="645736"/>
            <a:ext cx="53380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70B3B"/>
                </a:solidFill>
                <a:latin typeface="+mj-lt"/>
                <a:ea typeface="+mj-ea"/>
                <a:cs typeface="+mj-cs"/>
              </a:defRPr>
            </a:lvl1pPr>
          </a:lstStyle>
          <a:p>
            <a:r>
              <a:rPr lang="en-US" sz="3600" dirty="0"/>
              <a:t>Others</a:t>
            </a:r>
            <a:endParaRPr lang="en-IE" sz="3600" dirty="0"/>
          </a:p>
        </p:txBody>
      </p:sp>
      <p:sp>
        <p:nvSpPr>
          <p:cNvPr id="8" name="Title 3">
            <a:extLst>
              <a:ext uri="{FF2B5EF4-FFF2-40B4-BE49-F238E27FC236}">
                <a16:creationId xmlns:a16="http://schemas.microsoft.com/office/drawing/2014/main" id="{2C3479BA-7AA4-49B0-B87F-C186A32C4FAC}"/>
              </a:ext>
            </a:extLst>
          </p:cNvPr>
          <p:cNvSpPr txBox="1">
            <a:spLocks/>
          </p:cNvSpPr>
          <p:nvPr/>
        </p:nvSpPr>
        <p:spPr>
          <a:xfrm>
            <a:off x="3746377" y="115410"/>
            <a:ext cx="4279037" cy="1108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70B3B"/>
                </a:solidFill>
                <a:latin typeface="+mj-lt"/>
                <a:ea typeface="+mj-ea"/>
                <a:cs typeface="+mj-cs"/>
              </a:defRPr>
            </a:lvl1pPr>
          </a:lstStyle>
          <a:p>
            <a:r>
              <a:rPr lang="en-US" dirty="0"/>
              <a:t>Major Uses</a:t>
            </a:r>
            <a:endParaRPr lang="en-IE" dirty="0"/>
          </a:p>
        </p:txBody>
      </p:sp>
      <p:pic>
        <p:nvPicPr>
          <p:cNvPr id="3" name="Picture 2">
            <a:extLst>
              <a:ext uri="{FF2B5EF4-FFF2-40B4-BE49-F238E27FC236}">
                <a16:creationId xmlns:a16="http://schemas.microsoft.com/office/drawing/2014/main" id="{FB87CBF0-3C9B-9E70-FFFA-A283E59EA135}"/>
              </a:ext>
            </a:extLst>
          </p:cNvPr>
          <p:cNvPicPr>
            <a:picLocks noChangeAspect="1"/>
          </p:cNvPicPr>
          <p:nvPr/>
        </p:nvPicPr>
        <p:blipFill>
          <a:blip r:embed="rId3"/>
          <a:stretch>
            <a:fillRect/>
          </a:stretch>
        </p:blipFill>
        <p:spPr>
          <a:xfrm>
            <a:off x="6153269" y="1498439"/>
            <a:ext cx="5584420" cy="4230991"/>
          </a:xfrm>
          <a:prstGeom prst="rect">
            <a:avLst/>
          </a:prstGeom>
        </p:spPr>
      </p:pic>
    </p:spTree>
    <p:extLst>
      <p:ext uri="{BB962C8B-B14F-4D97-AF65-F5344CB8AC3E}">
        <p14:creationId xmlns:p14="http://schemas.microsoft.com/office/powerpoint/2010/main" val="74128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499"/>
            <a:ext cx="10515600" cy="1325563"/>
          </a:xfrm>
        </p:spPr>
        <p:txBody>
          <a:bodyPr/>
          <a:lstStyle/>
          <a:p>
            <a:r>
              <a:rPr lang="en-US" dirty="0"/>
              <a:t>Resource Allocation Models</a:t>
            </a:r>
            <a:endParaRPr lang="en-IE" dirty="0"/>
          </a:p>
        </p:txBody>
      </p:sp>
      <p:sp>
        <p:nvSpPr>
          <p:cNvPr id="3" name="Text Placeholder 2"/>
          <p:cNvSpPr>
            <a:spLocks noGrp="1"/>
          </p:cNvSpPr>
          <p:nvPr>
            <p:ph type="body" sz="quarter" idx="25"/>
          </p:nvPr>
        </p:nvSpPr>
        <p:spPr>
          <a:xfrm>
            <a:off x="838200" y="1646711"/>
            <a:ext cx="10803655" cy="3564578"/>
          </a:xfrm>
        </p:spPr>
        <p:txBody>
          <a:bodyPr/>
          <a:lstStyle/>
          <a:p>
            <a:pPr marL="457200" indent="-457200">
              <a:spcAft>
                <a:spcPts val="600"/>
              </a:spcAft>
              <a:buFontTx/>
              <a:buChar char="-"/>
            </a:pPr>
            <a:r>
              <a:rPr lang="en-US" dirty="0"/>
              <a:t>Optimization of allocation of a fixed sum of money across a set of predefined geographic areas. </a:t>
            </a:r>
          </a:p>
          <a:p>
            <a:pPr marL="457200" indent="-457200">
              <a:spcAft>
                <a:spcPts val="600"/>
              </a:spcAft>
              <a:buFontTx/>
              <a:buChar char="-"/>
            </a:pPr>
            <a:r>
              <a:rPr lang="en-US" dirty="0"/>
              <a:t>Often uses deprivation as one input alongside others such as population, urban / rural designation, or bespoke measures such as square meterage of bogland. </a:t>
            </a:r>
          </a:p>
          <a:p>
            <a:pPr marL="457200" indent="-457200">
              <a:spcAft>
                <a:spcPts val="600"/>
              </a:spcAft>
              <a:buFontTx/>
              <a:buChar char="-"/>
            </a:pPr>
            <a:endParaRPr lang="en-US" dirty="0"/>
          </a:p>
          <a:p>
            <a:pPr marL="457200" indent="-457200">
              <a:spcAft>
                <a:spcPts val="600"/>
              </a:spcAft>
              <a:buFontTx/>
              <a:buChar char="-"/>
            </a:pPr>
            <a:endParaRPr lang="en-IE" dirty="0"/>
          </a:p>
        </p:txBody>
      </p:sp>
    </p:spTree>
    <p:extLst>
      <p:ext uri="{BB962C8B-B14F-4D97-AF65-F5344CB8AC3E}">
        <p14:creationId xmlns:p14="http://schemas.microsoft.com/office/powerpoint/2010/main" val="100185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78" y="78059"/>
            <a:ext cx="10515600" cy="758384"/>
          </a:xfrm>
        </p:spPr>
        <p:txBody>
          <a:bodyPr>
            <a:normAutofit fontScale="90000"/>
          </a:bodyPr>
          <a:lstStyle/>
          <a:p>
            <a:r>
              <a:rPr lang="en-US" dirty="0"/>
              <a:t>Usage – National Resource Allocation Models </a:t>
            </a:r>
            <a:endParaRPr lang="en-IE" dirty="0"/>
          </a:p>
        </p:txBody>
      </p:sp>
      <p:pic>
        <p:nvPicPr>
          <p:cNvPr id="7" name="Picture 6">
            <a:extLst>
              <a:ext uri="{FF2B5EF4-FFF2-40B4-BE49-F238E27FC236}">
                <a16:creationId xmlns:a16="http://schemas.microsoft.com/office/drawing/2014/main" id="{417375B5-9A88-4075-B75F-4F6B0BCAF832}"/>
              </a:ext>
            </a:extLst>
          </p:cNvPr>
          <p:cNvPicPr>
            <a:picLocks noChangeAspect="1"/>
          </p:cNvPicPr>
          <p:nvPr/>
        </p:nvPicPr>
        <p:blipFill>
          <a:blip r:embed="rId3"/>
          <a:stretch>
            <a:fillRect/>
          </a:stretch>
        </p:blipFill>
        <p:spPr>
          <a:xfrm>
            <a:off x="0" y="930712"/>
            <a:ext cx="12192000" cy="4996575"/>
          </a:xfrm>
          <a:prstGeom prst="rect">
            <a:avLst/>
          </a:prstGeom>
        </p:spPr>
      </p:pic>
    </p:spTree>
    <p:extLst>
      <p:ext uri="{BB962C8B-B14F-4D97-AF65-F5344CB8AC3E}">
        <p14:creationId xmlns:p14="http://schemas.microsoft.com/office/powerpoint/2010/main" val="308794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2C3479BA-7AA4-49B0-B87F-C186A32C4FAC}"/>
              </a:ext>
            </a:extLst>
          </p:cNvPr>
          <p:cNvSpPr txBox="1">
            <a:spLocks/>
          </p:cNvSpPr>
          <p:nvPr/>
        </p:nvSpPr>
        <p:spPr>
          <a:xfrm>
            <a:off x="316516" y="0"/>
            <a:ext cx="9333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70B3B"/>
                </a:solidFill>
                <a:latin typeface="+mj-lt"/>
                <a:ea typeface="+mj-ea"/>
                <a:cs typeface="+mj-cs"/>
              </a:defRPr>
            </a:lvl1pPr>
          </a:lstStyle>
          <a:p>
            <a:r>
              <a:rPr lang="en-US" dirty="0"/>
              <a:t>Usage - Setting specific scoring</a:t>
            </a:r>
            <a:endParaRPr lang="en-IE" dirty="0"/>
          </a:p>
        </p:txBody>
      </p:sp>
      <p:sp>
        <p:nvSpPr>
          <p:cNvPr id="11" name="Text Placeholder 4">
            <a:extLst>
              <a:ext uri="{FF2B5EF4-FFF2-40B4-BE49-F238E27FC236}">
                <a16:creationId xmlns:a16="http://schemas.microsoft.com/office/drawing/2014/main" id="{D9C39034-04EE-431D-B2E2-B82936CE404A}"/>
              </a:ext>
            </a:extLst>
          </p:cNvPr>
          <p:cNvSpPr>
            <a:spLocks noGrp="1"/>
          </p:cNvSpPr>
          <p:nvPr>
            <p:ph type="body" sz="quarter" idx="25"/>
          </p:nvPr>
        </p:nvSpPr>
        <p:spPr>
          <a:xfrm>
            <a:off x="643712" y="1091352"/>
            <a:ext cx="4792579" cy="4129755"/>
          </a:xfrm>
        </p:spPr>
        <p:txBody>
          <a:bodyPr/>
          <a:lstStyle/>
          <a:p>
            <a:pPr marL="457200" indent="-457200">
              <a:buFont typeface="Arial" panose="020B0604020202020204" pitchFamily="34" charset="0"/>
              <a:buChar char="•"/>
            </a:pPr>
            <a:r>
              <a:rPr lang="en-US" dirty="0"/>
              <a:t>Where each applicant is given a score as part of appraisal process</a:t>
            </a:r>
          </a:p>
          <a:p>
            <a:pPr marL="457200" indent="-457200">
              <a:buFont typeface="Arial" panose="020B0604020202020204" pitchFamily="34" charset="0"/>
              <a:buChar char="•"/>
            </a:pPr>
            <a:r>
              <a:rPr lang="en-US" dirty="0"/>
              <a:t>Can be score of boundary, or bespoke calculation</a:t>
            </a:r>
          </a:p>
          <a:p>
            <a:pPr marL="457200" indent="-457200">
              <a:buFont typeface="Arial" panose="020B0604020202020204" pitchFamily="34" charset="0"/>
              <a:buChar char="•"/>
            </a:pPr>
            <a:r>
              <a:rPr lang="en-US" dirty="0"/>
              <a:t>Challenges when </a:t>
            </a:r>
            <a:r>
              <a:rPr lang="en-US"/>
              <a:t>used too </a:t>
            </a:r>
            <a:r>
              <a:rPr lang="en-US" dirty="0"/>
              <a:t>simplistically</a:t>
            </a:r>
            <a:endParaRPr lang="en-IE" dirty="0"/>
          </a:p>
        </p:txBody>
      </p:sp>
      <p:pic>
        <p:nvPicPr>
          <p:cNvPr id="5" name="Picture 4" descr="A map with a black circle&#10;&#10;Description automatically generated">
            <a:extLst>
              <a:ext uri="{FF2B5EF4-FFF2-40B4-BE49-F238E27FC236}">
                <a16:creationId xmlns:a16="http://schemas.microsoft.com/office/drawing/2014/main" id="{74A1E54B-35DF-41AA-8D7A-7372DEF953D6}"/>
              </a:ext>
            </a:extLst>
          </p:cNvPr>
          <p:cNvPicPr>
            <a:picLocks noChangeAspect="1"/>
          </p:cNvPicPr>
          <p:nvPr/>
        </p:nvPicPr>
        <p:blipFill>
          <a:blip r:embed="rId3"/>
          <a:stretch>
            <a:fillRect/>
          </a:stretch>
        </p:blipFill>
        <p:spPr>
          <a:xfrm>
            <a:off x="6213343" y="1325563"/>
            <a:ext cx="5150115" cy="4229317"/>
          </a:xfrm>
          <a:prstGeom prst="rect">
            <a:avLst/>
          </a:prstGeom>
        </p:spPr>
      </p:pic>
    </p:spTree>
    <p:extLst>
      <p:ext uri="{BB962C8B-B14F-4D97-AF65-F5344CB8AC3E}">
        <p14:creationId xmlns:p14="http://schemas.microsoft.com/office/powerpoint/2010/main" val="38684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06695" y="2303191"/>
            <a:ext cx="6978610" cy="1325563"/>
          </a:xfrm>
        </p:spPr>
        <p:txBody>
          <a:bodyPr/>
          <a:lstStyle/>
          <a:p>
            <a:r>
              <a:rPr lang="en-US" dirty="0"/>
              <a:t>Pobal Maps Demonstration</a:t>
            </a:r>
            <a:endParaRPr lang="en-IE" dirty="0"/>
          </a:p>
        </p:txBody>
      </p:sp>
    </p:spTree>
    <p:extLst>
      <p:ext uri="{BB962C8B-B14F-4D97-AF65-F5344CB8AC3E}">
        <p14:creationId xmlns:p14="http://schemas.microsoft.com/office/powerpoint/2010/main" val="120113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499"/>
            <a:ext cx="10515600" cy="1325563"/>
          </a:xfrm>
        </p:spPr>
        <p:txBody>
          <a:bodyPr/>
          <a:lstStyle/>
          <a:p>
            <a:r>
              <a:rPr lang="en-US" dirty="0"/>
              <a:t>Further reading</a:t>
            </a:r>
            <a:endParaRPr lang="en-IE" dirty="0"/>
          </a:p>
        </p:txBody>
      </p:sp>
      <p:sp>
        <p:nvSpPr>
          <p:cNvPr id="3" name="Text Placeholder 2"/>
          <p:cNvSpPr>
            <a:spLocks noGrp="1"/>
          </p:cNvSpPr>
          <p:nvPr>
            <p:ph type="body" sz="quarter" idx="25"/>
          </p:nvPr>
        </p:nvSpPr>
        <p:spPr>
          <a:xfrm>
            <a:off x="838200" y="1884556"/>
            <a:ext cx="10803655" cy="2850498"/>
          </a:xfrm>
        </p:spPr>
        <p:txBody>
          <a:bodyPr/>
          <a:lstStyle/>
          <a:p>
            <a:pPr marL="457200" indent="-457200">
              <a:spcAft>
                <a:spcPts val="600"/>
              </a:spcAft>
              <a:buFontTx/>
              <a:buChar char="-"/>
            </a:pPr>
            <a:r>
              <a:rPr lang="en-US" dirty="0"/>
              <a:t>More info</a:t>
            </a:r>
          </a:p>
          <a:p>
            <a:pPr marL="914400" lvl="1" indent="-457200">
              <a:spcAft>
                <a:spcPts val="600"/>
              </a:spcAft>
              <a:buFontTx/>
              <a:buChar char="-"/>
            </a:pPr>
            <a:r>
              <a:rPr lang="en-US" dirty="0">
                <a:hlinkClick r:id="rId3"/>
              </a:rPr>
              <a:t>Conceptual Model and technical description</a:t>
            </a:r>
            <a:endParaRPr lang="en-US" dirty="0"/>
          </a:p>
          <a:p>
            <a:pPr marL="914400" lvl="1" indent="-457200">
              <a:spcAft>
                <a:spcPts val="600"/>
              </a:spcAft>
              <a:buFontTx/>
              <a:buChar char="-"/>
            </a:pPr>
            <a:r>
              <a:rPr lang="en-US" dirty="0">
                <a:hlinkClick r:id="rId4"/>
              </a:rPr>
              <a:t>Briefing on 2022 Findings</a:t>
            </a:r>
          </a:p>
          <a:p>
            <a:pPr marL="914400" lvl="1" indent="-457200">
              <a:spcAft>
                <a:spcPts val="600"/>
              </a:spcAft>
              <a:buFontTx/>
              <a:buChar char="-"/>
            </a:pPr>
            <a:r>
              <a:rPr lang="en-US" dirty="0" err="1">
                <a:hlinkClick r:id="rId4"/>
              </a:rPr>
              <a:t>Pobal</a:t>
            </a:r>
            <a:r>
              <a:rPr lang="en-US" dirty="0">
                <a:hlinkClick r:id="rId4"/>
              </a:rPr>
              <a:t> Maps</a:t>
            </a:r>
            <a:endParaRPr lang="en-US" dirty="0"/>
          </a:p>
          <a:p>
            <a:pPr marL="914400" lvl="1" indent="-457200">
              <a:spcAft>
                <a:spcPts val="600"/>
              </a:spcAft>
              <a:buFontTx/>
              <a:buChar char="-"/>
            </a:pPr>
            <a:r>
              <a:rPr lang="en-US" dirty="0">
                <a:hlinkClick r:id="rId5"/>
              </a:rPr>
              <a:t>Electoral Division level dataset</a:t>
            </a:r>
            <a:endParaRPr lang="en-US" dirty="0"/>
          </a:p>
          <a:p>
            <a:pPr marL="914400" lvl="1" indent="-457200">
              <a:spcAft>
                <a:spcPts val="600"/>
              </a:spcAft>
              <a:buFontTx/>
              <a:buChar char="-"/>
            </a:pPr>
            <a:r>
              <a:rPr lang="en-US" dirty="0"/>
              <a:t>Informal enquiries or access to Small Area level data – </a:t>
            </a:r>
            <a:r>
              <a:rPr lang="en-US" dirty="0">
                <a:hlinkClick r:id="rId6"/>
              </a:rPr>
              <a:t>pobalmaps@pobal.ie</a:t>
            </a:r>
            <a:r>
              <a:rPr lang="en-US" dirty="0"/>
              <a:t> </a:t>
            </a:r>
            <a:endParaRPr lang="en-IE" dirty="0"/>
          </a:p>
        </p:txBody>
      </p:sp>
    </p:spTree>
    <p:extLst>
      <p:ext uri="{BB962C8B-B14F-4D97-AF65-F5344CB8AC3E}">
        <p14:creationId xmlns:p14="http://schemas.microsoft.com/office/powerpoint/2010/main" val="376391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402" y="226032"/>
            <a:ext cx="10515600" cy="895739"/>
          </a:xfrm>
        </p:spPr>
        <p:txBody>
          <a:bodyPr/>
          <a:lstStyle/>
          <a:p>
            <a:r>
              <a:rPr lang="en-US" dirty="0"/>
              <a:t>Overview</a:t>
            </a:r>
            <a:endParaRPr lang="en-IE" dirty="0"/>
          </a:p>
        </p:txBody>
      </p:sp>
      <p:sp>
        <p:nvSpPr>
          <p:cNvPr id="5" name="Text Placeholder 4"/>
          <p:cNvSpPr>
            <a:spLocks noGrp="1"/>
          </p:cNvSpPr>
          <p:nvPr>
            <p:ph type="body" sz="quarter" idx="25"/>
          </p:nvPr>
        </p:nvSpPr>
        <p:spPr>
          <a:xfrm>
            <a:off x="1146337" y="1121771"/>
            <a:ext cx="6891342" cy="5083956"/>
          </a:xfrm>
        </p:spPr>
        <p:txBody>
          <a:bodyPr/>
          <a:lstStyle/>
          <a:p>
            <a:r>
              <a:rPr lang="en-IE" dirty="0"/>
              <a:t>Alana</a:t>
            </a:r>
          </a:p>
          <a:p>
            <a:pPr marL="914400" lvl="1" indent="-457200">
              <a:buFont typeface="Arial" panose="020B0604020202020204" pitchFamily="34" charset="0"/>
              <a:buChar char="•"/>
            </a:pPr>
            <a:r>
              <a:rPr lang="en-IE" dirty="0"/>
              <a:t>Introduction to Pobal HP Deprivation Index</a:t>
            </a:r>
          </a:p>
          <a:p>
            <a:pPr marL="914400" lvl="1" indent="-457200">
              <a:buFont typeface="Arial" panose="020B0604020202020204" pitchFamily="34" charset="0"/>
              <a:buChar char="•"/>
            </a:pPr>
            <a:r>
              <a:rPr lang="en-IE" dirty="0"/>
              <a:t>How it is constructed</a:t>
            </a:r>
          </a:p>
          <a:p>
            <a:pPr marL="914400" lvl="1" indent="-457200">
              <a:buFont typeface="Arial" panose="020B0604020202020204" pitchFamily="34" charset="0"/>
              <a:buChar char="•"/>
            </a:pPr>
            <a:r>
              <a:rPr lang="en-IE" dirty="0"/>
              <a:t>Findings from 2022 Index</a:t>
            </a:r>
          </a:p>
          <a:p>
            <a:pPr marL="914400" lvl="1" indent="-457200">
              <a:buFont typeface="Arial" panose="020B0604020202020204" pitchFamily="34" charset="0"/>
              <a:buChar char="•"/>
            </a:pPr>
            <a:endParaRPr lang="en-IE" dirty="0"/>
          </a:p>
          <a:p>
            <a:r>
              <a:rPr lang="en-IE" dirty="0"/>
              <a:t>Martin</a:t>
            </a:r>
          </a:p>
          <a:p>
            <a:pPr marL="914400" lvl="1" indent="-457200">
              <a:buFont typeface="Arial" panose="020B0604020202020204" pitchFamily="34" charset="0"/>
              <a:buChar char="•"/>
            </a:pPr>
            <a:r>
              <a:rPr lang="en-IE" dirty="0"/>
              <a:t>Usage</a:t>
            </a:r>
          </a:p>
          <a:p>
            <a:pPr marL="914400" lvl="1" indent="-457200">
              <a:buFont typeface="Arial" panose="020B0604020202020204" pitchFamily="34" charset="0"/>
              <a:buChar char="•"/>
            </a:pPr>
            <a:r>
              <a:rPr lang="en-IE" dirty="0"/>
              <a:t>How it is used for resource allocation</a:t>
            </a:r>
          </a:p>
          <a:p>
            <a:pPr marL="914400" lvl="1" indent="-457200">
              <a:buFont typeface="Arial" panose="020B0604020202020204" pitchFamily="34" charset="0"/>
              <a:buChar char="•"/>
            </a:pPr>
            <a:r>
              <a:rPr lang="en-IE" dirty="0"/>
              <a:t>New Pobal Maps</a:t>
            </a:r>
          </a:p>
          <a:p>
            <a:pPr marL="457200" indent="-457200">
              <a:buFont typeface="Arial" panose="020B0604020202020204" pitchFamily="34" charset="0"/>
              <a:buChar char="•"/>
            </a:pPr>
            <a:endParaRPr lang="en-IE" dirty="0"/>
          </a:p>
          <a:p>
            <a:pPr marL="457200" indent="-457200">
              <a:buFont typeface="Arial" panose="020B0604020202020204" pitchFamily="34" charset="0"/>
              <a:buChar char="•"/>
            </a:pPr>
            <a:endParaRPr lang="en-IE" dirty="0"/>
          </a:p>
        </p:txBody>
      </p:sp>
    </p:spTree>
    <p:extLst>
      <p:ext uri="{BB962C8B-B14F-4D97-AF65-F5344CB8AC3E}">
        <p14:creationId xmlns:p14="http://schemas.microsoft.com/office/powerpoint/2010/main" val="358954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50431"/>
            <a:ext cx="10515600" cy="1325563"/>
          </a:xfrm>
        </p:spPr>
        <p:txBody>
          <a:bodyPr/>
          <a:lstStyle/>
          <a:p>
            <a:r>
              <a:rPr lang="en-IE" dirty="0"/>
              <a:t>What is the Pobal HP Deprivation Index?</a:t>
            </a:r>
          </a:p>
        </p:txBody>
      </p:sp>
      <p:sp>
        <p:nvSpPr>
          <p:cNvPr id="3" name="Text Placeholder 2"/>
          <p:cNvSpPr>
            <a:spLocks noGrp="1"/>
          </p:cNvSpPr>
          <p:nvPr>
            <p:ph type="body" sz="quarter" idx="25"/>
          </p:nvPr>
        </p:nvSpPr>
        <p:spPr>
          <a:xfrm>
            <a:off x="523320" y="1397376"/>
            <a:ext cx="5445681" cy="4643387"/>
          </a:xfrm>
        </p:spPr>
        <p:txBody>
          <a:bodyPr/>
          <a:lstStyle/>
          <a:p>
            <a:pPr marL="457200" indent="-457200">
              <a:buFont typeface="Arial" panose="020B0604020202020204" pitchFamily="34" charset="0"/>
              <a:buChar char="•"/>
            </a:pPr>
            <a:r>
              <a:rPr lang="en-US" sz="2400" dirty="0"/>
              <a:t>A tool to identify geographic disadvantage based on census data</a:t>
            </a:r>
          </a:p>
          <a:p>
            <a:pPr marL="457200" indent="-457200">
              <a:buFont typeface="Arial" panose="020B0604020202020204" pitchFamily="34" charset="0"/>
              <a:buChar char="•"/>
            </a:pPr>
            <a:r>
              <a:rPr lang="en-US" sz="2400" dirty="0"/>
              <a:t>Available on Pobal Maps</a:t>
            </a:r>
          </a:p>
          <a:p>
            <a:pPr marL="457200" indent="-457200">
              <a:buFont typeface="Arial" panose="020B0604020202020204" pitchFamily="34" charset="0"/>
              <a:buChar char="•"/>
            </a:pPr>
            <a:r>
              <a:rPr lang="en-US" sz="2400" dirty="0"/>
              <a:t>Used by us, other Departments &amp; State Agencies and researchers</a:t>
            </a:r>
          </a:p>
          <a:p>
            <a:pPr marL="457200" indent="-457200">
              <a:buFont typeface="Arial" panose="020B0604020202020204" pitchFamily="34" charset="0"/>
              <a:buChar char="•"/>
            </a:pPr>
            <a:r>
              <a:rPr lang="en-US" sz="2400" dirty="0"/>
              <a:t>Data available for download at Electoral Division level on data.gov.ie, and at Small Area level on license with authors</a:t>
            </a:r>
            <a:endParaRPr lang="en-IE" sz="2400" dirty="0"/>
          </a:p>
        </p:txBody>
      </p:sp>
      <p:pic>
        <p:nvPicPr>
          <p:cNvPr id="5" name="Picture 5" descr="C:\INDEX 2006\Presentations\400px-Standard_deviation_diagram_svg.png">
            <a:extLst>
              <a:ext uri="{FF2B5EF4-FFF2-40B4-BE49-F238E27FC236}">
                <a16:creationId xmlns:a16="http://schemas.microsoft.com/office/drawing/2014/main" id="{AEA777D3-43F4-46A2-A2F5-DAE5DA3A4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0" y="2446995"/>
            <a:ext cx="5130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6">
            <a:extLst>
              <a:ext uri="{FF2B5EF4-FFF2-40B4-BE49-F238E27FC236}">
                <a16:creationId xmlns:a16="http://schemas.microsoft.com/office/drawing/2014/main" id="{B2204921-4E06-4D1D-9BAB-14B2A50CFE1C}"/>
              </a:ext>
            </a:extLst>
          </p:cNvPr>
          <p:cNvGraphicFramePr>
            <a:graphicFrameLocks noGrp="1"/>
          </p:cNvGraphicFramePr>
          <p:nvPr>
            <p:extLst>
              <p:ext uri="{D42A27DB-BD31-4B8C-83A1-F6EECF244321}">
                <p14:modId xmlns:p14="http://schemas.microsoft.com/office/powerpoint/2010/main" val="3421268035"/>
              </p:ext>
            </p:extLst>
          </p:nvPr>
        </p:nvGraphicFramePr>
        <p:xfrm>
          <a:off x="6552762" y="4967945"/>
          <a:ext cx="4703760" cy="336550"/>
        </p:xfrm>
        <a:graphic>
          <a:graphicData uri="http://schemas.openxmlformats.org/drawingml/2006/table">
            <a:tbl>
              <a:tblPr/>
              <a:tblGrid>
                <a:gridCol w="587970">
                  <a:extLst>
                    <a:ext uri="{9D8B030D-6E8A-4147-A177-3AD203B41FA5}">
                      <a16:colId xmlns:a16="http://schemas.microsoft.com/office/drawing/2014/main" val="20000"/>
                    </a:ext>
                  </a:extLst>
                </a:gridCol>
                <a:gridCol w="587970">
                  <a:extLst>
                    <a:ext uri="{9D8B030D-6E8A-4147-A177-3AD203B41FA5}">
                      <a16:colId xmlns:a16="http://schemas.microsoft.com/office/drawing/2014/main" val="20001"/>
                    </a:ext>
                  </a:extLst>
                </a:gridCol>
                <a:gridCol w="587970">
                  <a:extLst>
                    <a:ext uri="{9D8B030D-6E8A-4147-A177-3AD203B41FA5}">
                      <a16:colId xmlns:a16="http://schemas.microsoft.com/office/drawing/2014/main" val="20002"/>
                    </a:ext>
                  </a:extLst>
                </a:gridCol>
                <a:gridCol w="587970">
                  <a:extLst>
                    <a:ext uri="{9D8B030D-6E8A-4147-A177-3AD203B41FA5}">
                      <a16:colId xmlns:a16="http://schemas.microsoft.com/office/drawing/2014/main" val="20003"/>
                    </a:ext>
                  </a:extLst>
                </a:gridCol>
                <a:gridCol w="587970">
                  <a:extLst>
                    <a:ext uri="{9D8B030D-6E8A-4147-A177-3AD203B41FA5}">
                      <a16:colId xmlns:a16="http://schemas.microsoft.com/office/drawing/2014/main" val="20004"/>
                    </a:ext>
                  </a:extLst>
                </a:gridCol>
                <a:gridCol w="587970">
                  <a:extLst>
                    <a:ext uri="{9D8B030D-6E8A-4147-A177-3AD203B41FA5}">
                      <a16:colId xmlns:a16="http://schemas.microsoft.com/office/drawing/2014/main" val="20005"/>
                    </a:ext>
                  </a:extLst>
                </a:gridCol>
                <a:gridCol w="587970">
                  <a:extLst>
                    <a:ext uri="{9D8B030D-6E8A-4147-A177-3AD203B41FA5}">
                      <a16:colId xmlns:a16="http://schemas.microsoft.com/office/drawing/2014/main" val="20006"/>
                    </a:ext>
                  </a:extLst>
                </a:gridCol>
                <a:gridCol w="587970">
                  <a:extLst>
                    <a:ext uri="{9D8B030D-6E8A-4147-A177-3AD203B41FA5}">
                      <a16:colId xmlns:a16="http://schemas.microsoft.com/office/drawing/2014/main" val="20007"/>
                    </a:ext>
                  </a:extLst>
                </a:gridCol>
              </a:tblGrid>
              <a:tr h="3365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0000"/>
                        </a:solidFill>
                        <a:effectLst>
                          <a:outerShdw blurRad="38100" dist="38100" dir="2700000" algn="tl">
                            <a:srgbClr val="000000"/>
                          </a:outerShdw>
                        </a:effectLst>
                        <a:latin typeface="Arial" pitchFamily="34" charset="0"/>
                      </a:endParaRPr>
                    </a:p>
                  </a:txBody>
                  <a:tcPr marL="101536" marR="101536" marT="49069" marB="49069" horzOverflow="overflow">
                    <a:lnL cap="flat">
                      <a:noFill/>
                    </a:lnL>
                    <a:lnR>
                      <a:noFill/>
                    </a:lnR>
                    <a:lnT cap="flat">
                      <a:noFill/>
                    </a:lnT>
                    <a:lnB cap="flat">
                      <a:noFill/>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FFFF"/>
                        </a:solidFill>
                        <a:effectLst>
                          <a:outerShdw blurRad="38100" dist="38100" dir="2700000" algn="tl">
                            <a:srgbClr val="000000"/>
                          </a:outerShdw>
                        </a:effectLst>
                        <a:latin typeface="Arial" pitchFamily="34" charset="0"/>
                      </a:endParaRPr>
                    </a:p>
                  </a:txBody>
                  <a:tcPr marL="101536" marR="101536" marT="49069" marB="49069" horzOverflow="overflow">
                    <a:lnL>
                      <a:noFill/>
                    </a:lnL>
                    <a:lnR>
                      <a:noFill/>
                    </a:lnR>
                    <a:lnT cap="flat">
                      <a:noFill/>
                    </a:lnT>
                    <a:lnB cap="flat">
                      <a:noFill/>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FFFF"/>
                        </a:solidFill>
                        <a:effectLst>
                          <a:outerShdw blurRad="38100" dist="38100" dir="2700000" algn="tl">
                            <a:srgbClr val="000000"/>
                          </a:outerShdw>
                        </a:effectLst>
                        <a:latin typeface="Arial" pitchFamily="34" charset="0"/>
                      </a:endParaRPr>
                    </a:p>
                  </a:txBody>
                  <a:tcPr marL="101536" marR="101536" marT="49069" marB="49069" horzOverflow="overflow">
                    <a:lnL>
                      <a:noFill/>
                    </a:lnL>
                    <a:lnR>
                      <a:noFill/>
                    </a:lnR>
                    <a:lnT cap="flat">
                      <a:noFill/>
                    </a:lnT>
                    <a:lnB cap="flat">
                      <a:noFill/>
                    </a:lnB>
                    <a:lnTlToBr>
                      <a:noFill/>
                    </a:lnTlToBr>
                    <a:lnBlToTr>
                      <a:noFill/>
                    </a:lnBlToTr>
                    <a:solidFill>
                      <a:srgbClr val="FDED57"/>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FFFF"/>
                        </a:solidFill>
                        <a:effectLst>
                          <a:outerShdw blurRad="38100" dist="38100" dir="2700000" algn="tl">
                            <a:srgbClr val="000000"/>
                          </a:outerShdw>
                        </a:effectLst>
                        <a:latin typeface="Arial" pitchFamily="34" charset="0"/>
                      </a:endParaRPr>
                    </a:p>
                  </a:txBody>
                  <a:tcPr marL="101536" marR="101536" marT="49069" marB="49069" horzOverflow="overflow">
                    <a:lnL>
                      <a:noFill/>
                    </a:lnL>
                    <a:lnR>
                      <a:noFill/>
                    </a:lnR>
                    <a:lnT cap="flat">
                      <a:noFill/>
                    </a:lnT>
                    <a:lnB cap="flat">
                      <a:noFill/>
                    </a:lnB>
                    <a:lnTlToBr>
                      <a:noFill/>
                    </a:lnTlToBr>
                    <a:lnBlToTr>
                      <a:noFill/>
                    </a:lnBlToTr>
                    <a:solidFill>
                      <a:srgbClr val="FFFFA3"/>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FFFF"/>
                        </a:solidFill>
                        <a:effectLst>
                          <a:outerShdw blurRad="38100" dist="38100" dir="2700000" algn="tl">
                            <a:srgbClr val="000000"/>
                          </a:outerShdw>
                        </a:effectLst>
                        <a:latin typeface="Arial" pitchFamily="34" charset="0"/>
                      </a:endParaRPr>
                    </a:p>
                  </a:txBody>
                  <a:tcPr marL="101536" marR="101536" marT="49069" marB="49069" horzOverflow="overflow">
                    <a:lnL>
                      <a:noFill/>
                    </a:lnL>
                    <a:lnR>
                      <a:noFill/>
                    </a:lnR>
                    <a:lnT cap="flat">
                      <a:noFill/>
                    </a:lnT>
                    <a:lnB cap="flat">
                      <a:noFill/>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FFFF"/>
                        </a:solidFill>
                        <a:effectLst>
                          <a:outerShdw blurRad="38100" dist="38100" dir="2700000" algn="tl">
                            <a:srgbClr val="000000"/>
                          </a:outerShdw>
                        </a:effectLst>
                        <a:latin typeface="Arial" pitchFamily="34" charset="0"/>
                      </a:endParaRPr>
                    </a:p>
                  </a:txBody>
                  <a:tcPr marL="101536" marR="101536" marT="49069" marB="49069" horzOverflow="overflow">
                    <a:lnL>
                      <a:noFill/>
                    </a:lnL>
                    <a:lnR>
                      <a:noFill/>
                    </a:lnR>
                    <a:lnT cap="flat">
                      <a:noFill/>
                    </a:lnT>
                    <a:lnB cap="flat">
                      <a:noFill/>
                    </a:lnB>
                    <a:lnTlToBr>
                      <a:noFill/>
                    </a:lnTlToBr>
                    <a:lnBlToTr>
                      <a:noFill/>
                    </a:lnBlToTr>
                    <a:solidFill>
                      <a:srgbClr val="33CCCC"/>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FFFF"/>
                        </a:solidFill>
                        <a:effectLst>
                          <a:outerShdw blurRad="38100" dist="38100" dir="2700000" algn="tl">
                            <a:srgbClr val="000000"/>
                          </a:outerShdw>
                        </a:effectLst>
                        <a:latin typeface="Arial" pitchFamily="34" charset="0"/>
                      </a:endParaRPr>
                    </a:p>
                  </a:txBody>
                  <a:tcPr marL="101536" marR="101536" marT="49069" marB="49069" horzOverflow="overflow">
                    <a:lnL>
                      <a:noFill/>
                    </a:lnL>
                    <a:lnR>
                      <a:noFill/>
                    </a:lnR>
                    <a:lnT cap="flat">
                      <a:noFill/>
                    </a:lnT>
                    <a:lnB cap="flat">
                      <a:noFill/>
                    </a:lnB>
                    <a:lnTlToBr>
                      <a:noFill/>
                    </a:lnTlToBr>
                    <a:lnBlToTr>
                      <a:noFill/>
                    </a:lnBlToTr>
                    <a:solidFill>
                      <a:srgbClr val="0066FF"/>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endParaRPr kumimoji="0" lang="en-US" sz="1500" b="1" i="0" u="none" strike="noStrike" cap="none" normalizeH="0" baseline="0">
                        <a:ln>
                          <a:noFill/>
                        </a:ln>
                        <a:solidFill>
                          <a:srgbClr val="FFFFFF"/>
                        </a:solidFill>
                        <a:effectLst>
                          <a:outerShdw blurRad="38100" dist="38100" dir="2700000" algn="tl">
                            <a:srgbClr val="000000"/>
                          </a:outerShdw>
                        </a:effectLst>
                        <a:latin typeface="Arial" pitchFamily="34" charset="0"/>
                      </a:endParaRPr>
                    </a:p>
                  </a:txBody>
                  <a:tcPr marL="101536" marR="101536" marT="49069" marB="49069" horzOverflow="overflow">
                    <a:lnL>
                      <a:noFill/>
                    </a:lnL>
                    <a:lnR cap="flat">
                      <a:noFill/>
                    </a:lnR>
                    <a:lnT cap="flat">
                      <a:noFill/>
                    </a:lnT>
                    <a:lnB cap="flat">
                      <a:noFill/>
                    </a:lnB>
                    <a:lnTlToBr>
                      <a:noFill/>
                    </a:lnTlToBr>
                    <a:lnBlToTr>
                      <a:noFill/>
                    </a:lnBlToTr>
                    <a:solidFill>
                      <a:srgbClr val="0000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099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754225" y="177800"/>
            <a:ext cx="10515600" cy="895739"/>
          </a:xfrm>
        </p:spPr>
        <p:txBody>
          <a:bodyPr>
            <a:normAutofit/>
          </a:bodyPr>
          <a:lstStyle/>
          <a:p>
            <a:r>
              <a:rPr lang="en-US" dirty="0"/>
              <a:t>Definition</a:t>
            </a:r>
            <a:endParaRPr lang="en-IE" dirty="0"/>
          </a:p>
        </p:txBody>
      </p:sp>
      <p:sp>
        <p:nvSpPr>
          <p:cNvPr id="9" name="Text Placeholder 4"/>
          <p:cNvSpPr>
            <a:spLocks noGrp="1"/>
          </p:cNvSpPr>
          <p:nvPr>
            <p:ph type="body" sz="quarter" idx="25"/>
          </p:nvPr>
        </p:nvSpPr>
        <p:spPr>
          <a:xfrm>
            <a:off x="735175" y="1302140"/>
            <a:ext cx="10183304" cy="4431910"/>
          </a:xfrm>
        </p:spPr>
        <p:txBody>
          <a:bodyPr/>
          <a:lstStyle/>
          <a:p>
            <a:pPr algn="ctr"/>
            <a:r>
              <a:rPr lang="en-US" sz="3600" i="1" dirty="0"/>
              <a:t>The fundamental implication of the term deprivation is of </a:t>
            </a:r>
            <a:r>
              <a:rPr lang="en-US" sz="3600" b="1" i="1" u="sng" dirty="0"/>
              <a:t>an absence </a:t>
            </a:r>
            <a:r>
              <a:rPr lang="en-US" sz="3600" i="1" dirty="0"/>
              <a:t>– of </a:t>
            </a:r>
            <a:r>
              <a:rPr lang="en-US" sz="3600" b="1" i="1" dirty="0"/>
              <a:t>essential or desirable attributes, possessions and opportunities</a:t>
            </a:r>
            <a:r>
              <a:rPr lang="en-US" sz="3600" i="1" dirty="0"/>
              <a:t> which are considered no more than the minimum by that society.</a:t>
            </a:r>
          </a:p>
          <a:p>
            <a:pPr algn="ctr"/>
            <a:r>
              <a:rPr lang="en-US" sz="3600" dirty="0"/>
              <a:t>(</a:t>
            </a:r>
            <a:r>
              <a:rPr lang="en-US" sz="3600" dirty="0" err="1"/>
              <a:t>Coombes</a:t>
            </a:r>
            <a:r>
              <a:rPr lang="en-US" sz="3600" dirty="0"/>
              <a:t> et al., 1995)</a:t>
            </a:r>
            <a:endParaRPr lang="en-GB" sz="4000" dirty="0"/>
          </a:p>
          <a:p>
            <a:pPr lvl="0"/>
            <a:endParaRPr lang="en-IE" sz="3200" dirty="0"/>
          </a:p>
        </p:txBody>
      </p:sp>
    </p:spTree>
    <p:extLst>
      <p:ext uri="{BB962C8B-B14F-4D97-AF65-F5344CB8AC3E}">
        <p14:creationId xmlns:p14="http://schemas.microsoft.com/office/powerpoint/2010/main" val="328202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059" y="211168"/>
            <a:ext cx="2841259" cy="1858264"/>
          </a:xfrm>
        </p:spPr>
        <p:txBody>
          <a:bodyPr>
            <a:normAutofit fontScale="90000"/>
          </a:bodyPr>
          <a:lstStyle/>
          <a:p>
            <a:r>
              <a:rPr lang="en-US" dirty="0"/>
              <a:t>Structure</a:t>
            </a:r>
            <a:br>
              <a:rPr lang="en-US" dirty="0"/>
            </a:br>
            <a:r>
              <a:rPr lang="en-US" dirty="0"/>
              <a:t>&amp; Measures</a:t>
            </a:r>
            <a:endParaRPr lang="en-IE" dirty="0"/>
          </a:p>
        </p:txBody>
      </p:sp>
      <p:pic>
        <p:nvPicPr>
          <p:cNvPr id="4098" name="Picture 2" descr="Slides for Index Presentation 2023.pptx">
            <a:extLst>
              <a:ext uri="{FF2B5EF4-FFF2-40B4-BE49-F238E27FC236}">
                <a16:creationId xmlns:a16="http://schemas.microsoft.com/office/drawing/2014/main" id="{5B53B5F6-4731-4229-A52D-389860C73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88" t="19699" r="18560" b="17431"/>
          <a:stretch/>
        </p:blipFill>
        <p:spPr bwMode="auto">
          <a:xfrm>
            <a:off x="2993318" y="43899"/>
            <a:ext cx="8247112" cy="587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37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9C56A09-5B3A-1A8D-9810-730C4361B5D7}"/>
              </a:ext>
            </a:extLst>
          </p:cNvPr>
          <p:cNvSpPr>
            <a:spLocks noGrp="1"/>
          </p:cNvSpPr>
          <p:nvPr>
            <p:ph type="title"/>
          </p:nvPr>
        </p:nvSpPr>
        <p:spPr>
          <a:xfrm>
            <a:off x="780225" y="334548"/>
            <a:ext cx="11237604" cy="669783"/>
          </a:xfrm>
        </p:spPr>
        <p:txBody>
          <a:bodyPr vert="horz" lIns="91440" tIns="45720" rIns="91440" bIns="45720" rtlCol="0" anchor="b">
            <a:noAutofit/>
          </a:bodyPr>
          <a:lstStyle/>
          <a:p>
            <a:r>
              <a:rPr lang="en-US" sz="4800" dirty="0"/>
              <a:t>2022 Findings: Improvement of average</a:t>
            </a:r>
          </a:p>
        </p:txBody>
      </p:sp>
      <p:sp>
        <p:nvSpPr>
          <p:cNvPr id="26" name="Text Placeholder 2">
            <a:extLst>
              <a:ext uri="{FF2B5EF4-FFF2-40B4-BE49-F238E27FC236}">
                <a16:creationId xmlns:a16="http://schemas.microsoft.com/office/drawing/2014/main" id="{972C8D9A-976B-316C-3F87-74E7608C299E}"/>
              </a:ext>
            </a:extLst>
          </p:cNvPr>
          <p:cNvSpPr>
            <a:spLocks noGrp="1"/>
          </p:cNvSpPr>
          <p:nvPr>
            <p:ph type="body" sz="quarter" idx="25"/>
          </p:nvPr>
        </p:nvSpPr>
        <p:spPr>
          <a:xfrm>
            <a:off x="232619" y="1258130"/>
            <a:ext cx="5123899" cy="4341740"/>
          </a:xfrm>
        </p:spPr>
        <p:txBody>
          <a:bodyPr vert="horz" lIns="91440" tIns="45720" rIns="91440" bIns="45720" rtlCol="0" anchor="t">
            <a:noAutofit/>
          </a:bodyPr>
          <a:lstStyle/>
          <a:p>
            <a:r>
              <a:rPr lang="en-IE" dirty="0">
                <a:latin typeface="Calibri" panose="020F0502020204030204" pitchFamily="34" charset="0"/>
                <a:ea typeface="Calibri" panose="020F0502020204030204" pitchFamily="34" charset="0"/>
              </a:rPr>
              <a:t>T</a:t>
            </a:r>
            <a:r>
              <a:rPr lang="en-IE" dirty="0">
                <a:effectLst/>
                <a:latin typeface="Calibri" panose="020F0502020204030204" pitchFamily="34" charset="0"/>
                <a:ea typeface="Calibri" panose="020F0502020204030204" pitchFamily="34" charset="0"/>
              </a:rPr>
              <a:t>he average scores reflect periods of affluence (2006), recession (2011), partial recovery (2016) and return to previous levels (2022) driven mainly by:</a:t>
            </a:r>
          </a:p>
          <a:p>
            <a:pPr marL="285750" indent="-285750">
              <a:buFont typeface="Arial" panose="020B0604020202020204" pitchFamily="34" charset="0"/>
              <a:buChar char="•"/>
            </a:pPr>
            <a:r>
              <a:rPr lang="en-IE" b="1" dirty="0">
                <a:latin typeface="Calibri" panose="020F0502020204030204" pitchFamily="34" charset="0"/>
                <a:ea typeface="Calibri" panose="020F0502020204030204" pitchFamily="34" charset="0"/>
              </a:rPr>
              <a:t>Lower unemployment</a:t>
            </a:r>
          </a:p>
          <a:p>
            <a:pPr marL="285750" indent="-285750">
              <a:buFont typeface="Arial" panose="020B0604020202020204" pitchFamily="34" charset="0"/>
              <a:buChar char="•"/>
            </a:pPr>
            <a:r>
              <a:rPr lang="en-IE" b="1" dirty="0">
                <a:latin typeface="Calibri" panose="020F0502020204030204" pitchFamily="34" charset="0"/>
                <a:ea typeface="Calibri" panose="020F0502020204030204" pitchFamily="34" charset="0"/>
              </a:rPr>
              <a:t>Expansion of managerial/professional positions</a:t>
            </a:r>
          </a:p>
          <a:p>
            <a:pPr marL="285750" indent="-285750">
              <a:buFont typeface="Arial" panose="020B0604020202020204" pitchFamily="34" charset="0"/>
              <a:buChar char="•"/>
            </a:pPr>
            <a:r>
              <a:rPr lang="en-IE" b="1" dirty="0">
                <a:latin typeface="Calibri" panose="020F0502020204030204" pitchFamily="34" charset="0"/>
                <a:ea typeface="Calibri" panose="020F0502020204030204" pitchFamily="34" charset="0"/>
              </a:rPr>
              <a:t>Population Growth</a:t>
            </a:r>
          </a:p>
        </p:txBody>
      </p:sp>
      <p:pic>
        <p:nvPicPr>
          <p:cNvPr id="1026" name="Picture 2" descr="image">
            <a:extLst>
              <a:ext uri="{FF2B5EF4-FFF2-40B4-BE49-F238E27FC236}">
                <a16:creationId xmlns:a16="http://schemas.microsoft.com/office/drawing/2014/main" id="{D6E4AB4A-2A90-47C5-8DAC-35A7FF433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80" y="1765728"/>
            <a:ext cx="6966620" cy="408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3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8" y="1492895"/>
            <a:ext cx="3093602" cy="4376056"/>
          </a:xfrm>
          <a:prstGeom prst="rect">
            <a:avLst/>
          </a:prstGeom>
        </p:spPr>
      </p:pic>
      <p:pic>
        <p:nvPicPr>
          <p:cNvPr id="7" name="Immagine 3">
            <a:extLst>
              <a:ext uri="{FF2B5EF4-FFF2-40B4-BE49-F238E27FC236}">
                <a16:creationId xmlns:a16="http://schemas.microsoft.com/office/drawing/2014/main" id="{FFD0CF89-A3ED-4E02-B289-6E0C9DB36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2927" y="1492894"/>
            <a:ext cx="3093603" cy="4376057"/>
          </a:xfrm>
          <a:prstGeom prst="rect">
            <a:avLst/>
          </a:prstGeom>
        </p:spPr>
      </p:pic>
      <p:pic>
        <p:nvPicPr>
          <p:cNvPr id="8" name="Immagine 4">
            <a:extLst>
              <a:ext uri="{FF2B5EF4-FFF2-40B4-BE49-F238E27FC236}">
                <a16:creationId xmlns:a16="http://schemas.microsoft.com/office/drawing/2014/main" id="{4AF07B9A-EDFD-41F4-BA11-75FE4C608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1305" y="1492895"/>
            <a:ext cx="3093603" cy="4376058"/>
          </a:xfrm>
          <a:prstGeom prst="rect">
            <a:avLst/>
          </a:prstGeom>
        </p:spPr>
      </p:pic>
      <p:pic>
        <p:nvPicPr>
          <p:cNvPr id="9" name="Immagine 3">
            <a:extLst>
              <a:ext uri="{FF2B5EF4-FFF2-40B4-BE49-F238E27FC236}">
                <a16:creationId xmlns:a16="http://schemas.microsoft.com/office/drawing/2014/main" id="{FDB6AA69-58B9-4F57-BFE1-8314026D8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4818" y="1492895"/>
            <a:ext cx="3093604" cy="4376059"/>
          </a:xfrm>
          <a:prstGeom prst="rect">
            <a:avLst/>
          </a:prstGeom>
        </p:spPr>
      </p:pic>
      <p:sp>
        <p:nvSpPr>
          <p:cNvPr id="10" name="Title 1">
            <a:extLst>
              <a:ext uri="{FF2B5EF4-FFF2-40B4-BE49-F238E27FC236}">
                <a16:creationId xmlns:a16="http://schemas.microsoft.com/office/drawing/2014/main" id="{F27965A9-0674-40E5-8D4F-D730CFDAE4A3}"/>
              </a:ext>
            </a:extLst>
          </p:cNvPr>
          <p:cNvSpPr>
            <a:spLocks noGrp="1"/>
          </p:cNvSpPr>
          <p:nvPr>
            <p:ph type="title"/>
          </p:nvPr>
        </p:nvSpPr>
        <p:spPr>
          <a:xfrm>
            <a:off x="4031515" y="121298"/>
            <a:ext cx="3919579" cy="669783"/>
          </a:xfrm>
        </p:spPr>
        <p:txBody>
          <a:bodyPr vert="horz" lIns="91440" tIns="45720" rIns="91440" bIns="45720" rtlCol="0" anchor="b">
            <a:normAutofit fontScale="90000"/>
          </a:bodyPr>
          <a:lstStyle/>
          <a:p>
            <a:r>
              <a:rPr lang="en-US" dirty="0"/>
              <a:t>Absolute Scores</a:t>
            </a:r>
          </a:p>
        </p:txBody>
      </p:sp>
      <p:sp>
        <p:nvSpPr>
          <p:cNvPr id="11" name="Text Placeholder 2">
            <a:extLst>
              <a:ext uri="{FF2B5EF4-FFF2-40B4-BE49-F238E27FC236}">
                <a16:creationId xmlns:a16="http://schemas.microsoft.com/office/drawing/2014/main" id="{8A60939E-A397-4A48-BC21-682CB5BC1D16}"/>
              </a:ext>
            </a:extLst>
          </p:cNvPr>
          <p:cNvSpPr>
            <a:spLocks noGrp="1"/>
          </p:cNvSpPr>
          <p:nvPr>
            <p:ph type="body" sz="quarter" idx="25"/>
          </p:nvPr>
        </p:nvSpPr>
        <p:spPr>
          <a:xfrm>
            <a:off x="1165679" y="1185166"/>
            <a:ext cx="10348296" cy="615451"/>
          </a:xfrm>
        </p:spPr>
        <p:txBody>
          <a:bodyPr vert="horz" lIns="91440" tIns="45720" rIns="91440" bIns="45720" rtlCol="0" anchor="t">
            <a:noAutofit/>
          </a:bodyPr>
          <a:lstStyle/>
          <a:p>
            <a:r>
              <a:rPr lang="en-US" sz="2400" b="1" dirty="0">
                <a:latin typeface="Calibri" panose="020F0502020204030204" pitchFamily="34" charset="0"/>
                <a:ea typeface="Calibri" panose="020F0502020204030204" pitchFamily="34" charset="0"/>
              </a:rPr>
              <a:t>2006                                  2011                                   2016                                    2022</a:t>
            </a:r>
            <a:endParaRPr lang="en-IE" sz="2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1110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AE42-EC24-FF16-AEE9-AE4ADC8C5870}"/>
              </a:ext>
            </a:extLst>
          </p:cNvPr>
          <p:cNvSpPr>
            <a:spLocks noGrp="1"/>
          </p:cNvSpPr>
          <p:nvPr>
            <p:ph type="title"/>
          </p:nvPr>
        </p:nvSpPr>
        <p:spPr>
          <a:xfrm>
            <a:off x="159723" y="234176"/>
            <a:ext cx="7093442" cy="1540462"/>
          </a:xfrm>
        </p:spPr>
        <p:txBody>
          <a:bodyPr vert="horz" lIns="91440" tIns="45720" rIns="91440" bIns="45720" rtlCol="0" anchor="b">
            <a:noAutofit/>
          </a:bodyPr>
          <a:lstStyle/>
          <a:p>
            <a:r>
              <a:rPr lang="en-US" sz="4800" dirty="0"/>
              <a:t>Disadvantaged areas are</a:t>
            </a:r>
            <a:br>
              <a:rPr lang="en-US" sz="4800" dirty="0"/>
            </a:br>
            <a:r>
              <a:rPr lang="en-US" sz="4800" dirty="0"/>
              <a:t>further from the average</a:t>
            </a:r>
          </a:p>
        </p:txBody>
      </p:sp>
      <p:sp>
        <p:nvSpPr>
          <p:cNvPr id="3" name="Text Placeholder 2">
            <a:extLst>
              <a:ext uri="{FF2B5EF4-FFF2-40B4-BE49-F238E27FC236}">
                <a16:creationId xmlns:a16="http://schemas.microsoft.com/office/drawing/2014/main" id="{DACF1D1C-A6FF-A692-2238-A83635FDFA2F}"/>
              </a:ext>
            </a:extLst>
          </p:cNvPr>
          <p:cNvSpPr>
            <a:spLocks noGrp="1"/>
          </p:cNvSpPr>
          <p:nvPr>
            <p:ph type="body" sz="quarter" idx="25"/>
          </p:nvPr>
        </p:nvSpPr>
        <p:spPr>
          <a:xfrm>
            <a:off x="345852" y="2086855"/>
            <a:ext cx="6542764" cy="3599562"/>
          </a:xfrm>
        </p:spPr>
        <p:txBody>
          <a:bodyPr vert="horz" lIns="91440" tIns="45720" rIns="91440" bIns="45720" rtlCol="0">
            <a:normAutofit/>
          </a:bodyPr>
          <a:lstStyle/>
          <a:p>
            <a:pPr marL="285750" indent="-285750">
              <a:buFont typeface="Arial" panose="020B0604020202020204" pitchFamily="34" charset="0"/>
              <a:buChar char="•"/>
            </a:pPr>
            <a:r>
              <a:rPr lang="en-IE" sz="4400" dirty="0">
                <a:effectLst/>
                <a:latin typeface="Calibri" panose="020F0502020204030204" pitchFamily="34" charset="0"/>
                <a:ea typeface="Calibri" panose="020F0502020204030204" pitchFamily="34" charset="0"/>
                <a:cs typeface="Times New Roman" panose="02020603050405020304" pitchFamily="18" charset="0"/>
              </a:rPr>
              <a:t>2016: </a:t>
            </a:r>
            <a:r>
              <a:rPr lang="en-IE" sz="4400" dirty="0">
                <a:latin typeface="Calibri" panose="020F0502020204030204" pitchFamily="34" charset="0"/>
                <a:ea typeface="Calibri" panose="020F0502020204030204" pitchFamily="34" charset="0"/>
                <a:cs typeface="Times New Roman" panose="02020603050405020304" pitchFamily="18" charset="0"/>
              </a:rPr>
              <a:t>143,506 people (3.0%) </a:t>
            </a:r>
          </a:p>
          <a:p>
            <a:pPr marL="285750" indent="-285750">
              <a:buFont typeface="Arial" panose="020B0604020202020204" pitchFamily="34" charset="0"/>
              <a:buChar char="•"/>
            </a:pPr>
            <a:r>
              <a:rPr lang="en-IE" sz="4400" dirty="0">
                <a:effectLst/>
                <a:latin typeface="Calibri" panose="020F0502020204030204" pitchFamily="34" charset="0"/>
                <a:ea typeface="Calibri" panose="020F0502020204030204" pitchFamily="34" charset="0"/>
                <a:cs typeface="Times New Roman" panose="02020603050405020304" pitchFamily="18" charset="0"/>
              </a:rPr>
              <a:t>2022: 195,734 people (3.8%)</a:t>
            </a:r>
          </a:p>
          <a:p>
            <a:endParaRPr lang="en-US" dirty="0">
              <a:solidFill>
                <a:schemeClr val="tx1"/>
              </a:solidFill>
            </a:endParaRPr>
          </a:p>
        </p:txBody>
      </p:sp>
      <p:pic>
        <p:nvPicPr>
          <p:cNvPr id="9" name="Picture 8">
            <a:extLst>
              <a:ext uri="{FF2B5EF4-FFF2-40B4-BE49-F238E27FC236}">
                <a16:creationId xmlns:a16="http://schemas.microsoft.com/office/drawing/2014/main" id="{4B3DD1AA-9DC8-4057-991D-2D4930C9C0A5}"/>
              </a:ext>
            </a:extLst>
          </p:cNvPr>
          <p:cNvPicPr>
            <a:picLocks noChangeAspect="1"/>
          </p:cNvPicPr>
          <p:nvPr/>
        </p:nvPicPr>
        <p:blipFill>
          <a:blip r:embed="rId3"/>
          <a:stretch>
            <a:fillRect/>
          </a:stretch>
        </p:blipFill>
        <p:spPr>
          <a:xfrm>
            <a:off x="7883694" y="99239"/>
            <a:ext cx="3112514" cy="5587178"/>
          </a:xfrm>
          <a:prstGeom prst="rect">
            <a:avLst/>
          </a:prstGeom>
        </p:spPr>
      </p:pic>
    </p:spTree>
    <p:extLst>
      <p:ext uri="{BB962C8B-B14F-4D97-AF65-F5344CB8AC3E}">
        <p14:creationId xmlns:p14="http://schemas.microsoft.com/office/powerpoint/2010/main" val="103088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708E-5167-405D-BA31-F9F8B7B8B28D}"/>
              </a:ext>
            </a:extLst>
          </p:cNvPr>
          <p:cNvSpPr>
            <a:spLocks noGrp="1"/>
          </p:cNvSpPr>
          <p:nvPr>
            <p:ph type="title"/>
          </p:nvPr>
        </p:nvSpPr>
        <p:spPr>
          <a:xfrm>
            <a:off x="1248749" y="-37322"/>
            <a:ext cx="10515600" cy="1325563"/>
          </a:xfrm>
        </p:spPr>
        <p:txBody>
          <a:bodyPr>
            <a:normAutofit/>
          </a:bodyPr>
          <a:lstStyle/>
          <a:p>
            <a:r>
              <a:rPr lang="en-US" sz="5400" dirty="0"/>
              <a:t>Geographical Differences</a:t>
            </a:r>
            <a:endParaRPr lang="en-IE" sz="5400" dirty="0"/>
          </a:p>
        </p:txBody>
      </p:sp>
      <p:sp>
        <p:nvSpPr>
          <p:cNvPr id="3" name="Text Placeholder 2">
            <a:extLst>
              <a:ext uri="{FF2B5EF4-FFF2-40B4-BE49-F238E27FC236}">
                <a16:creationId xmlns:a16="http://schemas.microsoft.com/office/drawing/2014/main" id="{ADD2ADF7-0855-419F-B8C7-F670A57D87A6}"/>
              </a:ext>
            </a:extLst>
          </p:cNvPr>
          <p:cNvSpPr>
            <a:spLocks noGrp="1"/>
          </p:cNvSpPr>
          <p:nvPr>
            <p:ph type="body" sz="quarter" idx="25"/>
          </p:nvPr>
        </p:nvSpPr>
        <p:spPr>
          <a:xfrm>
            <a:off x="606071" y="1242250"/>
            <a:ext cx="10110251" cy="4373499"/>
          </a:xfrm>
        </p:spPr>
        <p:txBody>
          <a:bodyPr/>
          <a:lstStyle/>
          <a:p>
            <a:r>
              <a:rPr lang="en-US" sz="3200" dirty="0"/>
              <a:t>Disadvantage remains a spatially entrenched phenomenon</a:t>
            </a:r>
          </a:p>
          <a:p>
            <a:pPr marL="457200" indent="-457200">
              <a:buFont typeface="Arial" panose="020B0604020202020204" pitchFamily="34" charset="0"/>
              <a:buChar char="•"/>
            </a:pPr>
            <a:r>
              <a:rPr lang="en-US" sz="3200" dirty="0"/>
              <a:t>Parts of Dublin’s inner city, north and west suburbs</a:t>
            </a:r>
          </a:p>
          <a:p>
            <a:pPr marL="457200" indent="-457200">
              <a:buFont typeface="Arial" panose="020B0604020202020204" pitchFamily="34" charset="0"/>
              <a:buChar char="•"/>
            </a:pPr>
            <a:r>
              <a:rPr lang="en-US" sz="3200" dirty="0"/>
              <a:t>Parts of Cork, Limerick &amp; Waterford</a:t>
            </a:r>
          </a:p>
          <a:p>
            <a:pPr marL="457200" indent="-457200">
              <a:buFont typeface="Arial" panose="020B0604020202020204" pitchFamily="34" charset="0"/>
              <a:buChar char="•"/>
            </a:pPr>
            <a:r>
              <a:rPr lang="en-US" sz="3200" dirty="0"/>
              <a:t>Housing estates in a number of rural towns</a:t>
            </a:r>
          </a:p>
          <a:p>
            <a:endParaRPr lang="en-US" sz="3200" dirty="0"/>
          </a:p>
          <a:p>
            <a:r>
              <a:rPr lang="en-US" sz="3200" dirty="0"/>
              <a:t>Many new estates are highly affluent</a:t>
            </a:r>
            <a:endParaRPr lang="en-IE" sz="3200" dirty="0"/>
          </a:p>
        </p:txBody>
      </p:sp>
    </p:spTree>
    <p:extLst>
      <p:ext uri="{BB962C8B-B14F-4D97-AF65-F5344CB8AC3E}">
        <p14:creationId xmlns:p14="http://schemas.microsoft.com/office/powerpoint/2010/main" val="2373706711"/>
      </p:ext>
    </p:extLst>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F5B4BE29229A4E8D7A8AE35E1757A7" ma:contentTypeVersion="12" ma:contentTypeDescription="Create a new document." ma:contentTypeScope="" ma:versionID="43a0bb9c21496a8c35cdecd42328c669">
  <xsd:schema xmlns:xsd="http://www.w3.org/2001/XMLSchema" xmlns:xs="http://www.w3.org/2001/XMLSchema" xmlns:p="http://schemas.microsoft.com/office/2006/metadata/properties" xmlns:ns3="d861a6bf-f1af-4577-8323-4da1a7cbd08d" xmlns:ns4="4529595d-f271-428f-b726-e5fa5299a006" targetNamespace="http://schemas.microsoft.com/office/2006/metadata/properties" ma:root="true" ma:fieldsID="6d4a4948f5980c65f1cc495437599ab1" ns3:_="" ns4:_="">
    <xsd:import namespace="d861a6bf-f1af-4577-8323-4da1a7cbd08d"/>
    <xsd:import namespace="4529595d-f271-428f-b726-e5fa5299a0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1a6bf-f1af-4577-8323-4da1a7cbd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9595d-f271-428f-b726-e5fa5299a0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B7FCCC-37DE-4F3F-84EE-9CCB91306642}">
  <ds:schemaRefs>
    <ds:schemaRef ds:uri="http://schemas.microsoft.com/sharepoint/v3/contenttype/forms"/>
  </ds:schemaRefs>
</ds:datastoreItem>
</file>

<file path=customXml/itemProps2.xml><?xml version="1.0" encoding="utf-8"?>
<ds:datastoreItem xmlns:ds="http://schemas.openxmlformats.org/officeDocument/2006/customXml" ds:itemID="{C0E5943F-A120-4898-895F-E9AE034267F8}">
  <ds:schemaRefs>
    <ds:schemaRef ds:uri="4529595d-f271-428f-b726-e5fa5299a006"/>
    <ds:schemaRef ds:uri="d861a6bf-f1af-4577-8323-4da1a7cbd0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61E41A-D247-49A3-9323-35B088DD262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861a6bf-f1af-4577-8323-4da1a7cbd08d"/>
    <ds:schemaRef ds:uri="http://purl.org/dc/elements/1.1/"/>
    <ds:schemaRef ds:uri="4529595d-f271-428f-b726-e5fa5299a0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574</Words>
  <Application>Microsoft Office PowerPoint</Application>
  <PresentationFormat>Widescreen</PresentationFormat>
  <Paragraphs>88</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Monotype Sorts</vt:lpstr>
      <vt:lpstr>Symbol</vt:lpstr>
      <vt:lpstr>Master</vt:lpstr>
      <vt:lpstr>Pobal HP Deprivation Index</vt:lpstr>
      <vt:lpstr>Overview</vt:lpstr>
      <vt:lpstr>What is the Pobal HP Deprivation Index?</vt:lpstr>
      <vt:lpstr>Definition</vt:lpstr>
      <vt:lpstr>Structure &amp; Measures</vt:lpstr>
      <vt:lpstr>2022 Findings: Improvement of average</vt:lpstr>
      <vt:lpstr>Absolute Scores</vt:lpstr>
      <vt:lpstr>Disadvantaged areas are further from the average</vt:lpstr>
      <vt:lpstr>Geographical Differences</vt:lpstr>
      <vt:lpstr>Resource Allocation</vt:lpstr>
      <vt:lpstr>Resource Allocation Models</vt:lpstr>
      <vt:lpstr>Usage – National Resource Allocation Models </vt:lpstr>
      <vt:lpstr>PowerPoint Presentation</vt:lpstr>
      <vt:lpstr>Pobal Maps Demonstration</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PCollins@pobal.ie</dc:creator>
  <cp:keywords>Deprivation, Sports Capital, Bespoke area,</cp:keywords>
  <cp:lastModifiedBy>June Anne McKimm</cp:lastModifiedBy>
  <cp:revision>33</cp:revision>
  <cp:lastPrinted>2018-07-26T12:33:10Z</cp:lastPrinted>
  <dcterms:created xsi:type="dcterms:W3CDTF">2018-04-10T09:27:37Z</dcterms:created>
  <dcterms:modified xsi:type="dcterms:W3CDTF">2024-03-14T11:20:37Z</dcterms:modified>
  <cp:category>Deprivation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0x01010010F5B4BE29229A4E8D7A8AE35E1757A7</vt:lpwstr>
  </property>
  <property fmtid="{D5CDD505-2E9C-101B-9397-08002B2CF9AE}" pid="3" name="_dlc_DocIdItemGuid">
    <vt:lpwstr>5ca36373-5b1b-4fcf-b565-7fec4951fe4b</vt:lpwstr>
  </property>
</Properties>
</file>