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347" r:id="rId6"/>
    <p:sldId id="335" r:id="rId7"/>
    <p:sldId id="336" r:id="rId8"/>
    <p:sldId id="338" r:id="rId9"/>
    <p:sldId id="339" r:id="rId10"/>
    <p:sldId id="340" r:id="rId11"/>
    <p:sldId id="349" r:id="rId12"/>
    <p:sldId id="354" r:id="rId13"/>
    <p:sldId id="323" r:id="rId14"/>
    <p:sldId id="329" r:id="rId15"/>
    <p:sldId id="315" r:id="rId16"/>
    <p:sldId id="351" r:id="rId17"/>
    <p:sldId id="350" r:id="rId18"/>
    <p:sldId id="341" r:id="rId19"/>
    <p:sldId id="352" r:id="rId20"/>
    <p:sldId id="304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434" autoAdjust="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327B8-2234-4131-BF65-C52403C32D05}" type="datetimeFigureOut">
              <a:rPr lang="en-IE" smtClean="0"/>
              <a:pPr/>
              <a:t>08/10/2018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9D6E-C405-4517-97D3-95D5F62489C9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4481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A829A-2310-4D0B-BE2E-80364F14C9FD}" type="datetimeFigureOut">
              <a:rPr lang="en-IE" smtClean="0"/>
              <a:pPr/>
              <a:t>08/10/2018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BFF19-8996-48D4-9DCB-61788A94AB1B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87603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FF19-8996-48D4-9DCB-61788A94AB1B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45296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AF01-2D6A-4393-B589-12213EAE30E2}" type="datetimeFigureOut">
              <a:rPr lang="en-IE" smtClean="0"/>
              <a:pPr/>
              <a:t>08/10/2018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293B-E586-43DE-A717-825296C4819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40891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AF01-2D6A-4393-B589-12213EAE30E2}" type="datetimeFigureOut">
              <a:rPr lang="en-IE" smtClean="0"/>
              <a:pPr/>
              <a:t>08/10/2018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293B-E586-43DE-A717-825296C4819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0418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AF01-2D6A-4393-B589-12213EAE30E2}" type="datetimeFigureOut">
              <a:rPr lang="en-IE" smtClean="0"/>
              <a:pPr/>
              <a:t>08/10/2018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293B-E586-43DE-A717-825296C4819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93066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AF01-2D6A-4393-B589-12213EAE30E2}" type="datetimeFigureOut">
              <a:rPr lang="en-IE" smtClean="0"/>
              <a:pPr/>
              <a:t>08/10/2018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293B-E586-43DE-A717-825296C4819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77291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AF01-2D6A-4393-B589-12213EAE30E2}" type="datetimeFigureOut">
              <a:rPr lang="en-IE" smtClean="0"/>
              <a:pPr/>
              <a:t>08/10/2018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293B-E586-43DE-A717-825296C4819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79432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AF01-2D6A-4393-B589-12213EAE30E2}" type="datetimeFigureOut">
              <a:rPr lang="en-IE" smtClean="0"/>
              <a:pPr/>
              <a:t>08/10/2018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293B-E586-43DE-A717-825296C4819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05524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AF01-2D6A-4393-B589-12213EAE30E2}" type="datetimeFigureOut">
              <a:rPr lang="en-IE" smtClean="0"/>
              <a:pPr/>
              <a:t>08/10/2018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293B-E586-43DE-A717-825296C4819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5152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AF01-2D6A-4393-B589-12213EAE30E2}" type="datetimeFigureOut">
              <a:rPr lang="en-IE" smtClean="0"/>
              <a:pPr/>
              <a:t>08/10/2018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293B-E586-43DE-A717-825296C4819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33964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AF01-2D6A-4393-B589-12213EAE30E2}" type="datetimeFigureOut">
              <a:rPr lang="en-IE" smtClean="0"/>
              <a:pPr/>
              <a:t>08/10/2018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293B-E586-43DE-A717-825296C4819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59691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AF01-2D6A-4393-B589-12213EAE30E2}" type="datetimeFigureOut">
              <a:rPr lang="en-IE" smtClean="0"/>
              <a:pPr/>
              <a:t>08/10/2018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293B-E586-43DE-A717-825296C4819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18843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AF01-2D6A-4393-B589-12213EAE30E2}" type="datetimeFigureOut">
              <a:rPr lang="en-IE" smtClean="0"/>
              <a:pPr/>
              <a:t>08/10/2018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293B-E586-43DE-A717-825296C4819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5708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5AF01-2D6A-4393-B589-12213EAE30E2}" type="datetimeFigureOut">
              <a:rPr lang="en-IE" smtClean="0"/>
              <a:pPr/>
              <a:t>08/10/2018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9293B-E586-43DE-A717-825296C4819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07886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dc.org/" TargetMode="External"/><Relationship Id="rId2" Type="http://schemas.openxmlformats.org/officeDocument/2006/relationships/hyperlink" Target="mailto:sbarrett@dldc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422" y="1510839"/>
            <a:ext cx="2200636" cy="128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9539" y="3305010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i="1" dirty="0" smtClean="0"/>
              <a:t> </a:t>
            </a:r>
            <a:r>
              <a:rPr lang="en-IE" sz="3600" b="1" i="1" dirty="0"/>
              <a:t>S</a:t>
            </a:r>
            <a:r>
              <a:rPr lang="en-IE" sz="3600" b="1" i="1" dirty="0" smtClean="0"/>
              <a:t>ocial Exclusion in </a:t>
            </a:r>
          </a:p>
          <a:p>
            <a:pPr algn="ctr"/>
            <a:r>
              <a:rPr lang="en-IE" sz="3600" b="1" i="1" dirty="0" smtClean="0"/>
              <a:t>Ireland and Donegal</a:t>
            </a:r>
          </a:p>
          <a:p>
            <a:pPr algn="ctr"/>
            <a:endParaRPr lang="en-IE" sz="2800" b="1" i="1" dirty="0" smtClean="0"/>
          </a:p>
          <a:p>
            <a:pPr algn="ctr"/>
            <a:r>
              <a:rPr lang="en-IE" sz="2800" b="1" i="1" dirty="0" err="1" smtClean="0"/>
              <a:t>‘Re</a:t>
            </a:r>
            <a:r>
              <a:rPr lang="en-IE" sz="2800" b="1" i="1" dirty="0" smtClean="0"/>
              <a:t>-imagining Disability’ - October 2018</a:t>
            </a:r>
          </a:p>
          <a:p>
            <a:pPr algn="ctr"/>
            <a:endParaRPr lang="en-IE" sz="2800" b="1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5849" y="5876427"/>
            <a:ext cx="1884819" cy="80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3369" y="5734662"/>
            <a:ext cx="1283786" cy="101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02657" y="5876427"/>
            <a:ext cx="827053" cy="805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30507" y="41210"/>
            <a:ext cx="5772150" cy="110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31849" y="1719745"/>
            <a:ext cx="2563143" cy="1011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3938" y="5876427"/>
            <a:ext cx="2086364" cy="9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50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41" y="158531"/>
            <a:ext cx="61357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        Disability in Ireland </a:t>
            </a:r>
            <a:endParaRPr lang="en-IE" dirty="0"/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4873"/>
            <a:ext cx="5667829" cy="5544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4846" y="804862"/>
            <a:ext cx="3456384" cy="5436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441" y="936435"/>
            <a:ext cx="1590675" cy="1181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441" y="0"/>
            <a:ext cx="660138" cy="66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10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81743"/>
            <a:ext cx="4320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Disability in Ireland:</a:t>
            </a:r>
          </a:p>
          <a:p>
            <a:r>
              <a:rPr lang="en-IE" b="1" dirty="0" smtClean="0"/>
              <a:t>Key Facts (Census 2016)</a:t>
            </a:r>
          </a:p>
          <a:p>
            <a:endParaRPr lang="en-I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/>
              <a:t>643,131 people in Ireland have a disability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/>
              <a:t>13.5% of the total population of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/>
              <a:t>103,726 children / young people </a:t>
            </a:r>
          </a:p>
          <a:p>
            <a:r>
              <a:rPr lang="en-IE" b="1" dirty="0"/>
              <a:t> </a:t>
            </a:r>
            <a:r>
              <a:rPr lang="en-IE" b="1" dirty="0" smtClean="0"/>
              <a:t>    (0-24 years) </a:t>
            </a:r>
          </a:p>
          <a:p>
            <a:endParaRPr lang="en-IE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b="1" dirty="0" smtClean="0"/>
              <a:t>38,238 children at school </a:t>
            </a:r>
          </a:p>
          <a:p>
            <a:r>
              <a:rPr lang="en-IE" b="1" dirty="0"/>
              <a:t> </a:t>
            </a:r>
            <a:r>
              <a:rPr lang="en-IE" b="1" dirty="0" smtClean="0"/>
              <a:t>              (aged 5-12 years)</a:t>
            </a:r>
          </a:p>
          <a:p>
            <a:endParaRPr lang="en-I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b="1" dirty="0" smtClean="0"/>
              <a:t>31,103 students at school or college</a:t>
            </a:r>
          </a:p>
          <a:p>
            <a:r>
              <a:rPr lang="en-IE" b="1" dirty="0" smtClean="0"/>
              <a:t>               (aged 13-18 years)</a:t>
            </a:r>
          </a:p>
          <a:p>
            <a:endParaRPr lang="en-I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b="1" dirty="0" smtClean="0"/>
              <a:t>18,568 students at school or college</a:t>
            </a:r>
          </a:p>
          <a:p>
            <a:r>
              <a:rPr lang="en-IE" b="1" dirty="0" smtClean="0"/>
              <a:t>               (aged 19 years and over) </a:t>
            </a:r>
            <a:endParaRPr lang="en-IE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9064894"/>
              </p:ext>
            </p:extLst>
          </p:nvPr>
        </p:nvGraphicFramePr>
        <p:xfrm>
          <a:off x="4788024" y="2164117"/>
          <a:ext cx="388843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512168"/>
              </a:tblGrid>
              <a:tr h="321960">
                <a:tc>
                  <a:txBody>
                    <a:bodyPr/>
                    <a:lstStyle/>
                    <a:p>
                      <a:r>
                        <a:rPr lang="en-IE" dirty="0" smtClean="0"/>
                        <a:t>Age Group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Total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0-4</a:t>
                      </a:r>
                      <a:r>
                        <a:rPr lang="en-IE" baseline="0" dirty="0" smtClean="0"/>
                        <a:t> years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1,053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5-9 years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22,851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10-14 years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26,357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15-19 years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28,512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20-24 years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24,953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Total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103,726</a:t>
                      </a:r>
                      <a:endParaRPr lang="en-IE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065"/>
            <a:ext cx="1161196" cy="11611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16016" y="1357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b="1" dirty="0"/>
              <a:t>Table I: </a:t>
            </a:r>
            <a:endParaRPr lang="en-IE" b="1" dirty="0" smtClean="0"/>
          </a:p>
          <a:p>
            <a:r>
              <a:rPr lang="en-IE" b="1" dirty="0" smtClean="0"/>
              <a:t>Children </a:t>
            </a:r>
            <a:r>
              <a:rPr lang="en-IE" b="1" dirty="0"/>
              <a:t>&amp; Young People with a Disability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981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74" y="305796"/>
            <a:ext cx="56886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          Disability in Donegal</a:t>
            </a:r>
            <a:endParaRPr lang="en-IE" dirty="0"/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74" y="1054477"/>
            <a:ext cx="5272250" cy="45347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74" y="1126485"/>
            <a:ext cx="1355354" cy="1006371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1019403"/>
              </p:ext>
            </p:extLst>
          </p:nvPr>
        </p:nvGraphicFramePr>
        <p:xfrm>
          <a:off x="5436096" y="1031092"/>
          <a:ext cx="3548931" cy="53104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40086"/>
                <a:gridCol w="925868"/>
                <a:gridCol w="1182977"/>
              </a:tblGrid>
              <a:tr h="360355">
                <a:tc>
                  <a:txBody>
                    <a:bodyPr/>
                    <a:lstStyle/>
                    <a:p>
                      <a:r>
                        <a:rPr lang="en-IE" sz="1200" b="1" dirty="0" smtClean="0"/>
                        <a:t>Town</a:t>
                      </a:r>
                      <a:endParaRPr lang="en-I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Population</a:t>
                      </a:r>
                      <a:endParaRPr lang="en-I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 smtClean="0"/>
                        <a:t>People with Disability</a:t>
                      </a:r>
                      <a:endParaRPr lang="en-IE" sz="1200" b="1" dirty="0"/>
                    </a:p>
                  </a:txBody>
                  <a:tcPr/>
                </a:tc>
              </a:tr>
              <a:tr h="360355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Letterkenny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19,274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2,792</a:t>
                      </a:r>
                      <a:endParaRPr lang="en-IE" sz="1400" dirty="0"/>
                    </a:p>
                  </a:txBody>
                  <a:tcPr/>
                </a:tc>
              </a:tr>
              <a:tr h="360355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Buncrana</a:t>
                      </a:r>
                    </a:p>
                    <a:p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6,785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979</a:t>
                      </a:r>
                      <a:endParaRPr lang="en-IE" sz="1400" dirty="0"/>
                    </a:p>
                  </a:txBody>
                  <a:tcPr/>
                </a:tc>
              </a:tr>
              <a:tr h="360355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Ballybofey-Stranorlar</a:t>
                      </a:r>
                    </a:p>
                    <a:p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4,852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858</a:t>
                      </a:r>
                      <a:endParaRPr lang="en-IE" sz="1400" dirty="0"/>
                    </a:p>
                  </a:txBody>
                  <a:tcPr/>
                </a:tc>
              </a:tr>
              <a:tr h="360355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Ballyshannon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2,299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445</a:t>
                      </a:r>
                      <a:endParaRPr lang="en-IE" sz="1400" dirty="0"/>
                    </a:p>
                  </a:txBody>
                  <a:tcPr/>
                </a:tc>
              </a:tr>
              <a:tr h="360355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Donegal Town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2,618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414</a:t>
                      </a:r>
                      <a:endParaRPr lang="en-IE" sz="1400" dirty="0"/>
                    </a:p>
                  </a:txBody>
                  <a:tcPr/>
                </a:tc>
              </a:tr>
              <a:tr h="360355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Carndonagh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2,471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390</a:t>
                      </a:r>
                      <a:endParaRPr lang="en-IE" sz="1400" dirty="0"/>
                    </a:p>
                  </a:txBody>
                  <a:tcPr/>
                </a:tc>
              </a:tr>
              <a:tr h="360355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Bundoran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1,963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348</a:t>
                      </a:r>
                      <a:endParaRPr lang="en-IE" sz="1400" dirty="0"/>
                    </a:p>
                  </a:txBody>
                  <a:tcPr/>
                </a:tc>
              </a:tr>
              <a:tr h="360355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Convoy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1,526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318</a:t>
                      </a:r>
                      <a:endParaRPr lang="en-IE" sz="1400" dirty="0"/>
                    </a:p>
                  </a:txBody>
                  <a:tcPr/>
                </a:tc>
              </a:tr>
              <a:tr h="360355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Lifford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1,626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/>
                        <a:t>293</a:t>
                      </a:r>
                      <a:endParaRPr lang="en-IE" sz="1400" dirty="0"/>
                    </a:p>
                  </a:txBody>
                  <a:tcPr/>
                </a:tc>
              </a:tr>
              <a:tr h="360355">
                <a:tc>
                  <a:txBody>
                    <a:bodyPr/>
                    <a:lstStyle/>
                    <a:p>
                      <a:pPr algn="r"/>
                      <a:r>
                        <a:rPr lang="en-IE" sz="1400" b="1" dirty="0" smtClean="0"/>
                        <a:t>Towns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 smtClean="0"/>
                        <a:t>Total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 smtClean="0"/>
                        <a:t>6,807</a:t>
                      </a:r>
                      <a:endParaRPr lang="en-IE" sz="1400" b="1" dirty="0"/>
                    </a:p>
                  </a:txBody>
                  <a:tcPr/>
                </a:tc>
              </a:tr>
              <a:tr h="360355">
                <a:tc>
                  <a:txBody>
                    <a:bodyPr/>
                    <a:lstStyle/>
                    <a:p>
                      <a:endParaRPr lang="en-I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200" b="1" dirty="0"/>
                    </a:p>
                  </a:txBody>
                  <a:tcPr/>
                </a:tc>
              </a:tr>
              <a:tr h="360355">
                <a:tc>
                  <a:txBody>
                    <a:bodyPr/>
                    <a:lstStyle/>
                    <a:p>
                      <a:pPr algn="r"/>
                      <a:r>
                        <a:rPr lang="en-IE" sz="1400" b="1" dirty="0" smtClean="0"/>
                        <a:t>Rural Areas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 smtClean="0"/>
                        <a:t>Total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 smtClean="0"/>
                        <a:t>16,148</a:t>
                      </a:r>
                      <a:endParaRPr lang="en-IE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490" y="166254"/>
            <a:ext cx="660138" cy="66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7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81743"/>
            <a:ext cx="4320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Disability in Donegal:</a:t>
            </a:r>
          </a:p>
          <a:p>
            <a:r>
              <a:rPr lang="en-IE" b="1" dirty="0" smtClean="0"/>
              <a:t>Key Facts (Census 2016)</a:t>
            </a:r>
          </a:p>
          <a:p>
            <a:endParaRPr lang="en-I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/>
              <a:t>159,192 people live in Donegal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/>
              <a:t>22,955 people in Donegal have a disability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/>
              <a:t>14.4% of the total population of Donegal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/>
              <a:t>53,449 children / young people in Donegal</a:t>
            </a:r>
            <a:endParaRPr lang="en-I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/>
              <a:t>Estimated 7,696 children / young people </a:t>
            </a:r>
          </a:p>
          <a:p>
            <a:r>
              <a:rPr lang="en-IE" b="1" dirty="0"/>
              <a:t> </a:t>
            </a:r>
            <a:r>
              <a:rPr lang="en-IE" b="1" dirty="0" smtClean="0"/>
              <a:t>    with a disability (0-24 years) </a:t>
            </a:r>
          </a:p>
          <a:p>
            <a:endParaRPr lang="en-I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/>
              <a:t>7,211 people are carers </a:t>
            </a:r>
          </a:p>
          <a:p>
            <a:endParaRPr lang="en-IE" b="1" dirty="0"/>
          </a:p>
          <a:p>
            <a:endParaRPr lang="en-IE" b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0248774"/>
              </p:ext>
            </p:extLst>
          </p:nvPr>
        </p:nvGraphicFramePr>
        <p:xfrm>
          <a:off x="4788024" y="2164117"/>
          <a:ext cx="388843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512168"/>
              </a:tblGrid>
              <a:tr h="321960">
                <a:tc>
                  <a:txBody>
                    <a:bodyPr/>
                    <a:lstStyle/>
                    <a:p>
                      <a:r>
                        <a:rPr lang="en-IE" dirty="0" smtClean="0"/>
                        <a:t>Age Group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Total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0-4</a:t>
                      </a:r>
                      <a:r>
                        <a:rPr lang="en-IE" baseline="0" dirty="0" smtClean="0"/>
                        <a:t> years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1,552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5-9 years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1,792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10-14 years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1,702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15-19 years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1,563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20-24 years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1,087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Total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7,696</a:t>
                      </a:r>
                      <a:endParaRPr lang="en-IE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065"/>
            <a:ext cx="1161196" cy="11611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16016" y="1357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b="1" dirty="0"/>
              <a:t>Table I: </a:t>
            </a:r>
            <a:endParaRPr lang="en-IE" b="1" dirty="0" smtClean="0"/>
          </a:p>
          <a:p>
            <a:r>
              <a:rPr lang="en-IE" b="1" dirty="0" smtClean="0"/>
              <a:t>Children </a:t>
            </a:r>
            <a:r>
              <a:rPr lang="en-IE" b="1" dirty="0"/>
              <a:t>&amp; Young People with a Disability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9158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716" y="6537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 smtClean="0"/>
          </a:p>
          <a:p>
            <a:r>
              <a:rPr lang="en-IE" b="1" dirty="0" smtClean="0"/>
              <a:t>Disability in Donegal:</a:t>
            </a:r>
          </a:p>
          <a:p>
            <a:r>
              <a:rPr lang="en-IE" b="1" dirty="0" smtClean="0"/>
              <a:t>Key Facts (Census 2016)</a:t>
            </a:r>
          </a:p>
          <a:p>
            <a:endParaRPr lang="en-I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385353"/>
            <a:ext cx="8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 smtClean="0"/>
          </a:p>
          <a:p>
            <a:endParaRPr lang="en-IE" b="1" dirty="0"/>
          </a:p>
          <a:p>
            <a:endParaRPr lang="en-IE" b="1" dirty="0"/>
          </a:p>
          <a:p>
            <a:endParaRPr lang="en-IE" b="1" dirty="0" smtClean="0"/>
          </a:p>
          <a:p>
            <a:endParaRPr lang="en-IE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9665813"/>
              </p:ext>
            </p:extLst>
          </p:nvPr>
        </p:nvGraphicFramePr>
        <p:xfrm>
          <a:off x="467544" y="1301004"/>
          <a:ext cx="8352928" cy="523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565"/>
                <a:gridCol w="7133363"/>
              </a:tblGrid>
              <a:tr h="411919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Total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Disability Type</a:t>
                      </a:r>
                      <a:r>
                        <a:rPr lang="en-IE" sz="1800" baseline="0" dirty="0" smtClean="0"/>
                        <a:t> </a:t>
                      </a:r>
                      <a:endParaRPr lang="en-IE" sz="1800" dirty="0"/>
                    </a:p>
                  </a:txBody>
                  <a:tcPr/>
                </a:tc>
              </a:tr>
              <a:tr h="411919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10,051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A condition that substantially</a:t>
                      </a:r>
                      <a:r>
                        <a:rPr lang="en-IE" sz="1800" baseline="0" dirty="0" smtClean="0"/>
                        <a:t> </a:t>
                      </a:r>
                      <a:r>
                        <a:rPr lang="en-IE" sz="1800" dirty="0" smtClean="0"/>
                        <a:t>limits one or more basic</a:t>
                      </a:r>
                      <a:r>
                        <a:rPr lang="en-IE" sz="1800" baseline="0" dirty="0" smtClean="0"/>
                        <a:t> physical activities</a:t>
                      </a:r>
                      <a:endParaRPr lang="en-IE" sz="1800" dirty="0"/>
                    </a:p>
                  </a:txBody>
                  <a:tcPr/>
                </a:tc>
              </a:tr>
              <a:tr h="372420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7,805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Difficulty in working or attending school/college</a:t>
                      </a:r>
                      <a:endParaRPr lang="en-IE" sz="1800" dirty="0"/>
                    </a:p>
                  </a:txBody>
                  <a:tcPr/>
                </a:tc>
              </a:tr>
              <a:tr h="372420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7,269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Difficulty in going outside home alone</a:t>
                      </a:r>
                      <a:endParaRPr lang="en-IE" sz="1800" dirty="0"/>
                    </a:p>
                  </a:txBody>
                  <a:tcPr/>
                </a:tc>
              </a:tr>
              <a:tr h="372420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5,559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Difficulty in learning, remembering</a:t>
                      </a:r>
                      <a:r>
                        <a:rPr lang="en-IE" sz="1800" baseline="0" dirty="0" smtClean="0"/>
                        <a:t> or</a:t>
                      </a:r>
                      <a:r>
                        <a:rPr lang="en-IE" sz="1800" dirty="0" smtClean="0"/>
                        <a:t> concentrating </a:t>
                      </a:r>
                      <a:endParaRPr lang="en-IE" sz="1800" dirty="0"/>
                    </a:p>
                  </a:txBody>
                  <a:tcPr/>
                </a:tc>
              </a:tr>
              <a:tr h="411919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5,425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Difficulty in dressing, bathing</a:t>
                      </a:r>
                      <a:r>
                        <a:rPr lang="en-IE" sz="1800" baseline="0" dirty="0" smtClean="0"/>
                        <a:t> or </a:t>
                      </a:r>
                      <a:r>
                        <a:rPr lang="en-IE" sz="1800" dirty="0" smtClean="0"/>
                        <a:t>getting around inside the home</a:t>
                      </a:r>
                      <a:endParaRPr lang="en-IE" sz="1800" dirty="0"/>
                    </a:p>
                  </a:txBody>
                  <a:tcPr/>
                </a:tc>
              </a:tr>
              <a:tr h="411919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4,357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Deafness or</a:t>
                      </a:r>
                      <a:r>
                        <a:rPr lang="en-IE" sz="1800" baseline="0" dirty="0" smtClean="0"/>
                        <a:t> a</a:t>
                      </a:r>
                      <a:r>
                        <a:rPr lang="en-IE" sz="1800" dirty="0" smtClean="0"/>
                        <a:t> serious hearing impairment</a:t>
                      </a:r>
                      <a:endParaRPr lang="en-IE" sz="1800" dirty="0"/>
                    </a:p>
                  </a:txBody>
                  <a:tcPr/>
                </a:tc>
              </a:tr>
              <a:tr h="411919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3,913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Psychological</a:t>
                      </a:r>
                      <a:r>
                        <a:rPr lang="en-IE" sz="1800" baseline="0" dirty="0" smtClean="0"/>
                        <a:t> or emotional condition</a:t>
                      </a:r>
                      <a:endParaRPr lang="en-IE" sz="1800" dirty="0"/>
                    </a:p>
                  </a:txBody>
                  <a:tcPr/>
                </a:tc>
              </a:tr>
              <a:tr h="411919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2,354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b="0" dirty="0" smtClean="0"/>
                        <a:t>An intellectual</a:t>
                      </a:r>
                      <a:r>
                        <a:rPr lang="en-IE" sz="1800" dirty="0" smtClean="0"/>
                        <a:t> disability</a:t>
                      </a:r>
                      <a:endParaRPr lang="en-IE" sz="1800" dirty="0"/>
                    </a:p>
                  </a:txBody>
                  <a:tcPr/>
                </a:tc>
              </a:tr>
              <a:tr h="411919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2,068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/>
                        <a:t>Blindness</a:t>
                      </a:r>
                      <a:r>
                        <a:rPr lang="en-IE" sz="1800" baseline="0" dirty="0" smtClean="0"/>
                        <a:t> or a serious vision impairment</a:t>
                      </a:r>
                      <a:endParaRPr lang="en-IE" sz="1800" dirty="0" smtClean="0"/>
                    </a:p>
                  </a:txBody>
                  <a:tcPr/>
                </a:tc>
              </a:tr>
              <a:tr h="411919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8,640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/>
                        <a:t>Difficulty in participating in other activities</a:t>
                      </a:r>
                    </a:p>
                  </a:txBody>
                  <a:tcPr/>
                </a:tc>
              </a:tr>
              <a:tr h="411919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10,366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/>
                        <a:t>Other  Disability,</a:t>
                      </a:r>
                      <a:r>
                        <a:rPr lang="en-IE" sz="1800" baseline="0" dirty="0" smtClean="0"/>
                        <a:t> </a:t>
                      </a:r>
                      <a:r>
                        <a:rPr lang="en-IE" sz="1800" dirty="0" smtClean="0"/>
                        <a:t>including chronic illness</a:t>
                      </a:r>
                    </a:p>
                  </a:txBody>
                  <a:tcPr/>
                </a:tc>
              </a:tr>
              <a:tr h="411919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 smtClean="0"/>
                        <a:t>67,807</a:t>
                      </a:r>
                      <a:endParaRPr lang="en-I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dirty="0" smtClean="0"/>
                        <a:t>Total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065"/>
            <a:ext cx="1161196" cy="11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9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6328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 smtClean="0"/>
          </a:p>
          <a:p>
            <a:endParaRPr lang="en-IE" dirty="0"/>
          </a:p>
          <a:p>
            <a:endParaRPr lang="en-IE" sz="2800" dirty="0"/>
          </a:p>
          <a:p>
            <a:endParaRPr lang="en-IE" sz="2800" dirty="0" smtClean="0"/>
          </a:p>
          <a:p>
            <a:endParaRPr lang="en-IE" sz="2800" dirty="0"/>
          </a:p>
          <a:p>
            <a:endParaRPr lang="en-IE" sz="2800" dirty="0" smtClean="0"/>
          </a:p>
          <a:p>
            <a:pPr algn="ctr"/>
            <a:r>
              <a:rPr lang="en-IE" sz="2800" b="1" dirty="0" smtClean="0"/>
              <a:t>Disability</a:t>
            </a:r>
            <a:r>
              <a:rPr lang="en-IE" sz="2800" b="1" dirty="0"/>
              <a:t>: Social Inclusion - </a:t>
            </a:r>
            <a:r>
              <a:rPr lang="en-IE" sz="2800" b="1" i="1" dirty="0"/>
              <a:t>‘One Donegal’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800" i="1" dirty="0" smtClean="0"/>
          </a:p>
          <a:p>
            <a:endParaRPr lang="en-I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1263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63284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One Donegal </a:t>
            </a:r>
          </a:p>
          <a:p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200" dirty="0" smtClean="0"/>
              <a:t>Statistics only evidence exclusion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200" dirty="0" smtClean="0"/>
              <a:t>Involve people in decision </a:t>
            </a:r>
            <a:r>
              <a:rPr lang="en-IE" sz="2200" dirty="0"/>
              <a:t>making </a:t>
            </a:r>
            <a:r>
              <a:rPr lang="en-IE" sz="2200" dirty="0" smtClean="0"/>
              <a:t>– nothing replaces talking to people who have real lived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200" dirty="0" smtClean="0"/>
              <a:t>Remember the barriers presented by society itself: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200" dirty="0" smtClean="0"/>
              <a:t>The </a:t>
            </a:r>
            <a:r>
              <a:rPr lang="en-IE" sz="2200" dirty="0"/>
              <a:t>physical </a:t>
            </a:r>
            <a:r>
              <a:rPr lang="en-IE" sz="2200" dirty="0" smtClean="0"/>
              <a:t>environment</a:t>
            </a:r>
            <a:endParaRPr lang="en-IE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200" dirty="0" smtClean="0"/>
              <a:t>The </a:t>
            </a:r>
            <a:r>
              <a:rPr lang="en-IE" sz="2200" dirty="0"/>
              <a:t>design and organisation </a:t>
            </a:r>
            <a:r>
              <a:rPr lang="en-IE" sz="2200" dirty="0" smtClean="0"/>
              <a:t>of: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200" dirty="0"/>
              <a:t>S</a:t>
            </a:r>
            <a:r>
              <a:rPr lang="en-IE" sz="2200" dirty="0" smtClean="0"/>
              <a:t>upport programmes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200" dirty="0" smtClean="0"/>
              <a:t>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200" dirty="0" smtClean="0"/>
              <a:t>Education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200" dirty="0" smtClean="0"/>
              <a:t>Work</a:t>
            </a:r>
            <a:endParaRPr lang="en-IE" sz="2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200" dirty="0" smtClean="0"/>
              <a:t>Social activities </a:t>
            </a:r>
            <a:endParaRPr lang="en-IE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200" dirty="0" smtClean="0"/>
              <a:t>Public attitudes and discrimination</a:t>
            </a:r>
            <a:endParaRPr lang="en-IE" sz="2200" dirty="0"/>
          </a:p>
          <a:p>
            <a:pPr lvl="0"/>
            <a:endParaRPr lang="en-IE" sz="22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2200" dirty="0" smtClean="0"/>
              <a:t>Positive action can remove barriers to participation in society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2200" dirty="0" smtClean="0"/>
              <a:t>Work together  towards equal opportunity of outcomes</a:t>
            </a:r>
            <a:endParaRPr lang="en-IE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01712"/>
            <a:ext cx="3528393" cy="16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9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Thank You </a:t>
            </a:r>
          </a:p>
          <a:p>
            <a:endParaRPr lang="en-IE" b="1" dirty="0" smtClean="0"/>
          </a:p>
          <a:p>
            <a:r>
              <a:rPr lang="en-IE" b="1" dirty="0" smtClean="0"/>
              <a:t>Stephen Barrett		07491 27056	</a:t>
            </a:r>
            <a:r>
              <a:rPr lang="en-IE" b="1" dirty="0" smtClean="0">
                <a:hlinkClick r:id="rId2"/>
              </a:rPr>
              <a:t>sbarrett@dldc.org</a:t>
            </a:r>
            <a:r>
              <a:rPr lang="en-IE" b="1" dirty="0" smtClean="0"/>
              <a:t> </a:t>
            </a:r>
          </a:p>
          <a:p>
            <a:r>
              <a:rPr lang="en-IE" b="1" dirty="0" smtClean="0"/>
              <a:t>Donegal Local Development Company CLG	</a:t>
            </a:r>
            <a:r>
              <a:rPr lang="en-IE" b="1" dirty="0" smtClean="0">
                <a:hlinkClick r:id="rId3"/>
              </a:rPr>
              <a:t>www.dldc.org</a:t>
            </a:r>
            <a:r>
              <a:rPr lang="en-IE" b="1" dirty="0" smtClean="0"/>
              <a:t> </a:t>
            </a:r>
          </a:p>
          <a:p>
            <a:endParaRPr lang="en-IE" b="1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26235"/>
            <a:ext cx="6840760" cy="425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44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632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 smtClean="0"/>
          </a:p>
          <a:p>
            <a:pPr algn="ctr"/>
            <a:endParaRPr lang="en-IE" sz="2800" b="1" dirty="0" smtClean="0"/>
          </a:p>
          <a:p>
            <a:pPr algn="ctr"/>
            <a:endParaRPr lang="en-IE" sz="2800" b="1" dirty="0"/>
          </a:p>
          <a:p>
            <a:pPr algn="ctr"/>
            <a:endParaRPr lang="en-IE" sz="2800" b="1" dirty="0" smtClean="0"/>
          </a:p>
          <a:p>
            <a:pPr algn="ctr"/>
            <a:endParaRPr lang="en-IE" sz="2800" b="1" dirty="0" smtClean="0"/>
          </a:p>
          <a:p>
            <a:pPr algn="ctr"/>
            <a:r>
              <a:rPr lang="en-IE" sz="2800" b="1" dirty="0" smtClean="0"/>
              <a:t>What is Social Inclusion?</a:t>
            </a:r>
          </a:p>
          <a:p>
            <a:pPr algn="ctr"/>
            <a:endParaRPr lang="en-IE" sz="2800" b="1" dirty="0"/>
          </a:p>
          <a:p>
            <a:endParaRPr lang="en-IE" sz="2800" i="1" dirty="0" smtClean="0"/>
          </a:p>
          <a:p>
            <a:endParaRPr lang="en-I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9841" y="5829503"/>
            <a:ext cx="1828100" cy="815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873714"/>
            <a:ext cx="1842467" cy="7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6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The SICAP Programme </a:t>
            </a:r>
          </a:p>
          <a:p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Having an </a:t>
            </a:r>
            <a:r>
              <a:rPr lang="en-IE" sz="2400" b="1" dirty="0" smtClean="0"/>
              <a:t>equal</a:t>
            </a:r>
            <a:r>
              <a:rPr lang="en-IE" sz="2400" dirty="0" smtClean="0"/>
              <a:t> opportunity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i="1" dirty="0" smtClean="0"/>
              <a:t>P</a:t>
            </a:r>
            <a:r>
              <a:rPr lang="en-IE" sz="2400" b="1" i="1" dirty="0" smtClean="0"/>
              <a:t>articipate</a:t>
            </a:r>
            <a:r>
              <a:rPr lang="en-IE" sz="2400" dirty="0" smtClean="0"/>
              <a:t> in: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Economic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Social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Political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Cultural and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Community life</a:t>
            </a:r>
          </a:p>
          <a:p>
            <a:pPr lvl="2"/>
            <a:endParaRPr lang="en-IE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i="1" dirty="0" smtClean="0"/>
              <a:t>P</a:t>
            </a:r>
            <a:r>
              <a:rPr lang="en-IE" sz="2400" b="1" i="1" dirty="0" smtClean="0"/>
              <a:t>articipate</a:t>
            </a:r>
            <a:r>
              <a:rPr lang="en-IE" sz="2400" dirty="0" smtClean="0"/>
              <a:t> in: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decision making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on matters that affect our lives.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87856"/>
            <a:ext cx="4372088" cy="201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79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8242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How do we know that social exclusion exists in Ireland?</a:t>
            </a:r>
          </a:p>
          <a:p>
            <a:endParaRPr lang="en-IE" dirty="0"/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7254"/>
            <a:ext cx="9144000" cy="4957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369" y="1772816"/>
            <a:ext cx="3095625" cy="1381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4038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2000" b="1" dirty="0" smtClean="0">
                <a:solidFill>
                  <a:schemeClr val="accent1">
                    <a:lumMod val="50000"/>
                  </a:schemeClr>
                </a:solidFill>
              </a:rPr>
              <a:t>Pobal Maps: https://www.pobal.ie </a:t>
            </a:r>
            <a:endParaRPr lang="en-I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0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How do we know that exclusion exists in Ireland?</a:t>
            </a:r>
          </a:p>
          <a:p>
            <a:endParaRPr lang="en-IE" dirty="0"/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04" y="1124744"/>
            <a:ext cx="6402621" cy="5733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124744"/>
            <a:ext cx="2198986" cy="302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7667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Social exclusion (disadvantage) in Donegal</a:t>
            </a:r>
          </a:p>
          <a:p>
            <a:endParaRPr lang="en-IE" dirty="0"/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261502"/>
            <a:ext cx="6631626" cy="4975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4381" y="1261502"/>
            <a:ext cx="24193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0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2" y="476672"/>
            <a:ext cx="8461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Social exclusion (disadvantage) in the Greater Dublin Area ?</a:t>
            </a:r>
          </a:p>
          <a:p>
            <a:endParaRPr lang="en-IE" dirty="0"/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124744"/>
            <a:ext cx="2419350" cy="3324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383" y="1124744"/>
            <a:ext cx="619325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5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632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 smtClean="0"/>
          </a:p>
          <a:p>
            <a:pPr algn="ctr"/>
            <a:endParaRPr lang="en-IE" sz="2800" b="1" dirty="0" smtClean="0"/>
          </a:p>
          <a:p>
            <a:pPr algn="ctr"/>
            <a:endParaRPr lang="en-IE" sz="2800" b="1" dirty="0"/>
          </a:p>
          <a:p>
            <a:pPr algn="ctr"/>
            <a:endParaRPr lang="en-IE" sz="2800" b="1" dirty="0" smtClean="0"/>
          </a:p>
          <a:p>
            <a:pPr algn="ctr"/>
            <a:endParaRPr lang="en-IE" sz="2800" b="1" dirty="0" smtClean="0"/>
          </a:p>
          <a:p>
            <a:pPr algn="ctr"/>
            <a:r>
              <a:rPr lang="en-IE" sz="2800" b="1" dirty="0" smtClean="0"/>
              <a:t>What is Double or Multiple Disadvantage?</a:t>
            </a:r>
          </a:p>
          <a:p>
            <a:pPr algn="ctr"/>
            <a:endParaRPr lang="en-IE" sz="2800" b="1" dirty="0"/>
          </a:p>
          <a:p>
            <a:endParaRPr lang="en-IE" sz="2800" i="1" dirty="0" smtClean="0"/>
          </a:p>
          <a:p>
            <a:endParaRPr lang="en-I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9841" y="5829503"/>
            <a:ext cx="1828100" cy="815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6895" y="5873716"/>
            <a:ext cx="1842467" cy="7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6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6328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SICAP Programme: Double Disadvantage </a:t>
            </a:r>
          </a:p>
          <a:p>
            <a:endParaRPr lang="en-IE" sz="2400" dirty="0" smtClean="0"/>
          </a:p>
          <a:p>
            <a:r>
              <a:rPr lang="en-IE" sz="2400" b="1" dirty="0" smtClean="0"/>
              <a:t>Higher risk of being socially excluded in society</a:t>
            </a:r>
            <a:endParaRPr lang="en-IE" sz="2400" b="1" dirty="0"/>
          </a:p>
          <a:p>
            <a:pPr marL="457200" indent="-457200">
              <a:buAutoNum type="arabicPeriod"/>
            </a:pPr>
            <a:r>
              <a:rPr lang="en-IE" sz="2400" dirty="0" smtClean="0"/>
              <a:t>If you live in a disadvantaged area</a:t>
            </a:r>
          </a:p>
          <a:p>
            <a:pPr marL="457200" indent="-457200">
              <a:buAutoNum type="arabicPeriod"/>
            </a:pPr>
            <a:r>
              <a:rPr lang="en-IE" sz="2400" dirty="0" smtClean="0"/>
              <a:t>Have a disability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b="1" dirty="0" smtClean="0"/>
          </a:p>
          <a:p>
            <a:r>
              <a:rPr lang="en-IE" sz="2400" b="1" dirty="0" smtClean="0"/>
              <a:t>There is statistical evidence for this:</a:t>
            </a:r>
          </a:p>
          <a:p>
            <a:endParaRPr lang="en-IE" sz="2400" b="1" dirty="0"/>
          </a:p>
          <a:p>
            <a:r>
              <a:rPr lang="en-IE" sz="2400" b="1" dirty="0" smtClean="0"/>
              <a:t>↑</a:t>
            </a:r>
            <a:r>
              <a:rPr lang="en-IE" sz="2400" dirty="0" smtClean="0"/>
              <a:t> </a:t>
            </a:r>
            <a:r>
              <a:rPr lang="en-IE" sz="2400" dirty="0"/>
              <a:t>higher levels of early school </a:t>
            </a:r>
            <a:r>
              <a:rPr lang="en-IE" sz="2400" dirty="0" smtClean="0"/>
              <a:t>leaving</a:t>
            </a:r>
          </a:p>
          <a:p>
            <a:r>
              <a:rPr lang="en-IE" sz="2400" b="1" dirty="0" smtClean="0"/>
              <a:t>↑</a:t>
            </a:r>
            <a:r>
              <a:rPr lang="en-IE" sz="2400" dirty="0" smtClean="0"/>
              <a:t> </a:t>
            </a:r>
            <a:r>
              <a:rPr lang="en-IE" sz="2400" dirty="0"/>
              <a:t>higher </a:t>
            </a:r>
            <a:r>
              <a:rPr lang="en-IE" sz="2400" dirty="0" smtClean="0"/>
              <a:t>risk of social isolation</a:t>
            </a:r>
          </a:p>
          <a:p>
            <a:r>
              <a:rPr lang="en-IE" sz="2400" b="1" dirty="0" smtClean="0"/>
              <a:t>↑</a:t>
            </a:r>
            <a:r>
              <a:rPr lang="en-IE" sz="2400" dirty="0" smtClean="0"/>
              <a:t> </a:t>
            </a:r>
            <a:r>
              <a:rPr lang="en-IE" sz="2400" dirty="0"/>
              <a:t>higher risk of </a:t>
            </a:r>
            <a:r>
              <a:rPr lang="en-IE" sz="2400" dirty="0" smtClean="0"/>
              <a:t>poverty</a:t>
            </a:r>
          </a:p>
          <a:p>
            <a:endParaRPr lang="en-IE" sz="2400" b="1" dirty="0"/>
          </a:p>
          <a:p>
            <a:r>
              <a:rPr lang="en-IE" sz="2400" b="1" dirty="0" smtClean="0"/>
              <a:t>↓</a:t>
            </a:r>
            <a:r>
              <a:rPr lang="en-IE" sz="2400" dirty="0" smtClean="0"/>
              <a:t> </a:t>
            </a:r>
            <a:r>
              <a:rPr lang="en-IE" sz="2400" dirty="0"/>
              <a:t>lower levels of progression </a:t>
            </a:r>
            <a:r>
              <a:rPr lang="en-IE" sz="2400" dirty="0" smtClean="0"/>
              <a:t>within education</a:t>
            </a:r>
          </a:p>
          <a:p>
            <a:r>
              <a:rPr lang="en-IE" sz="2400" b="1" dirty="0" smtClean="0"/>
              <a:t>↓</a:t>
            </a:r>
            <a:r>
              <a:rPr lang="en-IE" sz="2400" dirty="0" smtClean="0"/>
              <a:t> </a:t>
            </a:r>
            <a:r>
              <a:rPr lang="en-IE" sz="2400" dirty="0"/>
              <a:t>fewer opportunities to gain employment </a:t>
            </a:r>
            <a:endParaRPr lang="en-IE" sz="2400" dirty="0" smtClean="0"/>
          </a:p>
          <a:p>
            <a:r>
              <a:rPr lang="en-IE" sz="2400" b="1" dirty="0" smtClean="0"/>
              <a:t>↓</a:t>
            </a:r>
            <a:r>
              <a:rPr lang="en-IE" sz="2400" dirty="0" smtClean="0"/>
              <a:t> </a:t>
            </a:r>
            <a:r>
              <a:rPr lang="en-IE" sz="2400" dirty="0"/>
              <a:t>lower paid employment (earnings</a:t>
            </a:r>
            <a:r>
              <a:rPr lang="en-IE" sz="2400" dirty="0" smtClean="0"/>
              <a:t>)</a:t>
            </a:r>
          </a:p>
          <a:p>
            <a:r>
              <a:rPr lang="en-IE" sz="2400" b="1" dirty="0" smtClean="0"/>
              <a:t>↓</a:t>
            </a:r>
            <a:r>
              <a:rPr lang="en-IE" sz="2400" dirty="0" smtClean="0"/>
              <a:t> </a:t>
            </a:r>
            <a:r>
              <a:rPr lang="en-IE" sz="2400" dirty="0"/>
              <a:t>fewer opportunities for social </a:t>
            </a:r>
            <a:r>
              <a:rPr lang="en-IE" sz="2400" dirty="0" smtClean="0"/>
              <a:t>participation</a:t>
            </a:r>
            <a:endParaRPr lang="en-IE" sz="2400" dirty="0"/>
          </a:p>
          <a:p>
            <a:endParaRPr lang="en-IE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6906" y="3068960"/>
            <a:ext cx="2657094" cy="2736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04664"/>
            <a:ext cx="116967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0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8f167f-ffc1-4dd9-9864-a112e8c6974c">
      <UserInfo>
        <DisplayName>Margaret  Doherty</DisplayName>
        <AccountId>43</AccountId>
        <AccountType/>
      </UserInfo>
      <UserInfo>
        <DisplayName>Margaret Larkin</DisplayName>
        <AccountId>136</AccountId>
        <AccountType/>
      </UserInfo>
      <UserInfo>
        <DisplayName>Andrew McNulty</DisplayName>
        <AccountId>204</AccountId>
        <AccountType/>
      </UserInfo>
      <UserInfo>
        <DisplayName>Lourda Nee</DisplayName>
        <AccountId>40</AccountId>
        <AccountType/>
      </UserInfo>
      <UserInfo>
        <DisplayName>Angela Uí Fhearraigh</DisplayName>
        <AccountId>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387C19A6A38546B18C7C36C66DF25E" ma:contentTypeVersion="9" ma:contentTypeDescription="Create a new document." ma:contentTypeScope="" ma:versionID="ab112faa199cd9ced9358af44e57cdaf">
  <xsd:schema xmlns:xsd="http://www.w3.org/2001/XMLSchema" xmlns:xs="http://www.w3.org/2001/XMLSchema" xmlns:p="http://schemas.microsoft.com/office/2006/metadata/properties" xmlns:ns2="878f167f-ffc1-4dd9-9864-a112e8c6974c" xmlns:ns3="a45caea2-3050-4b7d-b804-ab52c6b645cf" targetNamespace="http://schemas.microsoft.com/office/2006/metadata/properties" ma:root="true" ma:fieldsID="0febbf8c1605ca76451a0a09f5b3e17c" ns2:_="" ns3:_="">
    <xsd:import namespace="878f167f-ffc1-4dd9-9864-a112e8c6974c"/>
    <xsd:import namespace="a45caea2-3050-4b7d-b804-ab52c6b645c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f167f-ffc1-4dd9-9864-a112e8c697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caea2-3050-4b7d-b804-ab52c6b645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04E3B3-00C2-422E-9A9D-BB11E73C64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76AE49-3B21-44F8-8841-092F22AC34FC}">
  <ds:schemaRefs>
    <ds:schemaRef ds:uri="878f167f-ffc1-4dd9-9864-a112e8c6974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45caea2-3050-4b7d-b804-ab52c6b645c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E2D39C4-B18B-4DCA-9705-E6E219FAB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8f167f-ffc1-4dd9-9864-a112e8c6974c"/>
    <ds:schemaRef ds:uri="a45caea2-3050-4b7d-b804-ab52c6b645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6852</TotalTime>
  <Words>588</Words>
  <Application>Microsoft Office PowerPoint</Application>
  <PresentationFormat>On-screen Show (4:3)</PresentationFormat>
  <Paragraphs>240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test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180</cp:revision>
  <cp:lastPrinted>2018-10-08T08:41:42Z</cp:lastPrinted>
  <dcterms:created xsi:type="dcterms:W3CDTF">2018-02-02T10:13:23Z</dcterms:created>
  <dcterms:modified xsi:type="dcterms:W3CDTF">2018-10-08T12:16:33Z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0x01010001387C19A6A38546B18C7C36C66DF25E</vt:lpwstr>
  </property>
</Properties>
</file>