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4" r:id="rId8"/>
    <p:sldId id="265" r:id="rId9"/>
    <p:sldId id="284" r:id="rId10"/>
    <p:sldId id="266" r:id="rId11"/>
    <p:sldId id="269" r:id="rId12"/>
    <p:sldId id="273" r:id="rId13"/>
    <p:sldId id="274" r:id="rId14"/>
    <p:sldId id="283" r:id="rId15"/>
    <p:sldId id="275" r:id="rId16"/>
    <p:sldId id="282" r:id="rId17"/>
    <p:sldId id="276" r:id="rId18"/>
    <p:sldId id="277"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2" d="100"/>
          <a:sy n="112" d="100"/>
        </p:scale>
        <p:origin x="2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95CD7-1BB9-4705-ABD0-6C5F35BAED8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7291D23-7FB4-4CA9-9653-E57D41157E43}">
      <dgm:prSet custT="1"/>
      <dgm:spPr/>
      <dgm:t>
        <a:bodyPr/>
        <a:lstStyle/>
        <a:p>
          <a:pPr>
            <a:lnSpc>
              <a:spcPct val="150000"/>
            </a:lnSpc>
          </a:pPr>
          <a:r>
            <a:rPr lang="en-US" sz="2400" dirty="0"/>
            <a:t>Family accommodation of childhood anxiety refers to the countless</a:t>
          </a:r>
          <a:r>
            <a:rPr lang="en-US" sz="2400" b="1" dirty="0"/>
            <a:t> changes that parents and family members make to their own </a:t>
          </a:r>
          <a:r>
            <a:rPr lang="en-US" sz="2400" b="1" dirty="0" err="1"/>
            <a:t>behaviours</a:t>
          </a:r>
          <a:r>
            <a:rPr lang="en-US" sz="2400" b="1" dirty="0"/>
            <a:t> or actions </a:t>
          </a:r>
          <a:r>
            <a:rPr lang="en-US" sz="2400" dirty="0"/>
            <a:t>due to childhood anxiety.</a:t>
          </a:r>
        </a:p>
      </dgm:t>
    </dgm:pt>
    <dgm:pt modelId="{A18CC2DA-4AC1-4F80-AC0A-9668B16B801E}" type="parTrans" cxnId="{CFA57200-7BE3-49FC-A145-BB37452E1410}">
      <dgm:prSet/>
      <dgm:spPr/>
      <dgm:t>
        <a:bodyPr/>
        <a:lstStyle/>
        <a:p>
          <a:endParaRPr lang="en-US"/>
        </a:p>
      </dgm:t>
    </dgm:pt>
    <dgm:pt modelId="{2B8F373E-6B3D-405F-B91C-CCB00D5B82AA}" type="sibTrans" cxnId="{CFA57200-7BE3-49FC-A145-BB37452E1410}">
      <dgm:prSet/>
      <dgm:spPr/>
      <dgm:t>
        <a:bodyPr/>
        <a:lstStyle/>
        <a:p>
          <a:endParaRPr lang="en-US"/>
        </a:p>
      </dgm:t>
    </dgm:pt>
    <dgm:pt modelId="{73F41537-3C80-4F4B-AC15-D4ECEC169F75}">
      <dgm:prSet custT="1"/>
      <dgm:spPr/>
      <dgm:t>
        <a:bodyPr/>
        <a:lstStyle/>
        <a:p>
          <a:pPr>
            <a:lnSpc>
              <a:spcPct val="150000"/>
            </a:lnSpc>
          </a:pPr>
          <a:r>
            <a:rPr lang="en-US" sz="2400" dirty="0"/>
            <a:t>“Accommodation” refers to the way parents’</a:t>
          </a:r>
          <a:r>
            <a:rPr lang="en-US" sz="2400" b="1" dirty="0"/>
            <a:t> urge to protect and reassure their child may reinforce the child’s anxiety </a:t>
          </a:r>
          <a:r>
            <a:rPr lang="en-US" sz="2400" dirty="0"/>
            <a:t>by hampering the development of their ability to regulate their own emotions. </a:t>
          </a:r>
        </a:p>
      </dgm:t>
    </dgm:pt>
    <dgm:pt modelId="{B3361F95-ABEC-4DE5-881A-4AA2430D9C37}" type="parTrans" cxnId="{ADD99E91-7F77-470C-8EB8-BF38AEC6BE7E}">
      <dgm:prSet/>
      <dgm:spPr/>
      <dgm:t>
        <a:bodyPr/>
        <a:lstStyle/>
        <a:p>
          <a:endParaRPr lang="en-US"/>
        </a:p>
      </dgm:t>
    </dgm:pt>
    <dgm:pt modelId="{127DC768-4161-411D-BFF5-00978250381C}" type="sibTrans" cxnId="{ADD99E91-7F77-470C-8EB8-BF38AEC6BE7E}">
      <dgm:prSet/>
      <dgm:spPr/>
      <dgm:t>
        <a:bodyPr/>
        <a:lstStyle/>
        <a:p>
          <a:endParaRPr lang="en-US"/>
        </a:p>
      </dgm:t>
    </dgm:pt>
    <dgm:pt modelId="{38E16D7E-A878-4956-B0B1-93D443E47F30}" type="pres">
      <dgm:prSet presAssocID="{03B95CD7-1BB9-4705-ABD0-6C5F35BAED86}" presName="vert0" presStyleCnt="0">
        <dgm:presLayoutVars>
          <dgm:dir/>
          <dgm:animOne val="branch"/>
          <dgm:animLvl val="lvl"/>
        </dgm:presLayoutVars>
      </dgm:prSet>
      <dgm:spPr/>
    </dgm:pt>
    <dgm:pt modelId="{2340DA91-B4EF-45AE-BF04-9CA95E75CB64}" type="pres">
      <dgm:prSet presAssocID="{A7291D23-7FB4-4CA9-9653-E57D41157E43}" presName="thickLine" presStyleLbl="alignNode1" presStyleIdx="0" presStyleCnt="2"/>
      <dgm:spPr/>
    </dgm:pt>
    <dgm:pt modelId="{CBE99356-CAFC-4DE7-B34D-80B13EBDC061}" type="pres">
      <dgm:prSet presAssocID="{A7291D23-7FB4-4CA9-9653-E57D41157E43}" presName="horz1" presStyleCnt="0"/>
      <dgm:spPr/>
    </dgm:pt>
    <dgm:pt modelId="{4CFCBB78-D81E-4162-B65E-5CD94CCA448B}" type="pres">
      <dgm:prSet presAssocID="{A7291D23-7FB4-4CA9-9653-E57D41157E43}" presName="tx1" presStyleLbl="revTx" presStyleIdx="0" presStyleCnt="2"/>
      <dgm:spPr/>
    </dgm:pt>
    <dgm:pt modelId="{089D58ED-6A58-4C24-8814-86450DB63D79}" type="pres">
      <dgm:prSet presAssocID="{A7291D23-7FB4-4CA9-9653-E57D41157E43}" presName="vert1" presStyleCnt="0"/>
      <dgm:spPr/>
    </dgm:pt>
    <dgm:pt modelId="{6A046E25-3FCA-4315-937B-7513D8D57BFF}" type="pres">
      <dgm:prSet presAssocID="{73F41537-3C80-4F4B-AC15-D4ECEC169F75}" presName="thickLine" presStyleLbl="alignNode1" presStyleIdx="1" presStyleCnt="2"/>
      <dgm:spPr/>
    </dgm:pt>
    <dgm:pt modelId="{70466B4B-CCB7-4F5D-9228-817405C64D9E}" type="pres">
      <dgm:prSet presAssocID="{73F41537-3C80-4F4B-AC15-D4ECEC169F75}" presName="horz1" presStyleCnt="0"/>
      <dgm:spPr/>
    </dgm:pt>
    <dgm:pt modelId="{0B28DAAF-F5B8-4938-97EC-06C07CB5E3A2}" type="pres">
      <dgm:prSet presAssocID="{73F41537-3C80-4F4B-AC15-D4ECEC169F75}" presName="tx1" presStyleLbl="revTx" presStyleIdx="1" presStyleCnt="2"/>
      <dgm:spPr/>
    </dgm:pt>
    <dgm:pt modelId="{51D8379C-C843-4206-A3FD-A952FB9DFA55}" type="pres">
      <dgm:prSet presAssocID="{73F41537-3C80-4F4B-AC15-D4ECEC169F75}" presName="vert1" presStyleCnt="0"/>
      <dgm:spPr/>
    </dgm:pt>
  </dgm:ptLst>
  <dgm:cxnLst>
    <dgm:cxn modelId="{CFA57200-7BE3-49FC-A145-BB37452E1410}" srcId="{03B95CD7-1BB9-4705-ABD0-6C5F35BAED86}" destId="{A7291D23-7FB4-4CA9-9653-E57D41157E43}" srcOrd="0" destOrd="0" parTransId="{A18CC2DA-4AC1-4F80-AC0A-9668B16B801E}" sibTransId="{2B8F373E-6B3D-405F-B91C-CCB00D5B82AA}"/>
    <dgm:cxn modelId="{6BC5E62E-B71A-4403-B90E-63F3D8B59D19}" type="presOf" srcId="{A7291D23-7FB4-4CA9-9653-E57D41157E43}" destId="{4CFCBB78-D81E-4162-B65E-5CD94CCA448B}" srcOrd="0" destOrd="0" presId="urn:microsoft.com/office/officeart/2008/layout/LinedList"/>
    <dgm:cxn modelId="{2563FD5E-A838-4FD0-B7CA-291C1FBF9ACF}" type="presOf" srcId="{03B95CD7-1BB9-4705-ABD0-6C5F35BAED86}" destId="{38E16D7E-A878-4956-B0B1-93D443E47F30}" srcOrd="0" destOrd="0" presId="urn:microsoft.com/office/officeart/2008/layout/LinedList"/>
    <dgm:cxn modelId="{ADD99E91-7F77-470C-8EB8-BF38AEC6BE7E}" srcId="{03B95CD7-1BB9-4705-ABD0-6C5F35BAED86}" destId="{73F41537-3C80-4F4B-AC15-D4ECEC169F75}" srcOrd="1" destOrd="0" parTransId="{B3361F95-ABEC-4DE5-881A-4AA2430D9C37}" sibTransId="{127DC768-4161-411D-BFF5-00978250381C}"/>
    <dgm:cxn modelId="{FA66129B-312E-4389-A57A-0157E392623F}" type="presOf" srcId="{73F41537-3C80-4F4B-AC15-D4ECEC169F75}" destId="{0B28DAAF-F5B8-4938-97EC-06C07CB5E3A2}" srcOrd="0" destOrd="0" presId="urn:microsoft.com/office/officeart/2008/layout/LinedList"/>
    <dgm:cxn modelId="{BBA88B23-049B-40D6-B527-AD986F7574C8}" type="presParOf" srcId="{38E16D7E-A878-4956-B0B1-93D443E47F30}" destId="{2340DA91-B4EF-45AE-BF04-9CA95E75CB64}" srcOrd="0" destOrd="0" presId="urn:microsoft.com/office/officeart/2008/layout/LinedList"/>
    <dgm:cxn modelId="{4D260A2E-A36D-42A7-8CF2-34FC07DFB94F}" type="presParOf" srcId="{38E16D7E-A878-4956-B0B1-93D443E47F30}" destId="{CBE99356-CAFC-4DE7-B34D-80B13EBDC061}" srcOrd="1" destOrd="0" presId="urn:microsoft.com/office/officeart/2008/layout/LinedList"/>
    <dgm:cxn modelId="{675FB08F-B697-439C-B057-084CFE0CDDAC}" type="presParOf" srcId="{CBE99356-CAFC-4DE7-B34D-80B13EBDC061}" destId="{4CFCBB78-D81E-4162-B65E-5CD94CCA448B}" srcOrd="0" destOrd="0" presId="urn:microsoft.com/office/officeart/2008/layout/LinedList"/>
    <dgm:cxn modelId="{DF2AE1FC-96C9-4F57-9EF9-CB5976249139}" type="presParOf" srcId="{CBE99356-CAFC-4DE7-B34D-80B13EBDC061}" destId="{089D58ED-6A58-4C24-8814-86450DB63D79}" srcOrd="1" destOrd="0" presId="urn:microsoft.com/office/officeart/2008/layout/LinedList"/>
    <dgm:cxn modelId="{07556BD1-81BC-4BC1-92D3-348BC79FD0C7}" type="presParOf" srcId="{38E16D7E-A878-4956-B0B1-93D443E47F30}" destId="{6A046E25-3FCA-4315-937B-7513D8D57BFF}" srcOrd="2" destOrd="0" presId="urn:microsoft.com/office/officeart/2008/layout/LinedList"/>
    <dgm:cxn modelId="{3060C7D4-BD6E-4CEC-AABE-985ECB3674B5}" type="presParOf" srcId="{38E16D7E-A878-4956-B0B1-93D443E47F30}" destId="{70466B4B-CCB7-4F5D-9228-817405C64D9E}" srcOrd="3" destOrd="0" presId="urn:microsoft.com/office/officeart/2008/layout/LinedList"/>
    <dgm:cxn modelId="{FB1C65A7-8907-4879-BB8F-569E1AEFD8DD}" type="presParOf" srcId="{70466B4B-CCB7-4F5D-9228-817405C64D9E}" destId="{0B28DAAF-F5B8-4938-97EC-06C07CB5E3A2}" srcOrd="0" destOrd="0" presId="urn:microsoft.com/office/officeart/2008/layout/LinedList"/>
    <dgm:cxn modelId="{B426FDE6-BC64-47B0-9840-009AE81D9A0D}" type="presParOf" srcId="{70466B4B-CCB7-4F5D-9228-817405C64D9E}" destId="{51D8379C-C843-4206-A3FD-A952FB9DFA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C65E1-1ED0-48A0-BBE1-B6995D6F135E}" type="doc">
      <dgm:prSet loTypeId="urn:microsoft.com/office/officeart/2005/8/layout/equation1" loCatId="relationship" qsTypeId="urn:microsoft.com/office/officeart/2005/8/quickstyle/simple1" qsCatId="simple" csTypeId="urn:microsoft.com/office/officeart/2005/8/colors/colorful2" csCatId="colorful" phldr="1"/>
      <dgm:spPr/>
    </dgm:pt>
    <dgm:pt modelId="{1A12F0BF-7383-44F4-9885-610E862B7BF1}">
      <dgm:prSet phldrT="[Text]" phldr="0"/>
      <dgm:spPr/>
      <dgm:t>
        <a:bodyPr/>
        <a:lstStyle/>
        <a:p>
          <a:r>
            <a:rPr lang="en-US" dirty="0">
              <a:latin typeface="Calibri Light" panose="020F0302020204030204"/>
            </a:rPr>
            <a:t>Acceptance</a:t>
          </a:r>
          <a:endParaRPr lang="en-US" dirty="0"/>
        </a:p>
      </dgm:t>
    </dgm:pt>
    <dgm:pt modelId="{92E4A57E-B996-4525-BE08-B5BEAD28890F}" type="parTrans" cxnId="{83297714-DBE4-44F6-8F3B-4E82BB3D6C83}">
      <dgm:prSet/>
      <dgm:spPr/>
    </dgm:pt>
    <dgm:pt modelId="{B267B48D-AC5D-48F2-94A5-A350DDF93E88}" type="sibTrans" cxnId="{83297714-DBE4-44F6-8F3B-4E82BB3D6C83}">
      <dgm:prSet/>
      <dgm:spPr/>
      <dgm:t>
        <a:bodyPr/>
        <a:lstStyle/>
        <a:p>
          <a:endParaRPr lang="en-US"/>
        </a:p>
      </dgm:t>
    </dgm:pt>
    <dgm:pt modelId="{5A4473CE-FE87-4D64-B583-01DB555B88CA}">
      <dgm:prSet phldrT="[Text]" phldr="0"/>
      <dgm:spPr/>
      <dgm:t>
        <a:bodyPr/>
        <a:lstStyle/>
        <a:p>
          <a:r>
            <a:rPr lang="en-US" dirty="0">
              <a:latin typeface="Calibri Light" panose="020F0302020204030204"/>
            </a:rPr>
            <a:t>Support</a:t>
          </a:r>
          <a:endParaRPr lang="en-US" dirty="0"/>
        </a:p>
      </dgm:t>
    </dgm:pt>
    <dgm:pt modelId="{DB98F687-B501-4A94-8E53-096524DCAA22}" type="parTrans" cxnId="{BB407DB8-4493-4AFA-A1CC-86AEC7B7ACD7}">
      <dgm:prSet/>
      <dgm:spPr/>
    </dgm:pt>
    <dgm:pt modelId="{F2E4A74F-82D7-4690-951B-9E9507E5EC86}" type="sibTrans" cxnId="{BB407DB8-4493-4AFA-A1CC-86AEC7B7ACD7}">
      <dgm:prSet/>
      <dgm:spPr/>
      <dgm:t>
        <a:bodyPr/>
        <a:lstStyle/>
        <a:p>
          <a:endParaRPr lang="en-US"/>
        </a:p>
      </dgm:t>
    </dgm:pt>
    <dgm:pt modelId="{AA8E6FC7-0487-4A62-B32B-54DD48D7E1A8}">
      <dgm:prSet phldr="0"/>
      <dgm:spPr/>
      <dgm:t>
        <a:bodyPr/>
        <a:lstStyle/>
        <a:p>
          <a:r>
            <a:rPr lang="en-US" dirty="0">
              <a:latin typeface="Calibri Light" panose="020F0302020204030204"/>
            </a:rPr>
            <a:t>Confidence</a:t>
          </a:r>
        </a:p>
      </dgm:t>
    </dgm:pt>
    <dgm:pt modelId="{ACF0A59A-29BB-4CCD-B908-B36165E95D33}" type="parTrans" cxnId="{F879104A-E723-4BB2-BD8A-810FE4997DA4}">
      <dgm:prSet/>
      <dgm:spPr/>
    </dgm:pt>
    <dgm:pt modelId="{73D96B2B-FF44-4ED4-A324-929C39108BB5}" type="sibTrans" cxnId="{F879104A-E723-4BB2-BD8A-810FE4997DA4}">
      <dgm:prSet/>
      <dgm:spPr/>
      <dgm:t>
        <a:bodyPr/>
        <a:lstStyle/>
        <a:p>
          <a:endParaRPr lang="en-US"/>
        </a:p>
      </dgm:t>
    </dgm:pt>
    <dgm:pt modelId="{99D644B3-3258-426F-BB6F-4BD6F5AD3118}" type="pres">
      <dgm:prSet presAssocID="{AE0C65E1-1ED0-48A0-BBE1-B6995D6F135E}" presName="linearFlow" presStyleCnt="0">
        <dgm:presLayoutVars>
          <dgm:dir/>
          <dgm:resizeHandles val="exact"/>
        </dgm:presLayoutVars>
      </dgm:prSet>
      <dgm:spPr/>
    </dgm:pt>
    <dgm:pt modelId="{9D5A0DA2-9044-458A-9EE6-D525E098EC78}" type="pres">
      <dgm:prSet presAssocID="{1A12F0BF-7383-44F4-9885-610E862B7BF1}" presName="node" presStyleLbl="node1" presStyleIdx="0" presStyleCnt="3">
        <dgm:presLayoutVars>
          <dgm:bulletEnabled val="1"/>
        </dgm:presLayoutVars>
      </dgm:prSet>
      <dgm:spPr/>
    </dgm:pt>
    <dgm:pt modelId="{9056B453-9423-4602-BF07-B34296BFBF7C}" type="pres">
      <dgm:prSet presAssocID="{B267B48D-AC5D-48F2-94A5-A350DDF93E88}" presName="spacerL" presStyleCnt="0"/>
      <dgm:spPr/>
    </dgm:pt>
    <dgm:pt modelId="{B7A51D71-69BD-446F-9801-DCE6596AB2D2}" type="pres">
      <dgm:prSet presAssocID="{B267B48D-AC5D-48F2-94A5-A350DDF93E88}" presName="sibTrans" presStyleLbl="sibTrans2D1" presStyleIdx="0" presStyleCnt="2"/>
      <dgm:spPr/>
    </dgm:pt>
    <dgm:pt modelId="{4C8B0F39-696B-46C6-8A2A-096DF34AD63F}" type="pres">
      <dgm:prSet presAssocID="{B267B48D-AC5D-48F2-94A5-A350DDF93E88}" presName="spacerR" presStyleCnt="0"/>
      <dgm:spPr/>
    </dgm:pt>
    <dgm:pt modelId="{AB905B7A-1087-4B04-969A-076AAF881524}" type="pres">
      <dgm:prSet presAssocID="{AA8E6FC7-0487-4A62-B32B-54DD48D7E1A8}" presName="node" presStyleLbl="node1" presStyleIdx="1" presStyleCnt="3">
        <dgm:presLayoutVars>
          <dgm:bulletEnabled val="1"/>
        </dgm:presLayoutVars>
      </dgm:prSet>
      <dgm:spPr/>
    </dgm:pt>
    <dgm:pt modelId="{9C694A63-D00C-4F41-B268-C3287EB32157}" type="pres">
      <dgm:prSet presAssocID="{73D96B2B-FF44-4ED4-A324-929C39108BB5}" presName="spacerL" presStyleCnt="0"/>
      <dgm:spPr/>
    </dgm:pt>
    <dgm:pt modelId="{B43A4FEA-DE24-48DF-95C7-66F5067BFED9}" type="pres">
      <dgm:prSet presAssocID="{73D96B2B-FF44-4ED4-A324-929C39108BB5}" presName="sibTrans" presStyleLbl="sibTrans2D1" presStyleIdx="1" presStyleCnt="2"/>
      <dgm:spPr/>
    </dgm:pt>
    <dgm:pt modelId="{27A13E19-1F06-4D87-972D-ECA078A1C8EE}" type="pres">
      <dgm:prSet presAssocID="{73D96B2B-FF44-4ED4-A324-929C39108BB5}" presName="spacerR" presStyleCnt="0"/>
      <dgm:spPr/>
    </dgm:pt>
    <dgm:pt modelId="{7A4E726E-7147-4384-9AE1-7D2537404C0D}" type="pres">
      <dgm:prSet presAssocID="{5A4473CE-FE87-4D64-B583-01DB555B88CA}" presName="node" presStyleLbl="node1" presStyleIdx="2" presStyleCnt="3">
        <dgm:presLayoutVars>
          <dgm:bulletEnabled val="1"/>
        </dgm:presLayoutVars>
      </dgm:prSet>
      <dgm:spPr/>
    </dgm:pt>
  </dgm:ptLst>
  <dgm:cxnLst>
    <dgm:cxn modelId="{83297714-DBE4-44F6-8F3B-4E82BB3D6C83}" srcId="{AE0C65E1-1ED0-48A0-BBE1-B6995D6F135E}" destId="{1A12F0BF-7383-44F4-9885-610E862B7BF1}" srcOrd="0" destOrd="0" parTransId="{92E4A57E-B996-4525-BE08-B5BEAD28890F}" sibTransId="{B267B48D-AC5D-48F2-94A5-A350DDF93E88}"/>
    <dgm:cxn modelId="{F879104A-E723-4BB2-BD8A-810FE4997DA4}" srcId="{AE0C65E1-1ED0-48A0-BBE1-B6995D6F135E}" destId="{AA8E6FC7-0487-4A62-B32B-54DD48D7E1A8}" srcOrd="1" destOrd="0" parTransId="{ACF0A59A-29BB-4CCD-B908-B36165E95D33}" sibTransId="{73D96B2B-FF44-4ED4-A324-929C39108BB5}"/>
    <dgm:cxn modelId="{03B84D71-704D-4C6D-B19B-5041F503DF80}" type="presOf" srcId="{AE0C65E1-1ED0-48A0-BBE1-B6995D6F135E}" destId="{99D644B3-3258-426F-BB6F-4BD6F5AD3118}" srcOrd="0" destOrd="0" presId="urn:microsoft.com/office/officeart/2005/8/layout/equation1"/>
    <dgm:cxn modelId="{D54DD554-3AE1-4B38-8356-0C49694B0ECA}" type="presOf" srcId="{AA8E6FC7-0487-4A62-B32B-54DD48D7E1A8}" destId="{AB905B7A-1087-4B04-969A-076AAF881524}" srcOrd="0" destOrd="0" presId="urn:microsoft.com/office/officeart/2005/8/layout/equation1"/>
    <dgm:cxn modelId="{15723E81-4C28-4AF3-92DA-21B4717E1799}" type="presOf" srcId="{1A12F0BF-7383-44F4-9885-610E862B7BF1}" destId="{9D5A0DA2-9044-458A-9EE6-D525E098EC78}" srcOrd="0" destOrd="0" presId="urn:microsoft.com/office/officeart/2005/8/layout/equation1"/>
    <dgm:cxn modelId="{08AF678B-C614-4871-9700-AEA5911B09EE}" type="presOf" srcId="{73D96B2B-FF44-4ED4-A324-929C39108BB5}" destId="{B43A4FEA-DE24-48DF-95C7-66F5067BFED9}" srcOrd="0" destOrd="0" presId="urn:microsoft.com/office/officeart/2005/8/layout/equation1"/>
    <dgm:cxn modelId="{369D11B0-0A12-46B3-8435-4AB7B118B6BF}" type="presOf" srcId="{5A4473CE-FE87-4D64-B583-01DB555B88CA}" destId="{7A4E726E-7147-4384-9AE1-7D2537404C0D}" srcOrd="0" destOrd="0" presId="urn:microsoft.com/office/officeart/2005/8/layout/equation1"/>
    <dgm:cxn modelId="{BB407DB8-4493-4AFA-A1CC-86AEC7B7ACD7}" srcId="{AE0C65E1-1ED0-48A0-BBE1-B6995D6F135E}" destId="{5A4473CE-FE87-4D64-B583-01DB555B88CA}" srcOrd="2" destOrd="0" parTransId="{DB98F687-B501-4A94-8E53-096524DCAA22}" sibTransId="{F2E4A74F-82D7-4690-951B-9E9507E5EC86}"/>
    <dgm:cxn modelId="{6CEE42E0-D576-42AB-867E-580E6CF7FA31}" type="presOf" srcId="{B267B48D-AC5D-48F2-94A5-A350DDF93E88}" destId="{B7A51D71-69BD-446F-9801-DCE6596AB2D2}" srcOrd="0" destOrd="0" presId="urn:microsoft.com/office/officeart/2005/8/layout/equation1"/>
    <dgm:cxn modelId="{E311EB1A-A844-4D26-82C7-9106F0D70C1A}" type="presParOf" srcId="{99D644B3-3258-426F-BB6F-4BD6F5AD3118}" destId="{9D5A0DA2-9044-458A-9EE6-D525E098EC78}" srcOrd="0" destOrd="0" presId="urn:microsoft.com/office/officeart/2005/8/layout/equation1"/>
    <dgm:cxn modelId="{79D0F033-1AEE-4B23-9F11-36EE1E5D7E79}" type="presParOf" srcId="{99D644B3-3258-426F-BB6F-4BD6F5AD3118}" destId="{9056B453-9423-4602-BF07-B34296BFBF7C}" srcOrd="1" destOrd="0" presId="urn:microsoft.com/office/officeart/2005/8/layout/equation1"/>
    <dgm:cxn modelId="{814E7F85-C920-40AB-B775-CE49FBE5AF0A}" type="presParOf" srcId="{99D644B3-3258-426F-BB6F-4BD6F5AD3118}" destId="{B7A51D71-69BD-446F-9801-DCE6596AB2D2}" srcOrd="2" destOrd="0" presId="urn:microsoft.com/office/officeart/2005/8/layout/equation1"/>
    <dgm:cxn modelId="{BCA4C811-3EA9-4A67-ACBD-A8908AE460C7}" type="presParOf" srcId="{99D644B3-3258-426F-BB6F-4BD6F5AD3118}" destId="{4C8B0F39-696B-46C6-8A2A-096DF34AD63F}" srcOrd="3" destOrd="0" presId="urn:microsoft.com/office/officeart/2005/8/layout/equation1"/>
    <dgm:cxn modelId="{7B768636-BAF1-418C-BB6B-19E378BB938C}" type="presParOf" srcId="{99D644B3-3258-426F-BB6F-4BD6F5AD3118}" destId="{AB905B7A-1087-4B04-969A-076AAF881524}" srcOrd="4" destOrd="0" presId="urn:microsoft.com/office/officeart/2005/8/layout/equation1"/>
    <dgm:cxn modelId="{B1641DFE-3E8F-42F5-9ED3-F656A4DCDB83}" type="presParOf" srcId="{99D644B3-3258-426F-BB6F-4BD6F5AD3118}" destId="{9C694A63-D00C-4F41-B268-C3287EB32157}" srcOrd="5" destOrd="0" presId="urn:microsoft.com/office/officeart/2005/8/layout/equation1"/>
    <dgm:cxn modelId="{B4775A0A-AB26-4D1B-9CE3-DE6A94624099}" type="presParOf" srcId="{99D644B3-3258-426F-BB6F-4BD6F5AD3118}" destId="{B43A4FEA-DE24-48DF-95C7-66F5067BFED9}" srcOrd="6" destOrd="0" presId="urn:microsoft.com/office/officeart/2005/8/layout/equation1"/>
    <dgm:cxn modelId="{21F790BA-F5E1-42F3-99DE-F905F43A47E9}" type="presParOf" srcId="{99D644B3-3258-426F-BB6F-4BD6F5AD3118}" destId="{27A13E19-1F06-4D87-972D-ECA078A1C8EE}" srcOrd="7" destOrd="0" presId="urn:microsoft.com/office/officeart/2005/8/layout/equation1"/>
    <dgm:cxn modelId="{7B226F89-7BC4-45FC-B899-6624C4E31D7F}" type="presParOf" srcId="{99D644B3-3258-426F-BB6F-4BD6F5AD3118}" destId="{7A4E726E-7147-4384-9AE1-7D2537404C0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0DA91-B4EF-45AE-BF04-9CA95E75CB6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CBB78-D81E-4162-B65E-5CD94CCA448B}">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50000"/>
            </a:lnSpc>
            <a:spcBef>
              <a:spcPct val="0"/>
            </a:spcBef>
            <a:spcAft>
              <a:spcPct val="35000"/>
            </a:spcAft>
            <a:buNone/>
          </a:pPr>
          <a:r>
            <a:rPr lang="en-US" sz="2400" kern="1200" dirty="0"/>
            <a:t>Family accommodation of childhood anxiety refers to the countless</a:t>
          </a:r>
          <a:r>
            <a:rPr lang="en-US" sz="2400" b="1" kern="1200" dirty="0"/>
            <a:t> changes that parents and family members make to their own </a:t>
          </a:r>
          <a:r>
            <a:rPr lang="en-US" sz="2400" b="1" kern="1200" dirty="0" err="1"/>
            <a:t>behaviours</a:t>
          </a:r>
          <a:r>
            <a:rPr lang="en-US" sz="2400" b="1" kern="1200" dirty="0"/>
            <a:t> or actions </a:t>
          </a:r>
          <a:r>
            <a:rPr lang="en-US" sz="2400" kern="1200" dirty="0"/>
            <a:t>due to childhood anxiety.</a:t>
          </a:r>
        </a:p>
      </dsp:txBody>
      <dsp:txXfrm>
        <a:off x="0" y="0"/>
        <a:ext cx="6900512" cy="2768070"/>
      </dsp:txXfrm>
    </dsp:sp>
    <dsp:sp modelId="{6A046E25-3FCA-4315-937B-7513D8D57BFF}">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8DAAF-F5B8-4938-97EC-06C07CB5E3A2}">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50000"/>
            </a:lnSpc>
            <a:spcBef>
              <a:spcPct val="0"/>
            </a:spcBef>
            <a:spcAft>
              <a:spcPct val="35000"/>
            </a:spcAft>
            <a:buNone/>
          </a:pPr>
          <a:r>
            <a:rPr lang="en-US" sz="2400" kern="1200" dirty="0"/>
            <a:t>“Accommodation” refers to the way parents’</a:t>
          </a:r>
          <a:r>
            <a:rPr lang="en-US" sz="2400" b="1" kern="1200" dirty="0"/>
            <a:t> urge to protect and reassure their child may reinforce the child’s anxiety </a:t>
          </a:r>
          <a:r>
            <a:rPr lang="en-US" sz="2400" kern="1200" dirty="0"/>
            <a:t>by hampering the development of their ability to regulate their own emotions. </a:t>
          </a:r>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0DA2-9044-458A-9EE6-D525E098EC78}">
      <dsp:nvSpPr>
        <dsp:cNvPr id="0" name=""/>
        <dsp:cNvSpPr/>
      </dsp:nvSpPr>
      <dsp:spPr>
        <a:xfrm>
          <a:off x="1768" y="1003703"/>
          <a:ext cx="2343931" cy="234393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Light" panose="020F0302020204030204"/>
            </a:rPr>
            <a:t>Acceptance</a:t>
          </a:r>
          <a:endParaRPr lang="en-US" sz="2600" kern="1200" dirty="0"/>
        </a:p>
      </dsp:txBody>
      <dsp:txXfrm>
        <a:off x="345029" y="1346964"/>
        <a:ext cx="1657409" cy="1657409"/>
      </dsp:txXfrm>
    </dsp:sp>
    <dsp:sp modelId="{B7A51D71-69BD-446F-9801-DCE6596AB2D2}">
      <dsp:nvSpPr>
        <dsp:cNvPr id="0" name=""/>
        <dsp:cNvSpPr/>
      </dsp:nvSpPr>
      <dsp:spPr>
        <a:xfrm>
          <a:off x="2536026" y="1495928"/>
          <a:ext cx="1359480" cy="135948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16225" y="2015793"/>
        <a:ext cx="999082" cy="319750"/>
      </dsp:txXfrm>
    </dsp:sp>
    <dsp:sp modelId="{AB905B7A-1087-4B04-969A-076AAF881524}">
      <dsp:nvSpPr>
        <dsp:cNvPr id="0" name=""/>
        <dsp:cNvSpPr/>
      </dsp:nvSpPr>
      <dsp:spPr>
        <a:xfrm>
          <a:off x="4085834" y="1003703"/>
          <a:ext cx="2343931" cy="2343931"/>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Light" panose="020F0302020204030204"/>
            </a:rPr>
            <a:t>Confidence</a:t>
          </a:r>
        </a:p>
      </dsp:txBody>
      <dsp:txXfrm>
        <a:off x="4429095" y="1346964"/>
        <a:ext cx="1657409" cy="1657409"/>
      </dsp:txXfrm>
    </dsp:sp>
    <dsp:sp modelId="{B43A4FEA-DE24-48DF-95C7-66F5067BFED9}">
      <dsp:nvSpPr>
        <dsp:cNvPr id="0" name=""/>
        <dsp:cNvSpPr/>
      </dsp:nvSpPr>
      <dsp:spPr>
        <a:xfrm>
          <a:off x="6620092" y="1495928"/>
          <a:ext cx="1359480" cy="1359480"/>
        </a:xfrm>
        <a:prstGeom prst="mathEqual">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800291" y="1775981"/>
        <a:ext cx="999082" cy="799374"/>
      </dsp:txXfrm>
    </dsp:sp>
    <dsp:sp modelId="{7A4E726E-7147-4384-9AE1-7D2537404C0D}">
      <dsp:nvSpPr>
        <dsp:cNvPr id="0" name=""/>
        <dsp:cNvSpPr/>
      </dsp:nvSpPr>
      <dsp:spPr>
        <a:xfrm>
          <a:off x="8169900" y="1003703"/>
          <a:ext cx="2343931" cy="2343931"/>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Light" panose="020F0302020204030204"/>
            </a:rPr>
            <a:t>Support</a:t>
          </a:r>
          <a:endParaRPr lang="en-US" sz="2600" kern="1200" dirty="0"/>
        </a:p>
      </dsp:txBody>
      <dsp:txXfrm>
        <a:off x="8513161" y="1346964"/>
        <a:ext cx="1657409" cy="16574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9bTiuCNzus" TargetMode="External"/><Relationship Id="rId2" Type="http://schemas.openxmlformats.org/officeDocument/2006/relationships/hyperlink" Target="https://www.youtube.com/watch?v=VUayeUlc_Gs&amp;t=1587s" TargetMode="External"/><Relationship Id="rId1" Type="http://schemas.openxmlformats.org/officeDocument/2006/relationships/slideLayout" Target="../slideLayouts/slideLayout2.xml"/><Relationship Id="rId5" Type="http://schemas.openxmlformats.org/officeDocument/2006/relationships/hyperlink" Target="https://www.youtube.com/watch?v=76RbLoNra_A&amp;t=1619s" TargetMode="External"/><Relationship Id="rId4" Type="http://schemas.openxmlformats.org/officeDocument/2006/relationships/hyperlink" Target="https://www.youtube.com/watch?v=4SLWKgbWfu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ookdepository.com/Outsmarting-Worry-Dawn-Huebner/9781785927829?ref=grid-view&amp;qid=1647349866248&amp;sr=1-1" TargetMode="External"/><Relationship Id="rId2" Type="http://schemas.openxmlformats.org/officeDocument/2006/relationships/hyperlink" Target="https://www.bookdepository.com/Breaking-Free-Child-Anxiety-OCD-Eli-R-Lebowitz/9780190883522?ref=grid-view&amp;qid=1647349847980&amp;sr=1-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7080738" y="647593"/>
            <a:ext cx="4467792" cy="3060541"/>
          </a:xfrm>
        </p:spPr>
        <p:txBody>
          <a:bodyPr>
            <a:normAutofit/>
          </a:bodyPr>
          <a:lstStyle/>
          <a:p>
            <a:r>
              <a:rPr lang="en-US" sz="4200" dirty="0">
                <a:solidFill>
                  <a:srgbClr val="FFFFFF"/>
                </a:solidFill>
                <a:cs typeface="Calibri Light"/>
              </a:rPr>
              <a:t>Responding to Child and Adolescent Anxiety.</a:t>
            </a:r>
            <a:br>
              <a:rPr lang="en-US" sz="4200" dirty="0">
                <a:solidFill>
                  <a:srgbClr val="FFFFFF"/>
                </a:solidFill>
                <a:cs typeface="Calibri Light"/>
              </a:rPr>
            </a:br>
            <a:r>
              <a:rPr lang="en-US" sz="4200" dirty="0">
                <a:solidFill>
                  <a:srgbClr val="FFFFFF"/>
                </a:solidFill>
                <a:cs typeface="Calibri Light"/>
              </a:rPr>
              <a:t>What a parent can do.</a:t>
            </a:r>
            <a:endParaRPr lang="en-US" sz="4200" dirty="0">
              <a:solidFill>
                <a:srgbClr val="FFFFFF"/>
              </a:solidFill>
            </a:endParaRPr>
          </a:p>
        </p:txBody>
      </p:sp>
      <p:sp>
        <p:nvSpPr>
          <p:cNvPr id="3" name="Subtitle 2"/>
          <p:cNvSpPr>
            <a:spLocks noGrp="1"/>
          </p:cNvSpPr>
          <p:nvPr>
            <p:ph type="subTitle" idx="1"/>
          </p:nvPr>
        </p:nvSpPr>
        <p:spPr>
          <a:xfrm>
            <a:off x="7080738" y="3800209"/>
            <a:ext cx="4467792" cy="2410198"/>
          </a:xfrm>
        </p:spPr>
        <p:txBody>
          <a:bodyPr vert="horz" lIns="91440" tIns="45720" rIns="91440" bIns="45720" rtlCol="0">
            <a:normAutofit/>
          </a:bodyPr>
          <a:lstStyle/>
          <a:p>
            <a:r>
              <a:rPr lang="en-US" dirty="0">
                <a:solidFill>
                  <a:srgbClr val="FFFFFF"/>
                </a:solidFill>
                <a:cs typeface="Calibri"/>
              </a:rPr>
              <a:t>Dr Tara Kelly </a:t>
            </a:r>
          </a:p>
          <a:p>
            <a:r>
              <a:rPr lang="en-US" dirty="0">
                <a:solidFill>
                  <a:srgbClr val="FFFFFF"/>
                </a:solidFill>
                <a:cs typeface="Calibri"/>
              </a:rPr>
              <a:t>New </a:t>
            </a:r>
            <a:r>
              <a:rPr lang="en-US">
                <a:solidFill>
                  <a:srgbClr val="FFFFFF"/>
                </a:solidFill>
                <a:cs typeface="Calibri"/>
              </a:rPr>
              <a:t>Authority Parenting</a:t>
            </a:r>
            <a:endParaRPr lang="en-US" dirty="0">
              <a:solidFill>
                <a:srgbClr val="FFFFFF"/>
              </a:solidFill>
              <a:cs typeface="Calibri"/>
            </a:endParaRP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0189E8C4-0238-16D4-3C69-544C17C5F0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F8848-F463-4127-800E-E372B250749C}"/>
              </a:ext>
            </a:extLst>
          </p:cNvPr>
          <p:cNvSpPr>
            <a:spLocks noGrp="1"/>
          </p:cNvSpPr>
          <p:nvPr>
            <p:ph type="title"/>
          </p:nvPr>
        </p:nvSpPr>
        <p:spPr>
          <a:xfrm>
            <a:off x="635000" y="640823"/>
            <a:ext cx="3418659" cy="5583148"/>
          </a:xfrm>
        </p:spPr>
        <p:txBody>
          <a:bodyPr anchor="ctr">
            <a:normAutofit/>
          </a:bodyPr>
          <a:lstStyle/>
          <a:p>
            <a:r>
              <a:rPr lang="en-US" sz="3600" dirty="0">
                <a:cs typeface="Calibri Light"/>
              </a:rPr>
              <a:t>Introducing accommodation</a:t>
            </a:r>
            <a:endParaRPr lang="en-US" sz="3600" dirty="0"/>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89619C-0C08-F885-1F54-2C7913BE2D62}"/>
              </a:ext>
            </a:extLst>
          </p:cNvPr>
          <p:cNvGraphicFramePr>
            <a:graphicFrameLocks noGrp="1"/>
          </p:cNvGraphicFramePr>
          <p:nvPr>
            <p:ph idx="1"/>
            <p:extLst>
              <p:ext uri="{D42A27DB-BD31-4B8C-83A1-F6EECF244321}">
                <p14:modId xmlns:p14="http://schemas.microsoft.com/office/powerpoint/2010/main" val="12622128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9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Diagram&#10;&#10;Description automatically generated">
            <a:extLst>
              <a:ext uri="{FF2B5EF4-FFF2-40B4-BE49-F238E27FC236}">
                <a16:creationId xmlns:a16="http://schemas.microsoft.com/office/drawing/2014/main" id="{8E5093DD-05C6-401F-B106-6EA20993244D}"/>
              </a:ext>
            </a:extLst>
          </p:cNvPr>
          <p:cNvPicPr>
            <a:picLocks noChangeAspect="1"/>
          </p:cNvPicPr>
          <p:nvPr/>
        </p:nvPicPr>
        <p:blipFill rotWithShape="1">
          <a:blip r:embed="rId2" cstate="print"/>
          <a:srcRect b="19"/>
          <a:stretch/>
        </p:blipFill>
        <p:spPr>
          <a:xfrm>
            <a:off x="20" y="1282"/>
            <a:ext cx="12191980" cy="6856718"/>
          </a:xfrm>
          <a:prstGeom prst="rect">
            <a:avLst/>
          </a:prstGeom>
        </p:spPr>
      </p:pic>
    </p:spTree>
    <p:extLst>
      <p:ext uri="{BB962C8B-B14F-4D97-AF65-F5344CB8AC3E}">
        <p14:creationId xmlns:p14="http://schemas.microsoft.com/office/powerpoint/2010/main" val="181945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ED303-366C-495B-B721-516656323AD5}"/>
              </a:ext>
            </a:extLst>
          </p:cNvPr>
          <p:cNvSpPr>
            <a:spLocks noGrp="1"/>
          </p:cNvSpPr>
          <p:nvPr>
            <p:ph type="title"/>
          </p:nvPr>
        </p:nvSpPr>
        <p:spPr>
          <a:xfrm>
            <a:off x="686834" y="1153572"/>
            <a:ext cx="3200400" cy="4461163"/>
          </a:xfrm>
        </p:spPr>
        <p:txBody>
          <a:bodyPr>
            <a:normAutofit/>
          </a:bodyPr>
          <a:lstStyle/>
          <a:p>
            <a:r>
              <a:rPr lang="en-US" sz="4000" dirty="0">
                <a:solidFill>
                  <a:srgbClr val="FFFFFF"/>
                </a:solidFill>
                <a:latin typeface="+mn-lt"/>
                <a:cs typeface="Calibri Light"/>
              </a:rPr>
              <a:t>Think about how you might accommodate your child's anxiety?</a:t>
            </a:r>
            <a:endParaRPr lang="en-US" sz="4000" dirty="0">
              <a:solidFill>
                <a:srgbClr val="FFFFFF"/>
              </a:solidFill>
              <a:latin typeface="+mn-lt"/>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867031-3E38-4C8D-A513-472F0AC6F20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cs typeface="Calibri"/>
              </a:rPr>
              <a:t>Constant reassurance</a:t>
            </a:r>
          </a:p>
          <a:p>
            <a:r>
              <a:rPr lang="en-US" sz="2400" dirty="0">
                <a:cs typeface="Calibri"/>
              </a:rPr>
              <a:t>Speaking for your child</a:t>
            </a:r>
          </a:p>
          <a:p>
            <a:r>
              <a:rPr lang="en-US" sz="2400" dirty="0">
                <a:cs typeface="Calibri"/>
              </a:rPr>
              <a:t>Spending long periods of time with your child at bed-time</a:t>
            </a:r>
          </a:p>
          <a:p>
            <a:r>
              <a:rPr lang="en-US" sz="2400" dirty="0">
                <a:cs typeface="Calibri"/>
              </a:rPr>
              <a:t>Avoiding certain places</a:t>
            </a:r>
          </a:p>
          <a:p>
            <a:r>
              <a:rPr lang="en-US" sz="2400" dirty="0">
                <a:cs typeface="Calibri"/>
              </a:rPr>
              <a:t>Checking lights, switches</a:t>
            </a:r>
          </a:p>
          <a:p>
            <a:r>
              <a:rPr lang="en-US" sz="2400" dirty="0">
                <a:cs typeface="Calibri"/>
              </a:rPr>
              <a:t>Allowing your family to avoid social events, places, activities</a:t>
            </a:r>
          </a:p>
        </p:txBody>
      </p:sp>
    </p:spTree>
    <p:extLst>
      <p:ext uri="{BB962C8B-B14F-4D97-AF65-F5344CB8AC3E}">
        <p14:creationId xmlns:p14="http://schemas.microsoft.com/office/powerpoint/2010/main" val="19804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AF1EE-895F-42C9-B142-88F41DDB891C}"/>
              </a:ext>
            </a:extLst>
          </p:cNvPr>
          <p:cNvSpPr>
            <a:spLocks noGrp="1"/>
          </p:cNvSpPr>
          <p:nvPr>
            <p:ph type="title"/>
          </p:nvPr>
        </p:nvSpPr>
        <p:spPr>
          <a:xfrm>
            <a:off x="640080" y="325369"/>
            <a:ext cx="4368602" cy="1956841"/>
          </a:xfrm>
        </p:spPr>
        <p:txBody>
          <a:bodyPr anchor="b">
            <a:normAutofit/>
          </a:bodyPr>
          <a:lstStyle/>
          <a:p>
            <a:r>
              <a:rPr lang="en-US" sz="4000" dirty="0">
                <a:cs typeface="Calibri Light"/>
              </a:rPr>
              <a:t>Why parents accommodate</a:t>
            </a:r>
            <a:endParaRPr lang="en-US" sz="40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C3AD6B-63C7-445E-AC55-6AB2E9F894D4}"/>
              </a:ext>
            </a:extLst>
          </p:cNvPr>
          <p:cNvSpPr>
            <a:spLocks noGrp="1"/>
          </p:cNvSpPr>
          <p:nvPr>
            <p:ph idx="1"/>
          </p:nvPr>
        </p:nvSpPr>
        <p:spPr>
          <a:xfrm>
            <a:off x="640080" y="2872899"/>
            <a:ext cx="4243589" cy="3320668"/>
          </a:xfrm>
        </p:spPr>
        <p:txBody>
          <a:bodyPr vert="horz" lIns="91440" tIns="45720" rIns="91440" bIns="45720" rtlCol="0">
            <a:normAutofit fontScale="85000" lnSpcReduction="10000"/>
          </a:bodyPr>
          <a:lstStyle/>
          <a:p>
            <a:r>
              <a:rPr lang="en-US" sz="2400" dirty="0">
                <a:cs typeface="Calibri"/>
              </a:rPr>
              <a:t>Find it hard to see their child upset</a:t>
            </a:r>
          </a:p>
          <a:p>
            <a:r>
              <a:rPr lang="en-US" sz="2400" dirty="0">
                <a:cs typeface="Calibri"/>
              </a:rPr>
              <a:t>Easier just to do it!</a:t>
            </a:r>
          </a:p>
          <a:p>
            <a:r>
              <a:rPr lang="en-US" sz="2400" dirty="0">
                <a:cs typeface="Calibri"/>
              </a:rPr>
              <a:t>Worry about the child's reaction</a:t>
            </a:r>
          </a:p>
          <a:p>
            <a:r>
              <a:rPr lang="en-US" sz="2400" dirty="0">
                <a:cs typeface="Calibri"/>
              </a:rPr>
              <a:t>To keep the peace in the house</a:t>
            </a:r>
          </a:p>
          <a:p>
            <a:r>
              <a:rPr lang="en-US" sz="2400" dirty="0">
                <a:cs typeface="Calibri"/>
              </a:rPr>
              <a:t>Belief that your child cannot manage</a:t>
            </a:r>
          </a:p>
          <a:p>
            <a:endParaRPr lang="en-US" sz="2400" dirty="0">
              <a:cs typeface="Calibri"/>
            </a:endParaRPr>
          </a:p>
          <a:p>
            <a:r>
              <a:rPr lang="en-US" sz="2400" dirty="0">
                <a:cs typeface="Calibri"/>
              </a:rPr>
              <a:t>Almost 100% of parents accommodate. Some accommodations can be helpful. </a:t>
            </a:r>
          </a:p>
          <a:p>
            <a:endParaRPr lang="en-US" sz="1900" dirty="0">
              <a:cs typeface="Calibri"/>
            </a:endParaRPr>
          </a:p>
        </p:txBody>
      </p:sp>
      <p:pic>
        <p:nvPicPr>
          <p:cNvPr id="5" name="Picture 4" descr="A hand of two adults and a kid on top of each other">
            <a:extLst>
              <a:ext uri="{FF2B5EF4-FFF2-40B4-BE49-F238E27FC236}">
                <a16:creationId xmlns:a16="http://schemas.microsoft.com/office/drawing/2014/main" id="{97967774-137F-7172-9B7D-8E432A802775}"/>
              </a:ext>
            </a:extLst>
          </p:cNvPr>
          <p:cNvPicPr>
            <a:picLocks noChangeAspect="1"/>
          </p:cNvPicPr>
          <p:nvPr/>
        </p:nvPicPr>
        <p:blipFill rotWithShape="1">
          <a:blip r:embed="rId2" cstate="print"/>
          <a:srcRect l="19948" r="1309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446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8CB66-231D-4D60-BCBE-0901B04D359D}"/>
              </a:ext>
            </a:extLst>
          </p:cNvPr>
          <p:cNvSpPr>
            <a:spLocks noGrp="1"/>
          </p:cNvSpPr>
          <p:nvPr>
            <p:ph type="title"/>
          </p:nvPr>
        </p:nvSpPr>
        <p:spPr>
          <a:xfrm>
            <a:off x="466722" y="586855"/>
            <a:ext cx="3201366"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E91D57AE-B09F-42E2-9FEC-98109889214B}"/>
              </a:ext>
            </a:extLst>
          </p:cNvPr>
          <p:cNvSpPr>
            <a:spLocks noGrp="1"/>
          </p:cNvSpPr>
          <p:nvPr>
            <p:ph idx="1"/>
          </p:nvPr>
        </p:nvSpPr>
        <p:spPr>
          <a:xfrm>
            <a:off x="4810259" y="649480"/>
            <a:ext cx="6555347" cy="5546047"/>
          </a:xfrm>
        </p:spPr>
        <p:txBody>
          <a:bodyPr vert="horz" lIns="91440" tIns="45720" rIns="91440" bIns="45720" rtlCol="0" anchor="ctr">
            <a:normAutofit fontScale="92500"/>
          </a:bodyPr>
          <a:lstStyle/>
          <a:p>
            <a:pPr>
              <a:lnSpc>
                <a:spcPct val="150000"/>
              </a:lnSpc>
            </a:pPr>
            <a:r>
              <a:rPr lang="en-US" sz="2400" dirty="0">
                <a:ea typeface="+mn-lt"/>
                <a:cs typeface="+mn-lt"/>
              </a:rPr>
              <a:t>Participation – Parents become skillful at anticipating anxious responses, will begin preventing by taking advance action in their accommodating </a:t>
            </a:r>
            <a:r>
              <a:rPr lang="en-US" sz="2400" dirty="0" err="1">
                <a:ea typeface="+mn-lt"/>
                <a:cs typeface="+mn-lt"/>
              </a:rPr>
              <a:t>behaviours</a:t>
            </a:r>
            <a:r>
              <a:rPr lang="en-US" sz="2400" dirty="0">
                <a:ea typeface="+mn-lt"/>
                <a:cs typeface="+mn-lt"/>
              </a:rPr>
              <a:t>. Participation can also occur when parents participate in refraining from certain </a:t>
            </a:r>
            <a:r>
              <a:rPr lang="en-US" sz="2400" dirty="0" err="1">
                <a:ea typeface="+mn-lt"/>
                <a:cs typeface="+mn-lt"/>
              </a:rPr>
              <a:t>behaviours</a:t>
            </a:r>
            <a:r>
              <a:rPr lang="en-US" sz="2400" dirty="0">
                <a:ea typeface="+mn-lt"/>
                <a:cs typeface="+mn-lt"/>
              </a:rPr>
              <a:t> which may trigger the anxiety.</a:t>
            </a:r>
            <a:endParaRPr lang="en-US" sz="2400" dirty="0">
              <a:cs typeface="Calibri" panose="020F0502020204030204"/>
            </a:endParaRPr>
          </a:p>
          <a:p>
            <a:pPr>
              <a:lnSpc>
                <a:spcPct val="150000"/>
              </a:lnSpc>
            </a:pPr>
            <a:endParaRPr lang="en-US" sz="2400" dirty="0">
              <a:cs typeface="Calibri" panose="020F0502020204030204"/>
            </a:endParaRPr>
          </a:p>
          <a:p>
            <a:pPr>
              <a:lnSpc>
                <a:spcPct val="150000"/>
              </a:lnSpc>
            </a:pPr>
            <a:r>
              <a:rPr lang="en-US" sz="2400" dirty="0">
                <a:ea typeface="+mn-lt"/>
                <a:cs typeface="+mn-lt"/>
              </a:rPr>
              <a:t>Modification – The </a:t>
            </a:r>
            <a:r>
              <a:rPr lang="en-US" sz="2400" dirty="0" err="1">
                <a:ea typeface="+mn-lt"/>
                <a:cs typeface="+mn-lt"/>
              </a:rPr>
              <a:t>organisation</a:t>
            </a:r>
            <a:r>
              <a:rPr lang="en-US" sz="2400" dirty="0">
                <a:ea typeface="+mn-lt"/>
                <a:cs typeface="+mn-lt"/>
              </a:rPr>
              <a:t> of family life and modifying family routines around the child’s anxiety. </a:t>
            </a:r>
            <a:endParaRPr lang="en-US" sz="2400" dirty="0"/>
          </a:p>
          <a:p>
            <a:endParaRPr lang="en-US" sz="2000" dirty="0">
              <a:cs typeface="Calibri"/>
            </a:endParaRPr>
          </a:p>
        </p:txBody>
      </p:sp>
    </p:spTree>
    <p:extLst>
      <p:ext uri="{BB962C8B-B14F-4D97-AF65-F5344CB8AC3E}">
        <p14:creationId xmlns:p14="http://schemas.microsoft.com/office/powerpoint/2010/main" val="96023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1017A-1B3B-4782-B3CD-08565F7528E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Questions</a:t>
            </a:r>
            <a:endParaRPr lang="en-US" sz="4000">
              <a:solidFill>
                <a:srgbClr val="FFFFFF"/>
              </a:solidFill>
            </a:endParaRPr>
          </a:p>
        </p:txBody>
      </p:sp>
      <p:sp>
        <p:nvSpPr>
          <p:cNvPr id="3" name="Content Placeholder 2">
            <a:extLst>
              <a:ext uri="{FF2B5EF4-FFF2-40B4-BE49-F238E27FC236}">
                <a16:creationId xmlns:a16="http://schemas.microsoft.com/office/drawing/2014/main" id="{1D4836B8-89A2-4B98-B7C3-C49C22B16F10}"/>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400" dirty="0">
                <a:cs typeface="Calibri"/>
              </a:rPr>
              <a:t>How much of your time is taken up by your child's anxiety?</a:t>
            </a:r>
          </a:p>
          <a:p>
            <a:r>
              <a:rPr lang="en-US" sz="2400" dirty="0">
                <a:cs typeface="Calibri"/>
              </a:rPr>
              <a:t>What are you doing differently for this child (compared to siblings)?</a:t>
            </a:r>
          </a:p>
          <a:p>
            <a:r>
              <a:rPr lang="en-US" sz="2400" dirty="0">
                <a:cs typeface="Calibri"/>
              </a:rPr>
              <a:t>What would you do differently if your child was not anxious?</a:t>
            </a:r>
          </a:p>
          <a:p>
            <a:r>
              <a:rPr lang="en-US" sz="2400" dirty="0">
                <a:cs typeface="Calibri"/>
              </a:rPr>
              <a:t>How do you accommodate?</a:t>
            </a:r>
          </a:p>
          <a:p>
            <a:r>
              <a:rPr lang="en-US" sz="2400" dirty="0">
                <a:cs typeface="Calibri"/>
              </a:rPr>
              <a:t>What is stopping you from making a change?</a:t>
            </a: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182269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C9C5B-5522-445A-97ED-519FAD78A8DA}"/>
              </a:ext>
            </a:extLst>
          </p:cNvPr>
          <p:cNvSpPr>
            <a:spLocks noGrp="1"/>
          </p:cNvSpPr>
          <p:nvPr>
            <p:ph type="title"/>
          </p:nvPr>
        </p:nvSpPr>
        <p:spPr>
          <a:xfrm>
            <a:off x="838200" y="556995"/>
            <a:ext cx="10515600" cy="1133693"/>
          </a:xfrm>
        </p:spPr>
        <p:txBody>
          <a:bodyPr>
            <a:normAutofit/>
          </a:bodyPr>
          <a:lstStyle/>
          <a:p>
            <a:r>
              <a:rPr lang="en-US" sz="5200">
                <a:cs typeface="Calibri Light"/>
              </a:rPr>
              <a:t>What can we do?</a:t>
            </a:r>
            <a:endParaRPr lang="en-US" sz="5200"/>
          </a:p>
        </p:txBody>
      </p:sp>
      <p:graphicFrame>
        <p:nvGraphicFramePr>
          <p:cNvPr id="5" name="Diagram 5">
            <a:extLst>
              <a:ext uri="{FF2B5EF4-FFF2-40B4-BE49-F238E27FC236}">
                <a16:creationId xmlns:a16="http://schemas.microsoft.com/office/drawing/2014/main" id="{26BD77E4-D396-462F-9A5D-04FC0A25ED7E}"/>
              </a:ext>
            </a:extLst>
          </p:cNvPr>
          <p:cNvGraphicFramePr>
            <a:graphicFrameLocks noGrp="1"/>
          </p:cNvGraphicFramePr>
          <p:nvPr>
            <p:ph idx="1"/>
            <p:extLst>
              <p:ext uri="{D42A27DB-BD31-4B8C-83A1-F6EECF244321}">
                <p14:modId xmlns:p14="http://schemas.microsoft.com/office/powerpoint/2010/main" val="33727190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25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5C6D8-82A7-4715-8202-64AD3B7F93F9}"/>
              </a:ext>
            </a:extLst>
          </p:cNvPr>
          <p:cNvSpPr>
            <a:spLocks noGrp="1"/>
          </p:cNvSpPr>
          <p:nvPr>
            <p:ph type="title"/>
          </p:nvPr>
        </p:nvSpPr>
        <p:spPr>
          <a:xfrm>
            <a:off x="686834" y="1153572"/>
            <a:ext cx="3200400" cy="4461163"/>
          </a:xfrm>
        </p:spPr>
        <p:txBody>
          <a:bodyPr>
            <a:normAutofit/>
          </a:bodyPr>
          <a:lstStyle/>
          <a:p>
            <a:r>
              <a:rPr lang="en-US" sz="4000" dirty="0">
                <a:solidFill>
                  <a:srgbClr val="FFFFFF"/>
                </a:solidFill>
                <a:cs typeface="Calibri Light"/>
              </a:rPr>
              <a:t>Making a plan</a:t>
            </a:r>
            <a:endParaRPr lang="en-US" sz="4000" dirty="0">
              <a:solidFill>
                <a:srgbClr val="FFFFFF"/>
              </a:solidFill>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10F3EAE6-5956-428B-A0D2-7B249297E32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cs typeface="Calibri"/>
              </a:rPr>
              <a:t>Prepare as much as possible (see links to book and talks)</a:t>
            </a:r>
          </a:p>
          <a:p>
            <a:r>
              <a:rPr lang="en-US" sz="2400" dirty="0">
                <a:cs typeface="Calibri"/>
              </a:rPr>
              <a:t>Choose an accommodation</a:t>
            </a:r>
          </a:p>
          <a:p>
            <a:r>
              <a:rPr lang="en-US" sz="2400" dirty="0">
                <a:cs typeface="Calibri"/>
              </a:rPr>
              <a:t>Expect the process to be challenging</a:t>
            </a:r>
          </a:p>
          <a:p>
            <a:r>
              <a:rPr lang="en-US" sz="2400" dirty="0">
                <a:cs typeface="Calibri"/>
              </a:rPr>
              <a:t>Inform your child</a:t>
            </a:r>
          </a:p>
          <a:p>
            <a:r>
              <a:rPr lang="en-US" sz="2400" dirty="0">
                <a:cs typeface="Calibri"/>
              </a:rPr>
              <a:t>Increase support for your child</a:t>
            </a:r>
          </a:p>
          <a:p>
            <a:r>
              <a:rPr lang="en-US" sz="2400" dirty="0">
                <a:cs typeface="Calibri"/>
              </a:rPr>
              <a:t>Prepare for difficult responses</a:t>
            </a:r>
          </a:p>
        </p:txBody>
      </p:sp>
    </p:spTree>
    <p:extLst>
      <p:ext uri="{BB962C8B-B14F-4D97-AF65-F5344CB8AC3E}">
        <p14:creationId xmlns:p14="http://schemas.microsoft.com/office/powerpoint/2010/main" val="102269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3E9E190-0F6B-4876-BE30-A8763E6E6877}"/>
              </a:ext>
            </a:extLst>
          </p:cNvPr>
          <p:cNvSpPr txBox="1"/>
          <p:nvPr/>
        </p:nvSpPr>
        <p:spPr>
          <a:xfrm>
            <a:off x="1653363" y="470263"/>
            <a:ext cx="9367204" cy="57476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indent="-228600">
              <a:lnSpc>
                <a:spcPct val="150000"/>
              </a:lnSpc>
              <a:spcAft>
                <a:spcPts val="600"/>
              </a:spcAft>
              <a:buFont typeface="Arial" panose="020B0604020202020204" pitchFamily="34" charset="0"/>
              <a:buChar char="•"/>
            </a:pPr>
            <a:r>
              <a:rPr lang="en-US" sz="2400" i="1" dirty="0"/>
              <a:t>Sarah. You have been very worried about the electrics at nighttime. We can really see how hard this is for you and how scared you are that something might happen in the house. But we also know that you are strong and that you will be able to deal with the worry. We have been checking the electrics many times each night and now we </a:t>
            </a:r>
            <a:r>
              <a:rPr lang="en-US" sz="2400" i="1" dirty="0" err="1"/>
              <a:t>realise</a:t>
            </a:r>
            <a:r>
              <a:rPr lang="en-US" sz="2400" i="1" dirty="0"/>
              <a:t> that we are not helping you to overcome your fear. We have decided to make a change so that we can help you. We are not going to check the electrics every night but we will do the normal safe routine. We will not be answering questions but we will remind you of our plan just once. We know this change will be hard for you but we really believe you can deal with the worry. We love you so much and are determined to support you with this. </a:t>
            </a:r>
          </a:p>
        </p:txBody>
      </p:sp>
    </p:spTree>
    <p:extLst>
      <p:ext uri="{BB962C8B-B14F-4D97-AF65-F5344CB8AC3E}">
        <p14:creationId xmlns:p14="http://schemas.microsoft.com/office/powerpoint/2010/main" val="166630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6B87D-CBE5-4D50-B362-A507D45AF82E}"/>
              </a:ext>
            </a:extLst>
          </p:cNvPr>
          <p:cNvSpPr>
            <a:spLocks noGrp="1"/>
          </p:cNvSpPr>
          <p:nvPr>
            <p:ph type="title"/>
          </p:nvPr>
        </p:nvSpPr>
        <p:spPr>
          <a:xfrm>
            <a:off x="686834" y="1153572"/>
            <a:ext cx="3200400" cy="4461163"/>
          </a:xfrm>
        </p:spPr>
        <p:txBody>
          <a:bodyPr>
            <a:normAutofit/>
          </a:bodyPr>
          <a:lstStyle/>
          <a:p>
            <a:r>
              <a:rPr lang="en-US" sz="4000" dirty="0">
                <a:solidFill>
                  <a:srgbClr val="FFFFFF"/>
                </a:solidFill>
                <a:cs typeface="Calibri Light"/>
              </a:rPr>
              <a:t>Where to from here?</a:t>
            </a:r>
            <a:endParaRPr lang="en-US" sz="4000"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D2D1512-201D-44A9-815A-41DEEB45458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cs typeface="Calibri"/>
              </a:rPr>
              <a:t>Stay supportive</a:t>
            </a:r>
          </a:p>
          <a:p>
            <a:r>
              <a:rPr lang="en-US" sz="2400" dirty="0">
                <a:cs typeface="Calibri"/>
              </a:rPr>
              <a:t>Remain anchored</a:t>
            </a:r>
          </a:p>
          <a:p>
            <a:r>
              <a:rPr lang="en-US" sz="2400" dirty="0">
                <a:cs typeface="Calibri"/>
              </a:rPr>
              <a:t>Avoid escalations</a:t>
            </a:r>
          </a:p>
          <a:p>
            <a:r>
              <a:rPr lang="en-US" sz="2400" dirty="0">
                <a:cs typeface="Calibri"/>
              </a:rPr>
              <a:t>Build on your relationship</a:t>
            </a:r>
          </a:p>
          <a:p>
            <a:r>
              <a:rPr lang="en-US" sz="2400" dirty="0">
                <a:cs typeface="Calibri"/>
              </a:rPr>
              <a:t>Success means not accommodating</a:t>
            </a:r>
          </a:p>
          <a:p>
            <a:r>
              <a:rPr lang="en-US" sz="2400" dirty="0">
                <a:cs typeface="Calibri"/>
              </a:rPr>
              <a:t>Success means child gets through the anxiety (not feels it less).</a:t>
            </a:r>
          </a:p>
          <a:p>
            <a:r>
              <a:rPr lang="en-US" sz="2400" dirty="0">
                <a:cs typeface="Calibri"/>
              </a:rPr>
              <a:t>Self-care is essential</a:t>
            </a:r>
          </a:p>
        </p:txBody>
      </p:sp>
    </p:spTree>
    <p:extLst>
      <p:ext uri="{BB962C8B-B14F-4D97-AF65-F5344CB8AC3E}">
        <p14:creationId xmlns:p14="http://schemas.microsoft.com/office/powerpoint/2010/main" val="318372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BE41-5C79-46E3-BCAF-5F9F7C047B7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cs typeface="Calibri Light"/>
              </a:rPr>
              <a:t>What this session will cover</a:t>
            </a:r>
            <a:endParaRPr lang="en-US" sz="4000" dirty="0">
              <a:solidFill>
                <a:srgbClr val="FFFFFF"/>
              </a:solidFill>
            </a:endParaRPr>
          </a:p>
        </p:txBody>
      </p:sp>
      <p:sp>
        <p:nvSpPr>
          <p:cNvPr id="3" name="Content Placeholder 2">
            <a:extLst>
              <a:ext uri="{FF2B5EF4-FFF2-40B4-BE49-F238E27FC236}">
                <a16:creationId xmlns:a16="http://schemas.microsoft.com/office/drawing/2014/main" id="{AA0B5C44-2E7C-4949-A2D1-0F3CE2BA569E}"/>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400" dirty="0">
                <a:cs typeface="Calibri"/>
              </a:rPr>
              <a:t>A quick look at anxiety rates</a:t>
            </a:r>
          </a:p>
          <a:p>
            <a:r>
              <a:rPr lang="en-US" sz="2400" dirty="0">
                <a:cs typeface="Calibri"/>
              </a:rPr>
              <a:t>The impact of anxiety on families</a:t>
            </a:r>
          </a:p>
          <a:p>
            <a:r>
              <a:rPr lang="en-US" sz="2400" dirty="0">
                <a:cs typeface="Calibri"/>
              </a:rPr>
              <a:t>Common pitfalls for parents</a:t>
            </a:r>
          </a:p>
          <a:p>
            <a:r>
              <a:rPr lang="en-US" sz="2400" dirty="0">
                <a:cs typeface="Calibri"/>
              </a:rPr>
              <a:t>Family Accommodation</a:t>
            </a:r>
          </a:p>
          <a:p>
            <a:r>
              <a:rPr lang="en-US" sz="2400" dirty="0">
                <a:cs typeface="Calibri"/>
              </a:rPr>
              <a:t>Taking a new position in relation to the anxiety – what you can do.</a:t>
            </a:r>
          </a:p>
          <a:p>
            <a:r>
              <a:rPr lang="en-US" sz="2400" dirty="0">
                <a:cs typeface="Calibri"/>
              </a:rPr>
              <a:t>Based on SPACE (Supportive Parenting for Anxious Childhood Emotions) (Lebowitz and Omer, 2013)</a:t>
            </a:r>
          </a:p>
          <a:p>
            <a:pPr marL="0" indent="0">
              <a:buNone/>
            </a:pPr>
            <a:r>
              <a:rPr lang="en-US" sz="2400" dirty="0">
                <a:cs typeface="Calibri"/>
              </a:rPr>
              <a:t>    Yale Centre for Childhood Anxiety Disorders</a:t>
            </a:r>
          </a:p>
          <a:p>
            <a:endParaRPr lang="en-US" sz="2000" dirty="0">
              <a:cs typeface="Calibri"/>
            </a:endParaRPr>
          </a:p>
        </p:txBody>
      </p:sp>
    </p:spTree>
    <p:extLst>
      <p:ext uri="{BB962C8B-B14F-4D97-AF65-F5344CB8AC3E}">
        <p14:creationId xmlns:p14="http://schemas.microsoft.com/office/powerpoint/2010/main" val="736627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E52D7-4375-4AF9-B9AF-7F3B0D68C446}"/>
              </a:ext>
            </a:extLst>
          </p:cNvPr>
          <p:cNvSpPr>
            <a:spLocks noGrp="1"/>
          </p:cNvSpPr>
          <p:nvPr>
            <p:ph type="title"/>
          </p:nvPr>
        </p:nvSpPr>
        <p:spPr>
          <a:xfrm>
            <a:off x="826396" y="586855"/>
            <a:ext cx="4230100" cy="3387497"/>
          </a:xfrm>
        </p:spPr>
        <p:txBody>
          <a:bodyPr anchor="b">
            <a:normAutofit/>
          </a:bodyPr>
          <a:lstStyle/>
          <a:p>
            <a:pPr algn="r"/>
            <a:endParaRPr lang="en-US" sz="4000">
              <a:solidFill>
                <a:srgbClr val="FFFFFF"/>
              </a:solidFill>
            </a:endParaRPr>
          </a:p>
        </p:txBody>
      </p:sp>
      <p:sp>
        <p:nvSpPr>
          <p:cNvPr id="3" name="Content Placeholder 2">
            <a:extLst>
              <a:ext uri="{FF2B5EF4-FFF2-40B4-BE49-F238E27FC236}">
                <a16:creationId xmlns:a16="http://schemas.microsoft.com/office/drawing/2014/main" id="{52AAD855-F6C3-4C22-8A96-3B4313262251}"/>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dirty="0">
                <a:ea typeface="+mn-lt"/>
                <a:cs typeface="+mn-lt"/>
                <a:hlinkClick r:id="rId2"/>
              </a:rPr>
              <a:t>https://www.youtube.com/watch?v=VUayeUlc_Gs&amp;t=1587s</a:t>
            </a:r>
            <a:endParaRPr lang="en-US" sz="2000" dirty="0">
              <a:ea typeface="+mn-lt"/>
              <a:cs typeface="+mn-lt"/>
            </a:endParaRPr>
          </a:p>
          <a:p>
            <a:endParaRPr lang="en-US" sz="2000" dirty="0">
              <a:cs typeface="Calibri"/>
            </a:endParaRPr>
          </a:p>
          <a:p>
            <a:r>
              <a:rPr lang="en-US" sz="2000" dirty="0">
                <a:ea typeface="+mn-lt"/>
                <a:cs typeface="+mn-lt"/>
                <a:hlinkClick r:id="rId3"/>
              </a:rPr>
              <a:t>https://www.youtube.com/watch?v=-9bTiuCNzus</a:t>
            </a:r>
            <a:endParaRPr lang="en-US" sz="2000" dirty="0">
              <a:ea typeface="+mn-lt"/>
              <a:cs typeface="+mn-lt"/>
            </a:endParaRPr>
          </a:p>
          <a:p>
            <a:endParaRPr lang="en-US" sz="2000" dirty="0">
              <a:cs typeface="Calibri"/>
            </a:endParaRPr>
          </a:p>
          <a:p>
            <a:r>
              <a:rPr lang="en-US" sz="2000" dirty="0">
                <a:ea typeface="+mn-lt"/>
                <a:cs typeface="+mn-lt"/>
                <a:hlinkClick r:id="rId4"/>
              </a:rPr>
              <a:t>https://www.youtube.com/watch?v=4SLWKgbWfug</a:t>
            </a:r>
            <a:endParaRPr lang="en-US" sz="2000" dirty="0">
              <a:cs typeface="Calibri"/>
            </a:endParaRPr>
          </a:p>
          <a:p>
            <a:endParaRPr lang="en-US" sz="2000" dirty="0">
              <a:ea typeface="+mn-lt"/>
              <a:cs typeface="+mn-lt"/>
            </a:endParaRPr>
          </a:p>
          <a:p>
            <a:r>
              <a:rPr lang="en-US" sz="2000" dirty="0">
                <a:ea typeface="+mn-lt"/>
                <a:cs typeface="+mn-lt"/>
                <a:hlinkClick r:id="rId5"/>
              </a:rPr>
              <a:t>https://www.youtube.com/watch?v=76RbLoNra_A&amp;t=1619s</a:t>
            </a:r>
          </a:p>
          <a:p>
            <a:endParaRPr lang="en-IE" sz="2000" dirty="0">
              <a:ea typeface="+mn-lt"/>
              <a:cs typeface="+mn-lt"/>
              <a:hlinkClick r:id="rId5"/>
            </a:endParaRPr>
          </a:p>
          <a:p>
            <a:r>
              <a:rPr lang="en-US" sz="2000" dirty="0">
                <a:ea typeface="+mn-lt"/>
                <a:cs typeface="+mn-lt"/>
                <a:hlinkClick r:id="rId5"/>
              </a:rPr>
              <a:t>https://www.kidsskills.org/</a:t>
            </a:r>
          </a:p>
          <a:p>
            <a:endParaRPr lang="en-US" sz="2000" dirty="0">
              <a:ea typeface="+mn-lt"/>
              <a:cs typeface="+mn-lt"/>
            </a:endParaRPr>
          </a:p>
        </p:txBody>
      </p:sp>
    </p:spTree>
    <p:extLst>
      <p:ext uri="{BB962C8B-B14F-4D97-AF65-F5344CB8AC3E}">
        <p14:creationId xmlns:p14="http://schemas.microsoft.com/office/powerpoint/2010/main" val="31237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8002F-2A1D-4D24-BA46-64DD95DD2331}"/>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cs typeface="Calibri Light"/>
              </a:rPr>
              <a:t>Books</a:t>
            </a:r>
            <a:endParaRPr lang="en-US" sz="4000">
              <a:solidFill>
                <a:srgbClr val="FFFFFF"/>
              </a:solidFill>
            </a:endParaRPr>
          </a:p>
        </p:txBody>
      </p:sp>
      <p:sp>
        <p:nvSpPr>
          <p:cNvPr id="3" name="Content Placeholder 2">
            <a:extLst>
              <a:ext uri="{FF2B5EF4-FFF2-40B4-BE49-F238E27FC236}">
                <a16:creationId xmlns:a16="http://schemas.microsoft.com/office/drawing/2014/main" id="{1491D4B6-93E6-44DC-A5A3-81B7C3196435}"/>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a:ea typeface="+mn-lt"/>
                <a:cs typeface="+mn-lt"/>
                <a:hlinkClick r:id="rId2"/>
              </a:rPr>
              <a:t>https://www.bookdepository.com/Breaking-Free-Child-Anxiety-OCD-Eli-R-Lebowitz/9780190883522?ref=grid-view&amp;qid=1647349847980&amp;sr=1-1</a:t>
            </a:r>
            <a:endParaRPr lang="en-US" sz="2000">
              <a:cs typeface="Calibri" panose="020F0502020204030204"/>
            </a:endParaRPr>
          </a:p>
          <a:p>
            <a:endParaRPr lang="en-US" sz="2000">
              <a:ea typeface="+mn-lt"/>
              <a:cs typeface="+mn-lt"/>
            </a:endParaRPr>
          </a:p>
          <a:p>
            <a:r>
              <a:rPr lang="en-US" sz="2000">
                <a:ea typeface="+mn-lt"/>
                <a:cs typeface="+mn-lt"/>
                <a:hlinkClick r:id="rId3"/>
              </a:rPr>
              <a:t>https://www.bookdepository.com/Outsmarting-Worry-Dawn-Huebner/9781785927829?ref=grid-view&amp;qid=1647349866248&amp;sr=1-1</a:t>
            </a:r>
          </a:p>
          <a:p>
            <a:endParaRPr lang="en-US" sz="2000">
              <a:ea typeface="+mn-lt"/>
              <a:cs typeface="+mn-lt"/>
            </a:endParaRPr>
          </a:p>
          <a:p>
            <a:endParaRPr lang="en-US" sz="2000">
              <a:ea typeface="+mn-lt"/>
              <a:cs typeface="+mn-lt"/>
            </a:endParaRPr>
          </a:p>
        </p:txBody>
      </p:sp>
    </p:spTree>
    <p:extLst>
      <p:ext uri="{BB962C8B-B14F-4D97-AF65-F5344CB8AC3E}">
        <p14:creationId xmlns:p14="http://schemas.microsoft.com/office/powerpoint/2010/main" val="13541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D3BE8-5ADF-442F-AA1F-7D1C633613BA}"/>
              </a:ext>
            </a:extLst>
          </p:cNvPr>
          <p:cNvSpPr>
            <a:spLocks noGrp="1"/>
          </p:cNvSpPr>
          <p:nvPr>
            <p:ph type="title"/>
          </p:nvPr>
        </p:nvSpPr>
        <p:spPr>
          <a:xfrm>
            <a:off x="686834" y="1153572"/>
            <a:ext cx="3200400" cy="4461163"/>
          </a:xfrm>
        </p:spPr>
        <p:txBody>
          <a:bodyPr>
            <a:normAutofit/>
          </a:bodyPr>
          <a:lstStyle/>
          <a:p>
            <a:r>
              <a:rPr lang="en-US" sz="4000" dirty="0">
                <a:solidFill>
                  <a:srgbClr val="FFFFFF"/>
                </a:solidFill>
                <a:cs typeface="Calibri Light"/>
              </a:rPr>
              <a:t>Anxiety</a:t>
            </a:r>
            <a:endParaRPr lang="en-US" sz="4000" dirty="0">
              <a:solidFill>
                <a:srgbClr val="FFFFFF"/>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C5C849-FA74-4AE7-9CDF-F2C168ABE7F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cs typeface="Calibri"/>
              </a:rPr>
              <a:t>Most common mental health disorder for children and adolescents</a:t>
            </a:r>
          </a:p>
          <a:p>
            <a:r>
              <a:rPr lang="en-US" sz="2400" dirty="0">
                <a:cs typeface="Calibri"/>
              </a:rPr>
              <a:t>The most treatable of mental health problems for children</a:t>
            </a:r>
          </a:p>
          <a:p>
            <a:r>
              <a:rPr lang="en-US" sz="2400" dirty="0">
                <a:cs typeface="Calibri"/>
              </a:rPr>
              <a:t>A disorder or a problem?</a:t>
            </a:r>
          </a:p>
          <a:p>
            <a:r>
              <a:rPr lang="en-US" sz="2400" dirty="0">
                <a:cs typeface="Calibri"/>
              </a:rPr>
              <a:t>Jigsaw : 49</a:t>
            </a:r>
            <a:r>
              <a:rPr lang="en-US" sz="2400" dirty="0">
                <a:ea typeface="+mn-lt"/>
                <a:cs typeface="+mn-lt"/>
              </a:rPr>
              <a:t>% of adolescents report experiencing levels of anxiety that lie outside the normal range. (Dooley, 2019)</a:t>
            </a:r>
          </a:p>
          <a:p>
            <a:r>
              <a:rPr lang="en-US" sz="2400" dirty="0">
                <a:cs typeface="Calibri"/>
              </a:rPr>
              <a:t>Many parents seeking services and long waiting lists</a:t>
            </a:r>
          </a:p>
          <a:p>
            <a:endParaRPr lang="en-US" dirty="0">
              <a:cs typeface="Calibri"/>
            </a:endParaRPr>
          </a:p>
        </p:txBody>
      </p:sp>
    </p:spTree>
    <p:extLst>
      <p:ext uri="{BB962C8B-B14F-4D97-AF65-F5344CB8AC3E}">
        <p14:creationId xmlns:p14="http://schemas.microsoft.com/office/powerpoint/2010/main" val="186666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7FDD93-3EBA-4993-B2DF-87664D02830A}"/>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cs typeface="Calibri Light"/>
              </a:rPr>
              <a:t>Impact of anxiety on families</a:t>
            </a:r>
            <a:endParaRPr lang="en-US" sz="4000" dirty="0">
              <a:solidFill>
                <a:srgbClr val="FFFFFF"/>
              </a:solidFill>
            </a:endParaRPr>
          </a:p>
        </p:txBody>
      </p:sp>
      <p:sp>
        <p:nvSpPr>
          <p:cNvPr id="3" name="Content Placeholder 2">
            <a:extLst>
              <a:ext uri="{FF2B5EF4-FFF2-40B4-BE49-F238E27FC236}">
                <a16:creationId xmlns:a16="http://schemas.microsoft.com/office/drawing/2014/main" id="{E23B7DE8-7BCC-46ED-AC41-5BD801C5873E}"/>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400" dirty="0">
                <a:cs typeface="Calibri"/>
              </a:rPr>
              <a:t>Parents can feel controlled by the child's anxiety</a:t>
            </a:r>
          </a:p>
          <a:p>
            <a:r>
              <a:rPr lang="en-US" sz="2400" dirty="0">
                <a:cs typeface="Calibri"/>
              </a:rPr>
              <a:t>Family plans can be significantly impacted</a:t>
            </a:r>
          </a:p>
          <a:p>
            <a:r>
              <a:rPr lang="en-US" sz="2400" dirty="0">
                <a:cs typeface="Calibri"/>
              </a:rPr>
              <a:t>Constant demands </a:t>
            </a:r>
          </a:p>
          <a:p>
            <a:r>
              <a:rPr lang="en-US" sz="2400" dirty="0">
                <a:cs typeface="Calibri"/>
              </a:rPr>
              <a:t>Exhausted</a:t>
            </a:r>
          </a:p>
          <a:p>
            <a:r>
              <a:rPr lang="en-US" sz="2400" dirty="0">
                <a:cs typeface="Calibri"/>
              </a:rPr>
              <a:t>Helpless and hopeless</a:t>
            </a:r>
          </a:p>
          <a:p>
            <a:endParaRPr lang="en-US" sz="2000" dirty="0">
              <a:cs typeface="Calibri"/>
            </a:endParaRPr>
          </a:p>
        </p:txBody>
      </p:sp>
    </p:spTree>
    <p:extLst>
      <p:ext uri="{BB962C8B-B14F-4D97-AF65-F5344CB8AC3E}">
        <p14:creationId xmlns:p14="http://schemas.microsoft.com/office/powerpoint/2010/main" val="230552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website&#10;&#10;Description automatically generated">
            <a:extLst>
              <a:ext uri="{FF2B5EF4-FFF2-40B4-BE49-F238E27FC236}">
                <a16:creationId xmlns:a16="http://schemas.microsoft.com/office/drawing/2014/main" id="{C9CB8D3B-3B3B-4219-8BB6-ED7DD85C3A01}"/>
              </a:ext>
            </a:extLst>
          </p:cNvPr>
          <p:cNvPicPr>
            <a:picLocks noGrp="1" noChangeAspect="1"/>
          </p:cNvPicPr>
          <p:nvPr>
            <p:ph idx="1"/>
          </p:nvPr>
        </p:nvPicPr>
        <p:blipFill rotWithShape="1">
          <a:blip r:embed="rId2" cstate="print"/>
          <a:srcRect t="2316"/>
          <a:stretch/>
        </p:blipFill>
        <p:spPr>
          <a:xfrm>
            <a:off x="741023" y="731673"/>
            <a:ext cx="8621342" cy="5394653"/>
          </a:xfrm>
          <a:prstGeom prst="rect">
            <a:avLst/>
          </a:prstGeom>
        </p:spPr>
      </p:pic>
      <p:sp>
        <p:nvSpPr>
          <p:cNvPr id="20" name="Rectangle 1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98442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E39FC-B9AF-4BA1-840C-4709146BC77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Why parents?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5B1F85-87D8-4466-9113-D93F6C7B363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400" dirty="0">
                <a:cs typeface="Calibri"/>
              </a:rPr>
              <a:t>Parents are not to blame for their child's anxiety</a:t>
            </a:r>
          </a:p>
          <a:p>
            <a:endParaRPr lang="en-US" sz="2400" dirty="0">
              <a:cs typeface="Calibri"/>
            </a:endParaRPr>
          </a:p>
          <a:p>
            <a:r>
              <a:rPr lang="en-US" sz="2400" dirty="0">
                <a:cs typeface="Calibri"/>
              </a:rPr>
              <a:t>Parents can become very involved with their child's anxiety</a:t>
            </a:r>
          </a:p>
          <a:p>
            <a:endParaRPr lang="en-US" sz="2400" dirty="0">
              <a:cs typeface="Calibri"/>
            </a:endParaRPr>
          </a:p>
          <a:p>
            <a:r>
              <a:rPr lang="en-US" sz="2400" dirty="0">
                <a:cs typeface="Calibri"/>
              </a:rPr>
              <a:t>Parents can be part of the solution</a:t>
            </a:r>
          </a:p>
          <a:p>
            <a:endParaRPr lang="en-US" sz="2400" dirty="0">
              <a:cs typeface="Calibri"/>
            </a:endParaRPr>
          </a:p>
          <a:p>
            <a:r>
              <a:rPr lang="en-US" sz="2400" dirty="0">
                <a:cs typeface="Calibri"/>
              </a:rPr>
              <a:t>There are many pitfalls in managing a child with anxiety</a:t>
            </a: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249327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C8624296-5581-42B2-9CC3-8E09DF91B09E}"/>
              </a:ext>
            </a:extLst>
          </p:cNvPr>
          <p:cNvPicPr>
            <a:picLocks noGrp="1" noChangeAspect="1"/>
          </p:cNvPicPr>
          <p:nvPr>
            <p:ph sz="half" idx="1"/>
          </p:nvPr>
        </p:nvPicPr>
        <p:blipFill>
          <a:blip r:embed="rId2" cstate="print"/>
          <a:stretch>
            <a:fillRect/>
          </a:stretch>
        </p:blipFill>
        <p:spPr>
          <a:xfrm>
            <a:off x="1184275" y="2166938"/>
            <a:ext cx="5262563" cy="3457575"/>
          </a:xfrm>
        </p:spPr>
      </p:pic>
      <p:pic>
        <p:nvPicPr>
          <p:cNvPr id="6" name="Picture 6" descr="A picture containing text, person, indoor, computer&#10;&#10;Description automatically generated">
            <a:extLst>
              <a:ext uri="{FF2B5EF4-FFF2-40B4-BE49-F238E27FC236}">
                <a16:creationId xmlns:a16="http://schemas.microsoft.com/office/drawing/2014/main" id="{06C822F8-DFF1-4A11-A233-66670112EDE9}"/>
              </a:ext>
            </a:extLst>
          </p:cNvPr>
          <p:cNvPicPr>
            <a:picLocks noGrp="1" noChangeAspect="1"/>
          </p:cNvPicPr>
          <p:nvPr>
            <p:ph sz="half" idx="2"/>
          </p:nvPr>
        </p:nvPicPr>
        <p:blipFill>
          <a:blip r:embed="rId3" cstate="print"/>
          <a:stretch>
            <a:fillRect/>
          </a:stretch>
        </p:blipFill>
        <p:spPr>
          <a:xfrm>
            <a:off x="6515100" y="2166938"/>
            <a:ext cx="4492625" cy="3457575"/>
          </a:xfrm>
        </p:spPr>
      </p:pic>
      <p:sp>
        <p:nvSpPr>
          <p:cNvPr id="2" name="Title 1">
            <a:extLst>
              <a:ext uri="{FF2B5EF4-FFF2-40B4-BE49-F238E27FC236}">
                <a16:creationId xmlns:a16="http://schemas.microsoft.com/office/drawing/2014/main" id="{923612DD-B80E-4048-A75D-401215B447CD}"/>
              </a:ext>
            </a:extLst>
          </p:cNvPr>
          <p:cNvSpPr>
            <a:spLocks noGrp="1"/>
          </p:cNvSpPr>
          <p:nvPr>
            <p:ph type="title"/>
          </p:nvPr>
        </p:nvSpPr>
        <p:spPr>
          <a:xfrm>
            <a:off x="838200" y="672747"/>
            <a:ext cx="10515600" cy="715556"/>
          </a:xfrm>
        </p:spPr>
        <p:txBody>
          <a:bodyPr vert="horz" lIns="91440" tIns="45720" rIns="91440" bIns="45720" rtlCol="0" anchor="ctr">
            <a:normAutofit/>
          </a:bodyPr>
          <a:lstStyle/>
          <a:p>
            <a:pPr algn="ctr"/>
            <a:r>
              <a:rPr lang="en-US" sz="3200" kern="1200">
                <a:solidFill>
                  <a:schemeClr val="bg1"/>
                </a:solidFill>
                <a:latin typeface="+mj-lt"/>
                <a:ea typeface="+mj-ea"/>
                <a:cs typeface="+mj-cs"/>
              </a:rPr>
              <a:t>        Protecting                      Demanding</a:t>
            </a:r>
          </a:p>
        </p:txBody>
      </p:sp>
    </p:spTree>
    <p:extLst>
      <p:ext uri="{BB962C8B-B14F-4D97-AF65-F5344CB8AC3E}">
        <p14:creationId xmlns:p14="http://schemas.microsoft.com/office/powerpoint/2010/main" val="68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922C4-AAE8-4180-988D-B1896AB5A8F8}"/>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4000" dirty="0">
                <a:solidFill>
                  <a:srgbClr val="FFFFFF"/>
                </a:solidFill>
                <a:cs typeface="Calibri Light"/>
              </a:rPr>
              <a:t>Common pitfalls</a:t>
            </a:r>
            <a:endParaRPr lang="en-US" sz="4000" dirty="0">
              <a:solidFill>
                <a:srgbClr val="FFFFFF"/>
              </a:solidFill>
            </a:endParaRPr>
          </a:p>
        </p:txBody>
      </p:sp>
      <p:sp>
        <p:nvSpPr>
          <p:cNvPr id="29" name="Rectangle 28">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9CE0B6-D5A2-4838-949A-4717331FB53B}"/>
              </a:ext>
            </a:extLst>
          </p:cNvPr>
          <p:cNvSpPr>
            <a:spLocks noGrp="1"/>
          </p:cNvSpPr>
          <p:nvPr>
            <p:ph sz="half" idx="1"/>
          </p:nvPr>
        </p:nvSpPr>
        <p:spPr>
          <a:xfrm>
            <a:off x="6574536" y="640080"/>
            <a:ext cx="5053066" cy="2546604"/>
          </a:xfrm>
        </p:spPr>
        <p:txBody>
          <a:bodyPr vert="horz" lIns="91440" tIns="45720" rIns="91440" bIns="45720" rtlCol="0">
            <a:normAutofit fontScale="92500" lnSpcReduction="20000"/>
          </a:bodyPr>
          <a:lstStyle/>
          <a:p>
            <a:pPr marL="0" indent="0">
              <a:buNone/>
            </a:pPr>
            <a:r>
              <a:rPr lang="en-US" sz="1700" dirty="0">
                <a:cs typeface="Calibri"/>
              </a:rPr>
              <a:t>        </a:t>
            </a:r>
            <a:r>
              <a:rPr lang="en-US" sz="2400" dirty="0">
                <a:cs typeface="Calibri"/>
              </a:rPr>
              <a:t>   PROTECTING</a:t>
            </a:r>
          </a:p>
          <a:p>
            <a:r>
              <a:rPr lang="en-US" sz="2400" dirty="0">
                <a:cs typeface="Calibri"/>
              </a:rPr>
              <a:t>My child is vulnerable</a:t>
            </a:r>
            <a:endParaRPr lang="en-US" sz="2400" dirty="0"/>
          </a:p>
          <a:p>
            <a:r>
              <a:rPr lang="en-US" sz="2400" dirty="0">
                <a:cs typeface="Calibri"/>
              </a:rPr>
              <a:t>He needs to be protected</a:t>
            </a:r>
          </a:p>
          <a:p>
            <a:r>
              <a:rPr lang="en-US" sz="2400" dirty="0">
                <a:cs typeface="Calibri"/>
              </a:rPr>
              <a:t>She can't handle stress</a:t>
            </a:r>
          </a:p>
          <a:p>
            <a:r>
              <a:rPr lang="en-US" sz="2400" dirty="0">
                <a:cs typeface="Calibri"/>
              </a:rPr>
              <a:t>He needs a softer touch</a:t>
            </a:r>
          </a:p>
          <a:p>
            <a:r>
              <a:rPr lang="en-US" sz="2400" dirty="0">
                <a:cs typeface="Calibri"/>
              </a:rPr>
              <a:t>My job is to make her as comfortable as possible</a:t>
            </a:r>
          </a:p>
        </p:txBody>
      </p:sp>
      <p:sp>
        <p:nvSpPr>
          <p:cNvPr id="4" name="Content Placeholder 3">
            <a:extLst>
              <a:ext uri="{FF2B5EF4-FFF2-40B4-BE49-F238E27FC236}">
                <a16:creationId xmlns:a16="http://schemas.microsoft.com/office/drawing/2014/main" id="{14C97516-909B-4E64-855A-15C27FDA1718}"/>
              </a:ext>
            </a:extLst>
          </p:cNvPr>
          <p:cNvSpPr>
            <a:spLocks noGrp="1"/>
          </p:cNvSpPr>
          <p:nvPr>
            <p:ph sz="half" idx="2"/>
          </p:nvPr>
        </p:nvSpPr>
        <p:spPr>
          <a:xfrm>
            <a:off x="6570204" y="3671315"/>
            <a:ext cx="5057398" cy="2546605"/>
          </a:xfrm>
        </p:spPr>
        <p:txBody>
          <a:bodyPr vert="horz" lIns="91440" tIns="45720" rIns="91440" bIns="45720" rtlCol="0">
            <a:normAutofit fontScale="92500" lnSpcReduction="20000"/>
          </a:bodyPr>
          <a:lstStyle/>
          <a:p>
            <a:pPr marL="0" indent="0">
              <a:buNone/>
            </a:pPr>
            <a:r>
              <a:rPr lang="en-US" sz="2000" dirty="0">
                <a:cs typeface="Calibri"/>
              </a:rPr>
              <a:t>             </a:t>
            </a:r>
            <a:r>
              <a:rPr lang="en-US" sz="2600" dirty="0">
                <a:cs typeface="Calibri"/>
              </a:rPr>
              <a:t>   DEMANDING</a:t>
            </a:r>
          </a:p>
          <a:p>
            <a:r>
              <a:rPr lang="en-US" sz="2600" dirty="0">
                <a:cs typeface="Calibri"/>
              </a:rPr>
              <a:t>He needs to toughen up</a:t>
            </a:r>
            <a:endParaRPr lang="en-US" sz="2600" dirty="0"/>
          </a:p>
          <a:p>
            <a:r>
              <a:rPr lang="en-US" sz="2600" dirty="0">
                <a:cs typeface="Calibri"/>
              </a:rPr>
              <a:t>There's nothing to be afraid of</a:t>
            </a:r>
          </a:p>
          <a:p>
            <a:r>
              <a:rPr lang="en-US" sz="2600" dirty="0">
                <a:cs typeface="Calibri"/>
              </a:rPr>
              <a:t>Why can't she be more like her sister</a:t>
            </a:r>
          </a:p>
          <a:p>
            <a:r>
              <a:rPr lang="en-US" sz="2600" dirty="0">
                <a:cs typeface="Calibri"/>
              </a:rPr>
              <a:t>He's just clingy and looking for attention</a:t>
            </a:r>
          </a:p>
        </p:txBody>
      </p:sp>
    </p:spTree>
    <p:extLst>
      <p:ext uri="{BB962C8B-B14F-4D97-AF65-F5344CB8AC3E}">
        <p14:creationId xmlns:p14="http://schemas.microsoft.com/office/powerpoint/2010/main" val="61220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618C9-9C18-4694-860D-1E2F2E3C8122}"/>
              </a:ext>
            </a:extLst>
          </p:cNvPr>
          <p:cNvSpPr>
            <a:spLocks noGrp="1"/>
          </p:cNvSpPr>
          <p:nvPr>
            <p:ph type="title"/>
          </p:nvPr>
        </p:nvSpPr>
        <p:spPr>
          <a:xfrm>
            <a:off x="572493" y="238539"/>
            <a:ext cx="11018520" cy="1434415"/>
          </a:xfrm>
        </p:spPr>
        <p:txBody>
          <a:bodyPr anchor="b">
            <a:normAutofit/>
          </a:bodyPr>
          <a:lstStyle/>
          <a:p>
            <a:r>
              <a:rPr lang="en-US" sz="4000" dirty="0">
                <a:cs typeface="Calibri Light"/>
              </a:rPr>
              <a:t>From protecting to demanding</a:t>
            </a:r>
            <a:endParaRPr lang="en-US" sz="4000" dirty="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CCD9EF9-F033-7C86-634A-9C5D696AEA40}"/>
              </a:ext>
            </a:extLst>
          </p:cNvPr>
          <p:cNvSpPr>
            <a:spLocks noGrp="1"/>
          </p:cNvSpPr>
          <p:nvPr>
            <p:ph idx="1"/>
          </p:nvPr>
        </p:nvSpPr>
        <p:spPr>
          <a:xfrm>
            <a:off x="572493" y="2071316"/>
            <a:ext cx="6713552" cy="4119172"/>
          </a:xfrm>
        </p:spPr>
        <p:txBody>
          <a:bodyPr vert="horz" lIns="91440" tIns="45720" rIns="91440" bIns="45720" rtlCol="0" anchor="t">
            <a:normAutofit/>
          </a:bodyPr>
          <a:lstStyle/>
          <a:p>
            <a:pPr>
              <a:buNone/>
            </a:pPr>
            <a:endParaRPr lang="en-US" sz="2400" i="1" dirty="0">
              <a:cs typeface="Calibri"/>
            </a:endParaRPr>
          </a:p>
          <a:p>
            <a:r>
              <a:rPr lang="en-US" sz="2400" i="1" dirty="0">
                <a:cs typeface="Calibri"/>
              </a:rPr>
              <a:t>"She finds it too hard. She can’t manage“</a:t>
            </a:r>
          </a:p>
          <a:p>
            <a:endParaRPr lang="en-IE" sz="2400" i="1" dirty="0">
              <a:cs typeface="Calibri"/>
            </a:endParaRPr>
          </a:p>
          <a:p>
            <a:r>
              <a:rPr lang="en-US" sz="2400" i="1" dirty="0">
                <a:cs typeface="Calibri"/>
              </a:rPr>
              <a:t>"There's no need to be afraid. All the kids can do it". </a:t>
            </a:r>
            <a:endParaRPr lang="en-US" sz="2400" dirty="0">
              <a:cs typeface="Calibri"/>
            </a:endParaRPr>
          </a:p>
          <a:p>
            <a:endParaRPr lang="en-US" sz="2400" dirty="0">
              <a:cs typeface="Calibri"/>
            </a:endParaRPr>
          </a:p>
          <a:p>
            <a:endParaRPr lang="en-US" sz="2200" i="1" dirty="0">
              <a:cs typeface="Calibri"/>
            </a:endParaRPr>
          </a:p>
          <a:p>
            <a:endParaRPr lang="en-US" sz="2200" i="1" dirty="0">
              <a:cs typeface="Calibri"/>
            </a:endParaRPr>
          </a:p>
          <a:p>
            <a:endParaRPr lang="en-US" sz="2200" i="1" dirty="0">
              <a:cs typeface="Calibri"/>
            </a:endParaRPr>
          </a:p>
        </p:txBody>
      </p:sp>
      <p:pic>
        <p:nvPicPr>
          <p:cNvPr id="5" name="Picture 5">
            <a:extLst>
              <a:ext uri="{FF2B5EF4-FFF2-40B4-BE49-F238E27FC236}">
                <a16:creationId xmlns:a16="http://schemas.microsoft.com/office/drawing/2014/main" id="{D4040CAD-5109-42B3-902A-FD68E1DF2A26}"/>
              </a:ext>
            </a:extLst>
          </p:cNvPr>
          <p:cNvPicPr>
            <a:picLocks noChangeAspect="1"/>
          </p:cNvPicPr>
          <p:nvPr/>
        </p:nvPicPr>
        <p:blipFill rotWithShape="1">
          <a:blip r:embed="rId2" cstate="print"/>
          <a:srcRect t="23464" r="-2" b="8451"/>
          <a:stretch/>
        </p:blipFill>
        <p:spPr>
          <a:xfrm>
            <a:off x="7675658" y="2093976"/>
            <a:ext cx="3941064" cy="4096512"/>
          </a:xfrm>
          <a:prstGeom prst="rect">
            <a:avLst/>
          </a:prstGeom>
        </p:spPr>
      </p:pic>
    </p:spTree>
    <p:extLst>
      <p:ext uri="{BB962C8B-B14F-4D97-AF65-F5344CB8AC3E}">
        <p14:creationId xmlns:p14="http://schemas.microsoft.com/office/powerpoint/2010/main" val="2850196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923</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Responding to Child and Adolescent Anxiety. What a parent can do.</vt:lpstr>
      <vt:lpstr>What this session will cover</vt:lpstr>
      <vt:lpstr>Anxiety</vt:lpstr>
      <vt:lpstr>Impact of anxiety on families</vt:lpstr>
      <vt:lpstr>PowerPoint Presentation</vt:lpstr>
      <vt:lpstr>Why parents? </vt:lpstr>
      <vt:lpstr>        Protecting                      Demanding</vt:lpstr>
      <vt:lpstr>Common pitfalls</vt:lpstr>
      <vt:lpstr>From protecting to demanding</vt:lpstr>
      <vt:lpstr>Introducing accommodation</vt:lpstr>
      <vt:lpstr>PowerPoint Presentation</vt:lpstr>
      <vt:lpstr>Think about how you might accommodate your child's anxiety?</vt:lpstr>
      <vt:lpstr>Why parents accommodate</vt:lpstr>
      <vt:lpstr>PowerPoint Presentation</vt:lpstr>
      <vt:lpstr>Questions</vt:lpstr>
      <vt:lpstr>What can we do?</vt:lpstr>
      <vt:lpstr>Making a plan</vt:lpstr>
      <vt:lpstr>PowerPoint Presentation</vt:lpstr>
      <vt:lpstr>Where to from here?</vt:lpstr>
      <vt:lpstr>PowerPoint Presentation</vt:lpstr>
      <vt:lpstr>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Kelly</dc:creator>
  <cp:lastModifiedBy>Grainne Reid</cp:lastModifiedBy>
  <cp:revision>455</cp:revision>
  <dcterms:created xsi:type="dcterms:W3CDTF">2022-03-14T20:10:23Z</dcterms:created>
  <dcterms:modified xsi:type="dcterms:W3CDTF">2025-12-02T09:05:54Z</dcterms:modified>
</cp:coreProperties>
</file>