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58" r:id="rId4"/>
    <p:sldId id="259" r:id="rId5"/>
    <p:sldId id="274" r:id="rId6"/>
    <p:sldId id="268" r:id="rId7"/>
    <p:sldId id="269" r:id="rId8"/>
    <p:sldId id="275" r:id="rId9"/>
    <p:sldId id="276" r:id="rId10"/>
    <p:sldId id="260" r:id="rId11"/>
    <p:sldId id="272" r:id="rId12"/>
    <p:sldId id="278" r:id="rId13"/>
    <p:sldId id="277" r:id="rId14"/>
    <p:sldId id="270" r:id="rId15"/>
    <p:sldId id="267" r:id="rId16"/>
    <p:sldId id="262" r:id="rId17"/>
    <p:sldId id="26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884" autoAdjust="0"/>
  </p:normalViewPr>
  <p:slideViewPr>
    <p:cSldViewPr>
      <p:cViewPr varScale="1">
        <p:scale>
          <a:sx n="59" d="100"/>
          <a:sy n="59" d="100"/>
        </p:scale>
        <p:origin x="-16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956906D-8A35-4F51-B54E-A5D545262D44}" type="datetimeFigureOut">
              <a:rPr lang="en-IE"/>
              <a:pPr>
                <a:defRPr/>
              </a:pPr>
              <a:t>26/04/2017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A0B27-C02F-44D9-8862-481612DC62B2}"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E" altLang="en-US" smtClean="0"/>
              <a:t>Describe how the work of the young carers working group under the theme of celebrating and supporting young carers has come under the National Outcome 5 (Connected, respected &amp; contributing).  </a:t>
            </a:r>
          </a:p>
        </p:txBody>
      </p:sp>
      <p:sp>
        <p:nvSpPr>
          <p:cNvPr id="20484" name="Slide Number Placeholder 3"/>
          <p:cNvSpPr>
            <a:spLocks noGrp="1"/>
          </p:cNvSpPr>
          <p:nvPr>
            <p:ph type="sldNum" sz="quarter" idx="5"/>
          </p:nvPr>
        </p:nvSpPr>
        <p:spPr bwMode="auto">
          <a:noFill/>
          <a:ln>
            <a:miter lim="800000"/>
            <a:headEnd/>
            <a:tailEnd/>
          </a:ln>
        </p:spPr>
        <p:txBody>
          <a:bodyPr/>
          <a:lstStyle/>
          <a:p>
            <a:fld id="{48B8038D-3F8C-4047-A799-56A89E5B1BBE}" type="slidenum">
              <a:rPr lang="en-IE" altLang="en-US" smtClean="0"/>
              <a:pPr/>
              <a:t>2</a:t>
            </a:fld>
            <a:endParaRPr lang="en-I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altLang="en-US" smtClean="0"/>
              <a:t>A representative of a Family Resource Centre, having observed &amp; identified needs within the community, brought the topic of young carers to the attention of the Health and wellbeing subgroup.  </a:t>
            </a:r>
            <a:br>
              <a:rPr lang="en-IE" altLang="en-US" smtClean="0"/>
            </a:br>
            <a:endParaRPr lang="en-IE" altLang="en-US" smtClean="0"/>
          </a:p>
          <a:p>
            <a:pPr eaLnBrk="1" hangingPunct="1">
              <a:spcBef>
                <a:spcPct val="0"/>
              </a:spcBef>
            </a:pPr>
            <a:r>
              <a:rPr lang="en-IE" altLang="en-US" smtClean="0"/>
              <a:t>Young carers adopted as one of 4 priorities for the health &amp; wellbeing subgroup </a:t>
            </a:r>
          </a:p>
          <a:p>
            <a:pPr eaLnBrk="1" hangingPunct="1">
              <a:spcBef>
                <a:spcPct val="0"/>
              </a:spcBef>
            </a:pPr>
            <a:r>
              <a:rPr lang="en-IE" altLang="en-US" smtClean="0"/>
              <a:t>Working group established  - group began to look at experiences of young carers in Donegal and how they may be supported to achieve </a:t>
            </a:r>
            <a:br>
              <a:rPr lang="en-IE" altLang="en-US" smtClean="0"/>
            </a:br>
            <a:r>
              <a:rPr lang="en-IE" altLang="en-US" smtClean="0"/>
              <a:t/>
            </a:r>
            <a:br>
              <a:rPr lang="en-IE" altLang="en-US" smtClean="0"/>
            </a:br>
            <a:r>
              <a:rPr lang="en-IE" altLang="en-US" smtClean="0"/>
              <a:t>Information available at this stage was quite limited</a:t>
            </a:r>
          </a:p>
          <a:p>
            <a:pPr eaLnBrk="1" hangingPunct="1">
              <a:spcBef>
                <a:spcPct val="0"/>
              </a:spcBef>
            </a:pPr>
            <a:r>
              <a:rPr lang="en-IE" altLang="en-US" smtClean="0"/>
              <a:t>2011 Census: </a:t>
            </a:r>
            <a:br>
              <a:rPr lang="en-IE" altLang="en-US" smtClean="0"/>
            </a:br>
            <a:r>
              <a:rPr lang="en-IE" altLang="en-US" smtClean="0"/>
              <a:t>Number of young carers in Ireland</a:t>
            </a:r>
            <a:br>
              <a:rPr lang="en-IE" altLang="en-US" smtClean="0"/>
            </a:br>
            <a:r>
              <a:rPr lang="en-IE" altLang="en-US" smtClean="0"/>
              <a:t>Number in Donegal </a:t>
            </a:r>
            <a:br>
              <a:rPr lang="en-IE" altLang="en-US" smtClean="0"/>
            </a:br>
            <a:r>
              <a:rPr lang="en-IE" altLang="en-US" smtClean="0"/>
              <a:t>Evidence – Census / State of the Nation’s Children / Reports </a:t>
            </a:r>
          </a:p>
          <a:p>
            <a:pPr eaLnBrk="1" hangingPunct="1">
              <a:spcBef>
                <a:spcPct val="0"/>
              </a:spcBef>
            </a:pPr>
            <a:r>
              <a:rPr lang="en-IE" altLang="en-US" smtClean="0"/>
              <a:t>Several attempts to convene group</a:t>
            </a:r>
          </a:p>
          <a:p>
            <a:pPr eaLnBrk="1" hangingPunct="1">
              <a:spcBef>
                <a:spcPct val="0"/>
              </a:spcBef>
            </a:pPr>
            <a:r>
              <a:rPr lang="en-IE" altLang="en-US" smtClean="0"/>
              <a:t>Interagency Working Group established</a:t>
            </a:r>
          </a:p>
          <a:p>
            <a:pPr eaLnBrk="1" hangingPunct="1">
              <a:spcBef>
                <a:spcPct val="0"/>
              </a:spcBef>
            </a:pPr>
            <a:r>
              <a:rPr lang="en-IE" altLang="en-US" smtClean="0"/>
              <a:t>Monthly meetings to develop plan of action, agreed to develop awareness raising seminar for wider community.               </a:t>
            </a:r>
          </a:p>
          <a:p>
            <a:pPr eaLnBrk="1" hangingPunct="1">
              <a:spcBef>
                <a:spcPct val="0"/>
              </a:spcBef>
            </a:pPr>
            <a:r>
              <a:rPr lang="en-IE" altLang="en-US" smtClean="0"/>
              <a:t>Group then set about identifying learning needs, needs of young carers, </a:t>
            </a:r>
          </a:p>
          <a:p>
            <a:pPr eaLnBrk="1" hangingPunct="1">
              <a:spcBef>
                <a:spcPct val="0"/>
              </a:spcBef>
            </a:pPr>
            <a:endParaRPr lang="en-IE"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A30A0671-1150-43E7-83E8-2AC8C881E1D7}" type="slidenum">
              <a:rPr lang="en-IE" altLang="en-US" smtClean="0"/>
              <a:pPr/>
              <a:t>3</a:t>
            </a:fld>
            <a:endParaRPr lang="en-IE"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E" altLang="en-US" smtClean="0"/>
              <a:t>Consultation – establishing how supports should be tailored locally. </a:t>
            </a:r>
          </a:p>
          <a:p>
            <a:pPr eaLnBrk="1" hangingPunct="1"/>
            <a:endParaRPr lang="en-IE"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E854EED1-7A90-4F98-AF61-770E1D1AC172}" type="slidenum">
              <a:rPr lang="en-IE" altLang="en-US" smtClean="0"/>
              <a:pPr/>
              <a:t>4</a:t>
            </a:fld>
            <a:endParaRPr lang="en-IE"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E" altLang="en-US" smtClean="0"/>
              <a:t>Learning – invites to schools but low take up – learning – need for greater awareness of issue within schools. </a:t>
            </a:r>
          </a:p>
          <a:p>
            <a:pPr eaLnBrk="1" hangingPunct="1"/>
            <a:r>
              <a:rPr lang="en-IE" altLang="en-US" smtClean="0"/>
              <a:t>Schools with good participation – result of peer to peer support </a:t>
            </a:r>
          </a:p>
          <a:p>
            <a:pPr eaLnBrk="1" hangingPunct="1"/>
            <a:r>
              <a:rPr lang="en-IE" altLang="en-US" smtClean="0"/>
              <a:t>Needs identified by young carers became the model for the young carers group</a:t>
            </a:r>
          </a:p>
          <a:p>
            <a:pPr eaLnBrk="1" hangingPunct="1"/>
            <a:r>
              <a:rPr lang="en-IE" altLang="en-US" smtClean="0"/>
              <a:t>Awareness raising – suggested development of awareness raising tools and local resources and local young voices – led to video which will be shown shortly.</a:t>
            </a:r>
          </a:p>
          <a:p>
            <a:pPr eaLnBrk="1" hangingPunct="1"/>
            <a:endParaRPr lang="en-IE" altLang="en-US" smtClean="0"/>
          </a:p>
          <a:p>
            <a:pPr eaLnBrk="1" hangingPunct="1"/>
            <a:endParaRPr lang="en-IE" alt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DC7BB022-ADC8-47BC-8AB2-E75E8BAA2CC6}" type="slidenum">
              <a:rPr lang="en-IE" altLang="en-US" smtClean="0"/>
              <a:pPr/>
              <a:t>7</a:t>
            </a:fld>
            <a:endParaRPr lang="en-IE"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E" altLang="en-US" smtClean="0"/>
              <a:t>Working Group –All agencies continue to commit to support this project as much as possible within their role, e.g. Providing guest speakers, training, sharing resources.</a:t>
            </a:r>
          </a:p>
          <a:p>
            <a:pPr eaLnBrk="1" hangingPunct="1"/>
            <a:endParaRPr lang="en-IE" altLang="en-US" smtClean="0"/>
          </a:p>
          <a:p>
            <a:pPr eaLnBrk="1" hangingPunct="1"/>
            <a:r>
              <a:rPr lang="en-IE" altLang="en-US" smtClean="0"/>
              <a:t>Donegal Youth Council – youth council had strong mental health agenda and a number of young carers had sat on the youth council, the group felt this was a natural fit for their agenda.   Meetings with youth council to see how they may help – e.g. used as a resource to highlight service within their schools, support young people to engage, countywide significance, youth councillors committed to getting video shown in all 26 post primary schools in September 2015. </a:t>
            </a:r>
          </a:p>
          <a:p>
            <a:pPr eaLnBrk="1" hangingPunct="1"/>
            <a:endParaRPr lang="en-IE" altLang="en-US" smtClean="0"/>
          </a:p>
          <a:p>
            <a:pPr eaLnBrk="1" hangingPunct="1"/>
            <a:endParaRPr lang="en-IE" altLang="en-US" smtClean="0"/>
          </a:p>
          <a:p>
            <a:pPr eaLnBrk="1" hangingPunct="1"/>
            <a:r>
              <a:rPr lang="en-IE" altLang="en-US" smtClean="0"/>
              <a:t>Donegal Youth Service – explain my involvement, awareness of developing issue, organisation supported my request to work in this area &amp; keen to develop provision to support young carers.  Recognised that practicalities of time for service etc would be quite important to meet needs of young people – service developed must not exclude young people due to logistics/timing etc. </a:t>
            </a:r>
          </a:p>
          <a:p>
            <a:pPr eaLnBrk="1" hangingPunct="1"/>
            <a:endParaRPr lang="en-IE" altLang="en-US" smtClean="0"/>
          </a:p>
          <a:p>
            <a:pPr eaLnBrk="1" hangingPunct="1"/>
            <a:endParaRPr lang="en-IE" altLang="en-US" smtClean="0"/>
          </a:p>
          <a:p>
            <a:pPr eaLnBrk="1" hangingPunct="1"/>
            <a:endParaRPr lang="en-IE"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D3331CB3-3D48-46D9-A5C8-12D87E43499F}" type="slidenum">
              <a:rPr lang="en-IE" altLang="en-US" smtClean="0"/>
              <a:pPr/>
              <a:t>10</a:t>
            </a:fld>
            <a:endParaRPr lang="en-IE"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E" altLang="en-US" smtClean="0"/>
              <a:t>Celebrating Young Carers – key to connecting and helping young carers feel valued and respected within their families, schools &amp; communities</a:t>
            </a:r>
          </a:p>
          <a:p>
            <a:pPr eaLnBrk="1" hangingPunct="1"/>
            <a:r>
              <a:rPr lang="en-IE" altLang="en-US" smtClean="0"/>
              <a:t>Young Carers Group meeting from February – growing attendance</a:t>
            </a:r>
          </a:p>
          <a:p>
            <a:pPr eaLnBrk="1" hangingPunct="1"/>
            <a:r>
              <a:rPr lang="en-IE" altLang="en-US" smtClean="0"/>
              <a:t>Referral pathways opened – GP, School, Parent, HSE, Bereavement services </a:t>
            </a:r>
          </a:p>
          <a:p>
            <a:pPr eaLnBrk="1" hangingPunct="1"/>
            <a:r>
              <a:rPr lang="en-IE" altLang="en-US" smtClean="0"/>
              <a:t>Four schools developing support plans – advocacy on behalf of young carer</a:t>
            </a:r>
          </a:p>
          <a:p>
            <a:pPr eaLnBrk="1" hangingPunct="1"/>
            <a:r>
              <a:rPr lang="en-IE" altLang="en-US" smtClean="0"/>
              <a:t>Official launch during National Carers Week </a:t>
            </a:r>
          </a:p>
          <a:p>
            <a:pPr eaLnBrk="1" hangingPunct="1"/>
            <a:r>
              <a:rPr lang="en-IE" altLang="en-US" smtClean="0"/>
              <a:t>Awareness raising – online presence, utilising social media, radio, newspapers, seminars etc </a:t>
            </a:r>
          </a:p>
          <a:p>
            <a:pPr eaLnBrk="1" hangingPunct="1"/>
            <a:r>
              <a:rPr lang="en-IE" altLang="en-US" smtClean="0"/>
              <a:t>Video project April &amp; May – completed 14 minute video designed &amp; developed by members of the group in partnership with members of Youth Council (Comhairle)</a:t>
            </a:r>
          </a:p>
          <a:p>
            <a:pPr eaLnBrk="1" hangingPunct="1"/>
            <a:endParaRPr lang="en-IE" alt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A4BC9552-4266-4736-A2D4-7B58A814492B}" type="slidenum">
              <a:rPr lang="en-IE" altLang="en-US" smtClean="0"/>
              <a:pPr/>
              <a:t>14</a:t>
            </a:fld>
            <a:endParaRPr lang="en-IE"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altLang="en-US" smtClean="0"/>
              <a:t>Not all carers are known and some young people, despite carrying out the role, do not see themselves as ‘carers’. Need to increase awareness of young carers among the wider public in Donegal</a:t>
            </a:r>
          </a:p>
          <a:p>
            <a:pPr eaLnBrk="1" hangingPunct="1">
              <a:spcBef>
                <a:spcPct val="0"/>
              </a:spcBef>
            </a:pPr>
            <a:r>
              <a:rPr lang="en-US" altLang="en-US" smtClean="0"/>
              <a:t>New support service offers support to 12-18 years olds however younger and older age groups need to have supports identified also</a:t>
            </a:r>
            <a:endParaRPr lang="en-IE" altLang="en-US" smtClean="0"/>
          </a:p>
          <a:p>
            <a:pPr eaLnBrk="1" hangingPunct="1">
              <a:spcBef>
                <a:spcPct val="0"/>
              </a:spcBef>
            </a:pPr>
            <a:r>
              <a:rPr lang="en-US" altLang="en-US" smtClean="0"/>
              <a:t>Funding for work in this area is limited and lobbying process required to ensure monies made available to support this valuable work. </a:t>
            </a:r>
            <a:endParaRPr lang="en-IE" altLang="en-US" smtClean="0"/>
          </a:p>
          <a:p>
            <a:pPr eaLnBrk="1" hangingPunct="1">
              <a:spcBef>
                <a:spcPct val="0"/>
              </a:spcBef>
            </a:pPr>
            <a:endParaRPr lang="en-IE" alt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96DBC8BF-9A1B-48C0-A598-2FCADD5F4B7B}" type="slidenum">
              <a:rPr lang="en-IE" altLang="en-US" smtClean="0"/>
              <a:pPr/>
              <a:t>15</a:t>
            </a:fld>
            <a:endParaRPr lang="en-I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E" altLang="en-US" smtClean="0"/>
              <a:t>A Vision For Young Carers – long term plan through logic model – development facilitated by Social Inclusion Office </a:t>
            </a:r>
          </a:p>
          <a:p>
            <a:pPr eaLnBrk="1" hangingPunct="1"/>
            <a:endParaRPr lang="en-IE"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9474C641-60FB-4DFE-B519-7EC34B41E8B3}" type="slidenum">
              <a:rPr lang="en-IE" altLang="en-US" smtClean="0"/>
              <a:pPr/>
              <a:t>16</a:t>
            </a:fld>
            <a:endParaRPr lang="en-IE"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DF36DC41-F798-4156-B598-91C703064CD7}" type="slidenum">
              <a:rPr lang="en-IE" altLang="en-US" smtClean="0"/>
              <a:pPr/>
              <a:t>17</a:t>
            </a:fld>
            <a:endParaRPr lang="en-I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8C0517A0-1101-4E21-B861-863AD6AC657D}" type="datetimeFigureOut">
              <a:rPr lang="en-IE"/>
              <a:pPr>
                <a:defRPr/>
              </a:pPr>
              <a:t>26/04/2017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2F3B84F-2E3F-47F4-A32A-2D57D57803C9}" type="slidenum">
              <a:rPr lang="en-IE" altLang="en-US"/>
              <a:pPr>
                <a:defRPr/>
              </a:pPr>
              <a:t>‹#›</a:t>
            </a:fld>
            <a:endParaRPr lang="en-IE"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9CCECF4B-3EE1-454D-81A6-A7F774C508D3}" type="datetimeFigureOut">
              <a:rPr lang="en-IE"/>
              <a:pPr>
                <a:defRPr/>
              </a:pPr>
              <a:t>26/04/2017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C135168-8D1D-4E8F-B2B6-3F77A77F6206}" type="slidenum">
              <a:rPr lang="en-IE" altLang="en-US"/>
              <a:pPr>
                <a:defRPr/>
              </a:pPr>
              <a:t>‹#›</a:t>
            </a:fld>
            <a:endParaRPr lang="en-IE"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570C2B2F-F2CD-43CD-BBC8-3BE86062E1FE}" type="datetimeFigureOut">
              <a:rPr lang="en-IE"/>
              <a:pPr>
                <a:defRPr/>
              </a:pPr>
              <a:t>26/04/2017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079717A-E46E-4529-9E71-A97ADA3F9534}" type="slidenum">
              <a:rPr lang="en-IE" altLang="en-US"/>
              <a:pPr>
                <a:defRPr/>
              </a:pPr>
              <a:t>‹#›</a:t>
            </a:fld>
            <a:endParaRPr lang="en-I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8BF344E-C33E-431D-A5D4-0BD4F0017B96}" type="datetimeFigureOut">
              <a:rPr lang="en-IE"/>
              <a:pPr>
                <a:defRPr/>
              </a:pPr>
              <a:t>26/04/2017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26E7D58-A23B-49E9-B1D7-E0EAC3C774F2}" type="slidenum">
              <a:rPr lang="en-IE" altLang="en-US"/>
              <a:pPr>
                <a:defRPr/>
              </a:pPr>
              <a:t>‹#›</a:t>
            </a:fld>
            <a:endParaRPr lang="en-I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ECAAB4-DE19-42A2-A58B-874CDB806F53}" type="datetimeFigureOut">
              <a:rPr lang="en-IE"/>
              <a:pPr>
                <a:defRPr/>
              </a:pPr>
              <a:t>26/04/2017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C63810E-46FC-47D4-80F8-CE3B3B9BDF86}" type="slidenum">
              <a:rPr lang="en-IE" altLang="en-US"/>
              <a:pPr>
                <a:defRPr/>
              </a:pPr>
              <a:t>‹#›</a:t>
            </a:fld>
            <a:endParaRPr lang="en-IE"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F8BE3154-0390-42E5-A62B-50F694489DD4}" type="datetimeFigureOut">
              <a:rPr lang="en-IE"/>
              <a:pPr>
                <a:defRPr/>
              </a:pPr>
              <a:t>26/04/2017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8748487-85E3-490A-8382-DD856F51FDAD}" type="slidenum">
              <a:rPr lang="en-IE" altLang="en-US"/>
              <a:pPr>
                <a:defRPr/>
              </a:pPr>
              <a:t>‹#›</a:t>
            </a:fld>
            <a:endParaRPr lang="en-IE"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856D5952-64EE-4AE4-A516-460939AE936F}" type="datetimeFigureOut">
              <a:rPr lang="en-IE"/>
              <a:pPr>
                <a:defRPr/>
              </a:pPr>
              <a:t>26/04/2017</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9FB60CC4-F7B1-4997-8072-F3F866E5AC55}" type="slidenum">
              <a:rPr lang="en-IE" altLang="en-US"/>
              <a:pPr>
                <a:defRPr/>
              </a:pPr>
              <a:t>‹#›</a:t>
            </a:fld>
            <a:endParaRPr lang="en-I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5AF514B6-B894-4229-8720-950EEDD85609}" type="datetimeFigureOut">
              <a:rPr lang="en-IE"/>
              <a:pPr>
                <a:defRPr/>
              </a:pPr>
              <a:t>26/04/2017</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236902C3-0972-44A2-A757-FF3EC9935123}" type="slidenum">
              <a:rPr lang="en-IE" altLang="en-US"/>
              <a:pPr>
                <a:defRPr/>
              </a:pPr>
              <a:t>‹#›</a:t>
            </a:fld>
            <a:endParaRPr lang="en-IE"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744427-7757-4400-8293-DF18CD217BD7}" type="datetimeFigureOut">
              <a:rPr lang="en-IE"/>
              <a:pPr>
                <a:defRPr/>
              </a:pPr>
              <a:t>26/04/2017</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1A3BF14D-90B4-4068-AB72-AD9BEFF98916}" type="slidenum">
              <a:rPr lang="en-IE" altLang="en-US"/>
              <a:pPr>
                <a:defRPr/>
              </a:pPr>
              <a:t>‹#›</a:t>
            </a:fld>
            <a:endParaRPr lang="en-IE"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E84214-E894-48D3-A3C9-B6D50C5597BB}" type="datetimeFigureOut">
              <a:rPr lang="en-IE"/>
              <a:pPr>
                <a:defRPr/>
              </a:pPr>
              <a:t>26/04/2017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F66D71B4-9BC5-4C22-8960-0451CF1CCCAA}" type="slidenum">
              <a:rPr lang="en-IE" altLang="en-US"/>
              <a:pPr>
                <a:defRPr/>
              </a:pPr>
              <a:t>‹#›</a:t>
            </a:fld>
            <a:endParaRPr lang="en-IE"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4DDEED-44EC-4ED4-9FF9-C6A23A47820D}" type="datetimeFigureOut">
              <a:rPr lang="en-IE"/>
              <a:pPr>
                <a:defRPr/>
              </a:pPr>
              <a:t>26/04/2017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88EE6A4B-8338-40B4-B069-7AE825E6095B}" type="slidenum">
              <a:rPr lang="en-IE" altLang="en-US"/>
              <a:pPr>
                <a:defRPr/>
              </a:pPr>
              <a:t>‹#›</a:t>
            </a:fld>
            <a:endParaRPr lang="en-I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7DD22B9-DC4D-4A00-BCCE-D65BEBC1AE92}" type="datetimeFigureOut">
              <a:rPr lang="en-IE"/>
              <a:pPr>
                <a:defRPr/>
              </a:pPr>
              <a:t>26/04/2017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23732C1-AFDA-4D8E-B67D-D6BEF94078D6}"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rankie.mcgreevy@donegalyouthservice.i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188" y="2420938"/>
            <a:ext cx="7772400" cy="1470025"/>
          </a:xfrm>
        </p:spPr>
        <p:txBody>
          <a:bodyPr/>
          <a:lstStyle/>
          <a:p>
            <a:pPr eaLnBrk="1" hangingPunct="1"/>
            <a:r>
              <a:rPr lang="en-IE" altLang="en-US" sz="4000" b="1" smtClean="0">
                <a:solidFill>
                  <a:srgbClr val="002060"/>
                </a:solidFill>
              </a:rPr>
              <a:t>Celebrating and Supporting </a:t>
            </a:r>
            <a:br>
              <a:rPr lang="en-IE" altLang="en-US" sz="4000" b="1" smtClean="0">
                <a:solidFill>
                  <a:srgbClr val="002060"/>
                </a:solidFill>
              </a:rPr>
            </a:br>
            <a:r>
              <a:rPr lang="en-IE" altLang="en-US" sz="4000" b="1" smtClean="0">
                <a:solidFill>
                  <a:srgbClr val="002060"/>
                </a:solidFill>
              </a:rPr>
              <a:t>Young Carers</a:t>
            </a:r>
          </a:p>
        </p:txBody>
      </p:sp>
      <p:sp>
        <p:nvSpPr>
          <p:cNvPr id="3" name="Subtitle 2"/>
          <p:cNvSpPr>
            <a:spLocks noGrp="1"/>
          </p:cNvSpPr>
          <p:nvPr>
            <p:ph type="subTitle" idx="1"/>
          </p:nvPr>
        </p:nvSpPr>
        <p:spPr>
          <a:xfrm>
            <a:off x="1331913" y="3500438"/>
            <a:ext cx="6400800" cy="1752600"/>
          </a:xfrm>
        </p:spPr>
        <p:txBody>
          <a:bodyPr rtlCol="0">
            <a:normAutofit fontScale="92500" lnSpcReduction="20000"/>
          </a:bodyPr>
          <a:lstStyle/>
          <a:p>
            <a:pPr eaLnBrk="1" fontAlgn="auto" hangingPunct="1">
              <a:spcAft>
                <a:spcPts val="0"/>
              </a:spcAft>
              <a:buFont typeface="Arial" panose="020B0604020202020204" pitchFamily="34" charset="0"/>
              <a:buNone/>
              <a:defRPr/>
            </a:pPr>
            <a:endParaRPr lang="en-IE" dirty="0" smtClean="0"/>
          </a:p>
          <a:p>
            <a:pPr eaLnBrk="1" fontAlgn="auto" hangingPunct="1">
              <a:spcAft>
                <a:spcPts val="0"/>
              </a:spcAft>
              <a:buFont typeface="Arial" panose="020B0604020202020204" pitchFamily="34" charset="0"/>
              <a:buNone/>
              <a:defRPr/>
            </a:pPr>
            <a:r>
              <a:rPr lang="en-IE" b="1" dirty="0" smtClean="0">
                <a:solidFill>
                  <a:srgbClr val="7030A0"/>
                </a:solidFill>
              </a:rPr>
              <a:t>Frankie McGreevy, </a:t>
            </a:r>
            <a:r>
              <a:rPr lang="en-IE" b="1" dirty="0">
                <a:solidFill>
                  <a:srgbClr val="7030A0"/>
                </a:solidFill>
              </a:rPr>
              <a:t>Donegal Youth Service</a:t>
            </a:r>
            <a:br>
              <a:rPr lang="en-IE" b="1" dirty="0">
                <a:solidFill>
                  <a:srgbClr val="7030A0"/>
                </a:solidFill>
              </a:rPr>
            </a:br>
            <a:endParaRPr lang="en-IE" b="1" dirty="0">
              <a:solidFill>
                <a:srgbClr val="7030A0"/>
              </a:solidFill>
            </a:endParaRPr>
          </a:p>
        </p:txBody>
      </p:sp>
      <p:pic>
        <p:nvPicPr>
          <p:cNvPr id="2052" name="Picture 2" descr="C:\Users\AMcAteer\AppData\Local\Temp\notes87944B\DCYA-CYPSC-Local-EN-MSOffice-DL.png"/>
          <p:cNvPicPr>
            <a:picLocks noChangeAspect="1" noChangeArrowheads="1"/>
          </p:cNvPicPr>
          <p:nvPr/>
        </p:nvPicPr>
        <p:blipFill>
          <a:blip r:embed="rId2" cstate="print"/>
          <a:srcRect/>
          <a:stretch>
            <a:fillRect/>
          </a:stretch>
        </p:blipFill>
        <p:spPr bwMode="auto">
          <a:xfrm>
            <a:off x="539750" y="333375"/>
            <a:ext cx="2447925" cy="1987550"/>
          </a:xfrm>
          <a:prstGeom prst="rect">
            <a:avLst/>
          </a:prstGeom>
          <a:noFill/>
          <a:ln w="9525">
            <a:noFill/>
            <a:miter lim="800000"/>
            <a:headEnd/>
            <a:tailEnd/>
          </a:ln>
        </p:spPr>
      </p:pic>
      <p:pic>
        <p:nvPicPr>
          <p:cNvPr id="2053" name="Picture 5" descr="C:\Users\mcgreevey_f.DYS\Desktop\Logo Young Carers\final logo gabi.gif"/>
          <p:cNvPicPr>
            <a:picLocks noChangeAspect="1" noChangeArrowheads="1"/>
          </p:cNvPicPr>
          <p:nvPr/>
        </p:nvPicPr>
        <p:blipFill>
          <a:blip r:embed="rId3" cstate="print"/>
          <a:srcRect/>
          <a:stretch>
            <a:fillRect/>
          </a:stretch>
        </p:blipFill>
        <p:spPr bwMode="auto">
          <a:xfrm>
            <a:off x="4859338" y="115888"/>
            <a:ext cx="2881312" cy="220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IE" altLang="en-US" smtClean="0"/>
              <a:t>Making it happen …</a:t>
            </a:r>
          </a:p>
        </p:txBody>
      </p:sp>
      <p:sp>
        <p:nvSpPr>
          <p:cNvPr id="11267" name="Content Placeholder 2"/>
          <p:cNvSpPr>
            <a:spLocks noGrp="1"/>
          </p:cNvSpPr>
          <p:nvPr>
            <p:ph idx="1"/>
          </p:nvPr>
        </p:nvSpPr>
        <p:spPr>
          <a:xfrm>
            <a:off x="611188" y="1600200"/>
            <a:ext cx="7921625" cy="4525963"/>
          </a:xfrm>
        </p:spPr>
        <p:txBody>
          <a:bodyPr/>
          <a:lstStyle/>
          <a:p>
            <a:pPr eaLnBrk="1" hangingPunct="1"/>
            <a:r>
              <a:rPr lang="en-IE" altLang="en-US" smtClean="0"/>
              <a:t>CYPSC sub committee Group</a:t>
            </a:r>
          </a:p>
          <a:p>
            <a:pPr eaLnBrk="1" hangingPunct="1"/>
            <a:r>
              <a:rPr lang="en-IE" altLang="en-US" smtClean="0"/>
              <a:t>Donegal Youth Service</a:t>
            </a:r>
          </a:p>
          <a:p>
            <a:pPr eaLnBrk="1" hangingPunct="1"/>
            <a:r>
              <a:rPr lang="en-IE" altLang="en-US" smtClean="0"/>
              <a:t>Loft Youth Project</a:t>
            </a:r>
          </a:p>
          <a:p>
            <a:pPr eaLnBrk="1" hangingPunct="1"/>
            <a:r>
              <a:rPr lang="en-IE" altLang="en-US" smtClean="0"/>
              <a:t>Moville family resource centre</a:t>
            </a:r>
          </a:p>
          <a:p>
            <a:pPr eaLnBrk="1" hangingPunct="1"/>
            <a:r>
              <a:rPr lang="en-IE" altLang="en-US" smtClean="0"/>
              <a:t>The nomination and identification of “Young Carers Champions” i.e. some one who will promote the concept and cause of young carers </a:t>
            </a:r>
          </a:p>
        </p:txBody>
      </p:sp>
      <p:pic>
        <p:nvPicPr>
          <p:cNvPr id="11268"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0333038" y="3573463"/>
            <a:ext cx="2449512" cy="1989137"/>
          </a:xfrm>
          <a:prstGeom prst="rect">
            <a:avLst/>
          </a:prstGeom>
          <a:noFill/>
          <a:ln w="9525">
            <a:noFill/>
            <a:miter lim="800000"/>
            <a:headEnd/>
            <a:tailEnd/>
          </a:ln>
        </p:spPr>
      </p:pic>
      <p:pic>
        <p:nvPicPr>
          <p:cNvPr id="11269" name="Picture 5" descr="C:\Users\mcgreevey_f.DYS\Desktop\Logo Young Carers\final logo gabi.gif"/>
          <p:cNvPicPr>
            <a:picLocks noChangeAspect="1" noChangeArrowheads="1"/>
          </p:cNvPicPr>
          <p:nvPr/>
        </p:nvPicPr>
        <p:blipFill>
          <a:blip r:embed="rId4" cstate="print"/>
          <a:srcRect/>
          <a:stretch>
            <a:fillRect/>
          </a:stretch>
        </p:blipFill>
        <p:spPr bwMode="auto">
          <a:xfrm>
            <a:off x="6840538" y="315913"/>
            <a:ext cx="2592387"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IE" altLang="en-US" smtClean="0"/>
              <a:t>First Aid Training</a:t>
            </a:r>
          </a:p>
        </p:txBody>
      </p:sp>
      <p:pic>
        <p:nvPicPr>
          <p:cNvPr id="12291" name="Content Placeholder 1"/>
          <p:cNvPicPr>
            <a:picLocks noGrp="1" noChangeAspect="1"/>
          </p:cNvPicPr>
          <p:nvPr>
            <p:ph idx="1"/>
          </p:nvPr>
        </p:nvPicPr>
        <p:blipFill>
          <a:blip r:embed="rId2" cstate="print"/>
          <a:srcRect/>
          <a:stretch>
            <a:fillRect/>
          </a:stretch>
        </p:blipFill>
        <p:spPr>
          <a:xfrm>
            <a:off x="971550" y="1484313"/>
            <a:ext cx="7345363" cy="49688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IE" smtClean="0"/>
          </a:p>
        </p:txBody>
      </p:sp>
      <p:pic>
        <p:nvPicPr>
          <p:cNvPr id="13315" name="Picture Placeholder 4"/>
          <p:cNvPicPr>
            <a:picLocks noGrp="1" noChangeAspect="1"/>
          </p:cNvPicPr>
          <p:nvPr>
            <p:ph type="pic" idx="1"/>
          </p:nvPr>
        </p:nvPicPr>
        <p:blipFill>
          <a:blip r:embed="rId2" cstate="print"/>
          <a:srcRect/>
          <a:stretch>
            <a:fillRect/>
          </a:stretch>
        </p:blipFill>
        <p:spPr>
          <a:xfrm>
            <a:off x="1042988" y="612775"/>
            <a:ext cx="7416800" cy="4832350"/>
          </a:xfrm>
        </p:spPr>
      </p:pic>
      <p:sp>
        <p:nvSpPr>
          <p:cNvPr id="13316" name="Text Placeholder 3"/>
          <p:cNvSpPr>
            <a:spLocks noGrp="1"/>
          </p:cNvSpPr>
          <p:nvPr>
            <p:ph type="body" sz="half" idx="2"/>
          </p:nvPr>
        </p:nvSpPr>
        <p:spPr/>
        <p:txBody>
          <a:bodyPr/>
          <a:lstStyle/>
          <a:p>
            <a:endParaRPr lang="en-IE"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IE" smtClean="0"/>
          </a:p>
        </p:txBody>
      </p:sp>
      <p:pic>
        <p:nvPicPr>
          <p:cNvPr id="14339" name="Content Placeholder 3"/>
          <p:cNvPicPr>
            <a:picLocks noGrp="1" noChangeAspect="1"/>
          </p:cNvPicPr>
          <p:nvPr>
            <p:ph idx="1"/>
          </p:nvPr>
        </p:nvPicPr>
        <p:blipFill>
          <a:blip r:embed="rId2" cstate="print"/>
          <a:srcRect/>
          <a:stretch>
            <a:fillRect/>
          </a:stretch>
        </p:blipFill>
        <p:spPr>
          <a:xfrm>
            <a:off x="971550" y="1268413"/>
            <a:ext cx="7704138" cy="51847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E" altLang="en-US" smtClean="0"/>
              <a:t>Progress to date</a:t>
            </a:r>
          </a:p>
        </p:txBody>
      </p:sp>
      <p:sp>
        <p:nvSpPr>
          <p:cNvPr id="15363" name="Content Placeholder 2"/>
          <p:cNvSpPr>
            <a:spLocks noGrp="1"/>
          </p:cNvSpPr>
          <p:nvPr>
            <p:ph idx="1"/>
          </p:nvPr>
        </p:nvSpPr>
        <p:spPr>
          <a:xfrm>
            <a:off x="468313" y="1412875"/>
            <a:ext cx="8229600" cy="5256213"/>
          </a:xfrm>
        </p:spPr>
        <p:txBody>
          <a:bodyPr/>
          <a:lstStyle/>
          <a:p>
            <a:pPr eaLnBrk="1" hangingPunct="1"/>
            <a:r>
              <a:rPr lang="en-IE" altLang="en-US" smtClean="0"/>
              <a:t>Celebrating Young Carers Unique contribution</a:t>
            </a:r>
          </a:p>
          <a:p>
            <a:pPr eaLnBrk="1" hangingPunct="1"/>
            <a:r>
              <a:rPr lang="en-IE" altLang="en-US" smtClean="0"/>
              <a:t>Young Carers Group meeting from February 2015</a:t>
            </a:r>
          </a:p>
          <a:p>
            <a:pPr eaLnBrk="1" hangingPunct="1"/>
            <a:r>
              <a:rPr lang="en-IE" altLang="en-US" smtClean="0"/>
              <a:t>Referral pathways opened</a:t>
            </a:r>
          </a:p>
          <a:p>
            <a:pPr eaLnBrk="1" hangingPunct="1"/>
            <a:r>
              <a:rPr lang="en-IE" altLang="en-US" smtClean="0"/>
              <a:t>Limited Funding in place</a:t>
            </a:r>
          </a:p>
          <a:p>
            <a:pPr eaLnBrk="1" hangingPunct="1"/>
            <a:r>
              <a:rPr lang="en-IE" altLang="en-US" smtClean="0"/>
              <a:t>Awareness raising/ schools/ FRC,s complete</a:t>
            </a:r>
          </a:p>
          <a:p>
            <a:pPr eaLnBrk="1" hangingPunct="1"/>
            <a:r>
              <a:rPr lang="en-IE" altLang="en-US" smtClean="0"/>
              <a:t>Young Carers Champions in place</a:t>
            </a:r>
          </a:p>
          <a:p>
            <a:pPr eaLnBrk="1" hangingPunct="1"/>
            <a:r>
              <a:rPr lang="en-IE" altLang="en-US" smtClean="0"/>
              <a:t>Connection with Moville in place</a:t>
            </a:r>
          </a:p>
          <a:p>
            <a:pPr eaLnBrk="1" hangingPunct="1"/>
            <a:endParaRPr lang="en-IE" altLang="en-US" smtClean="0"/>
          </a:p>
          <a:p>
            <a:pPr eaLnBrk="1" hangingPunct="1"/>
            <a:endParaRPr lang="en-IE" altLang="en-US" smtClean="0"/>
          </a:p>
        </p:txBody>
      </p:sp>
      <p:pic>
        <p:nvPicPr>
          <p:cNvPr id="15364"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0333038" y="4006850"/>
            <a:ext cx="1943100" cy="157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IE" altLang="en-US" smtClean="0"/>
              <a:t>Challenges</a:t>
            </a:r>
          </a:p>
        </p:txBody>
      </p:sp>
      <p:pic>
        <p:nvPicPr>
          <p:cNvPr id="16387"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0260013" y="4221163"/>
            <a:ext cx="2449512" cy="1989137"/>
          </a:xfrm>
          <a:prstGeom prst="rect">
            <a:avLst/>
          </a:prstGeom>
          <a:noFill/>
          <a:ln w="9525">
            <a:noFill/>
            <a:miter lim="800000"/>
            <a:headEnd/>
            <a:tailEnd/>
          </a:ln>
        </p:spPr>
      </p:pic>
      <p:sp>
        <p:nvSpPr>
          <p:cNvPr id="16388" name="Content Placeholder 2"/>
          <p:cNvSpPr>
            <a:spLocks noGrp="1"/>
          </p:cNvSpPr>
          <p:nvPr>
            <p:ph idx="1"/>
          </p:nvPr>
        </p:nvSpPr>
        <p:spPr>
          <a:xfrm>
            <a:off x="539750" y="1268413"/>
            <a:ext cx="8229600" cy="5113337"/>
          </a:xfrm>
        </p:spPr>
        <p:txBody>
          <a:bodyPr/>
          <a:lstStyle/>
          <a:p>
            <a:pPr eaLnBrk="1" hangingPunct="1"/>
            <a:r>
              <a:rPr lang="en-IE" altLang="en-US" smtClean="0"/>
              <a:t>Identifying young carers </a:t>
            </a:r>
          </a:p>
          <a:p>
            <a:pPr eaLnBrk="1" hangingPunct="1"/>
            <a:r>
              <a:rPr lang="en-IE" altLang="en-US" smtClean="0"/>
              <a:t>Identifying Young Carers Champions</a:t>
            </a:r>
          </a:p>
          <a:p>
            <a:pPr eaLnBrk="1" hangingPunct="1"/>
            <a:r>
              <a:rPr lang="en-IE" altLang="en-US" smtClean="0"/>
              <a:t>Awareness within services</a:t>
            </a:r>
          </a:p>
          <a:p>
            <a:pPr eaLnBrk="1" hangingPunct="1"/>
            <a:r>
              <a:rPr lang="en-IE" altLang="en-US" smtClean="0"/>
              <a:t>Being Careful too view their caring role as a positive i.e. promoting their strengths</a:t>
            </a:r>
          </a:p>
          <a:p>
            <a:pPr eaLnBrk="1" hangingPunct="1"/>
            <a:r>
              <a:rPr lang="en-IE" altLang="en-US" smtClean="0"/>
              <a:t>Geographical nature of Co Donegal</a:t>
            </a:r>
          </a:p>
          <a:p>
            <a:pPr eaLnBrk="1" hangingPunct="1"/>
            <a:r>
              <a:rPr lang="en-IE" altLang="en-US" smtClean="0"/>
              <a:t>Limited funding provision</a:t>
            </a:r>
          </a:p>
          <a:p>
            <a:pPr eaLnBrk="1" hangingPunct="1"/>
            <a:r>
              <a:rPr lang="en-IE" altLang="en-US" smtClean="0"/>
              <a:t>Replacing shame with pride </a:t>
            </a:r>
          </a:p>
        </p:txBody>
      </p:sp>
      <p:pic>
        <p:nvPicPr>
          <p:cNvPr id="16389" name="Picture 5" descr="C:\Users\mcgreevey_f.DYS\Desktop\Logo Young Carers\final logo gabi.gif"/>
          <p:cNvPicPr>
            <a:picLocks noChangeAspect="1" noChangeArrowheads="1"/>
          </p:cNvPicPr>
          <p:nvPr/>
        </p:nvPicPr>
        <p:blipFill>
          <a:blip r:embed="rId4" cstate="print"/>
          <a:srcRect/>
          <a:stretch>
            <a:fillRect/>
          </a:stretch>
        </p:blipFill>
        <p:spPr bwMode="auto">
          <a:xfrm>
            <a:off x="7235825" y="338138"/>
            <a:ext cx="2428875" cy="186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IE" altLang="en-US" smtClean="0"/>
              <a:t>Next steps</a:t>
            </a:r>
          </a:p>
        </p:txBody>
      </p:sp>
      <p:sp>
        <p:nvSpPr>
          <p:cNvPr id="22531" name="Content Placeholder 2"/>
          <p:cNvSpPr>
            <a:spLocks noGrp="1"/>
          </p:cNvSpPr>
          <p:nvPr>
            <p:ph idx="1"/>
          </p:nvPr>
        </p:nvSpPr>
        <p:spPr>
          <a:xfrm>
            <a:off x="468313" y="1484313"/>
            <a:ext cx="8229600" cy="4525962"/>
          </a:xfrm>
        </p:spPr>
        <p:txBody>
          <a:bodyPr/>
          <a:lstStyle/>
          <a:p>
            <a:pPr marL="0" indent="0" eaLnBrk="1" hangingPunct="1">
              <a:buFont typeface="Arial" panose="020B0604020202020204" pitchFamily="34" charset="0"/>
              <a:buNone/>
              <a:defRPr/>
            </a:pPr>
            <a:endParaRPr lang="en-IE" altLang="en-US" dirty="0" smtClean="0"/>
          </a:p>
          <a:p>
            <a:pPr eaLnBrk="1" hangingPunct="1">
              <a:buFont typeface="Arial" panose="020B0604020202020204" pitchFamily="34" charset="0"/>
              <a:buChar char="•"/>
              <a:defRPr/>
            </a:pPr>
            <a:endParaRPr lang="en-IE" altLang="en-US" dirty="0" smtClean="0"/>
          </a:p>
          <a:p>
            <a:pPr eaLnBrk="1" hangingPunct="1">
              <a:buFont typeface="Arial" panose="020B0604020202020204" pitchFamily="34" charset="0"/>
              <a:buChar char="•"/>
              <a:defRPr/>
            </a:pPr>
            <a:r>
              <a:rPr lang="en-IE" altLang="en-US" dirty="0" smtClean="0"/>
              <a:t>Ensure sustainability for the service</a:t>
            </a:r>
          </a:p>
          <a:p>
            <a:pPr eaLnBrk="1" hangingPunct="1">
              <a:buFont typeface="Arial" panose="020B0604020202020204" pitchFamily="34" charset="0"/>
              <a:buChar char="•"/>
              <a:defRPr/>
            </a:pPr>
            <a:r>
              <a:rPr lang="en-IE" altLang="en-US" dirty="0" smtClean="0"/>
              <a:t>complete 3 year plan for CYPSC</a:t>
            </a:r>
          </a:p>
          <a:p>
            <a:pPr eaLnBrk="1" hangingPunct="1">
              <a:buFont typeface="Arial" panose="020B0604020202020204" pitchFamily="34" charset="0"/>
              <a:buChar char="•"/>
              <a:defRPr/>
            </a:pPr>
            <a:r>
              <a:rPr lang="en-IE" altLang="en-US" dirty="0"/>
              <a:t>R</a:t>
            </a:r>
            <a:r>
              <a:rPr lang="en-IE" altLang="en-US" dirty="0" smtClean="0"/>
              <a:t>ecruit more Young Carers </a:t>
            </a:r>
          </a:p>
          <a:p>
            <a:pPr eaLnBrk="1" hangingPunct="1">
              <a:buFont typeface="Arial" panose="020B0604020202020204" pitchFamily="34" charset="0"/>
              <a:buChar char="•"/>
              <a:defRPr/>
            </a:pPr>
            <a:r>
              <a:rPr lang="en-IE" altLang="en-US" dirty="0" smtClean="0"/>
              <a:t>Expand to other areas of Donegal</a:t>
            </a:r>
          </a:p>
          <a:p>
            <a:pPr eaLnBrk="1" hangingPunct="1">
              <a:buFont typeface="Arial" panose="020B0604020202020204" pitchFamily="34" charset="0"/>
              <a:buChar char="•"/>
              <a:defRPr/>
            </a:pPr>
            <a:r>
              <a:rPr lang="en-IE" altLang="en-US" dirty="0" smtClean="0"/>
              <a:t>Continue to build awareness</a:t>
            </a:r>
          </a:p>
          <a:p>
            <a:pPr eaLnBrk="1" hangingPunct="1">
              <a:buFont typeface="Arial" panose="020B0604020202020204" pitchFamily="34" charset="0"/>
              <a:buChar char="•"/>
              <a:defRPr/>
            </a:pPr>
            <a:endParaRPr lang="en-IE" altLang="en-US" dirty="0" smtClean="0"/>
          </a:p>
        </p:txBody>
      </p:sp>
      <p:pic>
        <p:nvPicPr>
          <p:cNvPr id="17412" name="Picture 5" descr="C:\Users\mcgreevey_f.DYS\Desktop\Logo Young Carers\final logo gabi.gif"/>
          <p:cNvPicPr>
            <a:picLocks noChangeAspect="1" noChangeArrowheads="1"/>
          </p:cNvPicPr>
          <p:nvPr/>
        </p:nvPicPr>
        <p:blipFill>
          <a:blip r:embed="rId3" cstate="print"/>
          <a:srcRect/>
          <a:stretch>
            <a:fillRect/>
          </a:stretch>
        </p:blipFill>
        <p:spPr bwMode="auto">
          <a:xfrm>
            <a:off x="7740650" y="-179388"/>
            <a:ext cx="2233613" cy="2051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468313" y="404813"/>
            <a:ext cx="8229600" cy="1143000"/>
          </a:xfrm>
        </p:spPr>
        <p:txBody>
          <a:bodyPr/>
          <a:lstStyle/>
          <a:p>
            <a:pPr eaLnBrk="1" hangingPunct="1"/>
            <a:r>
              <a:rPr lang="en-IE" altLang="en-US" smtClean="0"/>
              <a:t>Thank you</a:t>
            </a:r>
          </a:p>
        </p:txBody>
      </p:sp>
      <p:sp>
        <p:nvSpPr>
          <p:cNvPr id="18435" name="Content Placeholder 2"/>
          <p:cNvSpPr>
            <a:spLocks noGrp="1"/>
          </p:cNvSpPr>
          <p:nvPr>
            <p:ph sz="half" idx="1"/>
          </p:nvPr>
        </p:nvSpPr>
        <p:spPr>
          <a:xfrm>
            <a:off x="539750" y="1700213"/>
            <a:ext cx="7859713" cy="4349750"/>
          </a:xfrm>
        </p:spPr>
        <p:txBody>
          <a:bodyPr/>
          <a:lstStyle/>
          <a:p>
            <a:pPr eaLnBrk="1" hangingPunct="1">
              <a:buFont typeface="Arial" charset="0"/>
              <a:buNone/>
            </a:pPr>
            <a:r>
              <a:rPr lang="en-IE" altLang="en-US" smtClean="0"/>
              <a:t>	For further details please contact </a:t>
            </a:r>
          </a:p>
          <a:p>
            <a:pPr lvl="1" eaLnBrk="1" hangingPunct="1">
              <a:buFont typeface="Arial" charset="0"/>
              <a:buNone/>
            </a:pPr>
            <a:endParaRPr lang="en-IE" altLang="en-US" sz="2800" smtClean="0"/>
          </a:p>
          <a:p>
            <a:pPr lvl="1" eaLnBrk="1" hangingPunct="1">
              <a:buFont typeface="Arial" charset="0"/>
              <a:buNone/>
            </a:pPr>
            <a:r>
              <a:rPr lang="en-IE" altLang="en-US" sz="2800" smtClean="0">
                <a:hlinkClick r:id="rId3"/>
              </a:rPr>
              <a:t>Frankie.mcgreevy@donegalyouthservice.ie</a:t>
            </a:r>
            <a:r>
              <a:rPr lang="en-IE" altLang="en-US" sz="2800" smtClean="0"/>
              <a:t>  </a:t>
            </a:r>
          </a:p>
          <a:p>
            <a:pPr eaLnBrk="1" hangingPunct="1"/>
            <a:endParaRPr lang="en-IE" altLang="en-US" smtClean="0"/>
          </a:p>
          <a:p>
            <a:pPr eaLnBrk="1" hangingPunct="1"/>
            <a:endParaRPr lang="en-IE" altLang="en-US" smtClean="0"/>
          </a:p>
          <a:p>
            <a:pPr eaLnBrk="1" hangingPunct="1"/>
            <a:endParaRPr lang="en-IE" altLang="en-US" smtClean="0"/>
          </a:p>
          <a:p>
            <a:pPr eaLnBrk="1" hangingPunct="1"/>
            <a:endParaRPr lang="en-IE" altLang="en-US" smtClean="0"/>
          </a:p>
          <a:p>
            <a:pPr eaLnBrk="1" hangingPunct="1"/>
            <a:endParaRPr lang="en-IE" altLang="en-US" smtClean="0"/>
          </a:p>
          <a:p>
            <a:pPr eaLnBrk="1" hangingPunct="1"/>
            <a:endParaRPr lang="en-IE" altLang="en-US" smtClean="0"/>
          </a:p>
        </p:txBody>
      </p:sp>
      <p:pic>
        <p:nvPicPr>
          <p:cNvPr id="18436" name="Picture 2" descr="C:\Users\AMcAteer\AppData\Local\Temp\notes87944B\DCYA-CYPSC-Local-EN-MSOffice-DL.png"/>
          <p:cNvPicPr>
            <a:picLocks noChangeAspect="1" noChangeArrowheads="1"/>
          </p:cNvPicPr>
          <p:nvPr/>
        </p:nvPicPr>
        <p:blipFill>
          <a:blip r:embed="rId4" cstate="print"/>
          <a:srcRect/>
          <a:stretch>
            <a:fillRect/>
          </a:stretch>
        </p:blipFill>
        <p:spPr bwMode="auto">
          <a:xfrm>
            <a:off x="10044113" y="2565400"/>
            <a:ext cx="3894137" cy="3163888"/>
          </a:xfrm>
          <a:prstGeom prst="rect">
            <a:avLst/>
          </a:prstGeom>
          <a:noFill/>
          <a:ln w="9525">
            <a:noFill/>
            <a:miter lim="800000"/>
            <a:headEnd/>
            <a:tailEnd/>
          </a:ln>
        </p:spPr>
      </p:pic>
      <p:pic>
        <p:nvPicPr>
          <p:cNvPr id="18437" name="Picture 5" descr="C:\Users\mcgreevey_f.DYS\Desktop\Logo Young Carers\final logo gabi.gif"/>
          <p:cNvPicPr>
            <a:picLocks noChangeAspect="1" noChangeArrowheads="1"/>
          </p:cNvPicPr>
          <p:nvPr/>
        </p:nvPicPr>
        <p:blipFill>
          <a:blip r:embed="rId5" cstate="print"/>
          <a:srcRect/>
          <a:stretch>
            <a:fillRect/>
          </a:stretch>
        </p:blipFill>
        <p:spPr bwMode="auto">
          <a:xfrm>
            <a:off x="4932363" y="3789363"/>
            <a:ext cx="316865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013" y="2133600"/>
            <a:ext cx="6840537" cy="3016250"/>
          </a:xfrm>
          <a:prstGeom prst="rect">
            <a:avLst/>
          </a:prstGeom>
        </p:spPr>
        <p:txBody>
          <a:bodyPr>
            <a:spAutoFit/>
          </a:bodyPr>
          <a:lstStyle/>
          <a:p>
            <a:pPr eaLnBrk="1" hangingPunct="1">
              <a:defRPr/>
            </a:pPr>
            <a:r>
              <a:rPr lang="en-IE" sz="3200" dirty="0">
                <a:latin typeface="+mn-lt"/>
              </a:rPr>
              <a:t>Better Outcomes Brighter Futures</a:t>
            </a:r>
          </a:p>
          <a:p>
            <a:pPr eaLnBrk="1" hangingPunct="1">
              <a:defRPr/>
            </a:pPr>
            <a:endParaRPr lang="en-IE" sz="1500" dirty="0">
              <a:latin typeface="+mn-lt"/>
            </a:endParaRPr>
          </a:p>
          <a:p>
            <a:pPr eaLnBrk="1" hangingPunct="1">
              <a:defRPr/>
            </a:pPr>
            <a:r>
              <a:rPr lang="en-IE" sz="3200" dirty="0">
                <a:latin typeface="+mn-lt"/>
              </a:rPr>
              <a:t>The national policy framework for children &amp; young people 2014 – 2020</a:t>
            </a:r>
          </a:p>
          <a:p>
            <a:pPr eaLnBrk="1" hangingPunct="1">
              <a:defRPr/>
            </a:pPr>
            <a:endParaRPr lang="en-IE" sz="1500" dirty="0">
              <a:latin typeface="+mn-lt"/>
            </a:endParaRPr>
          </a:p>
          <a:p>
            <a:pPr eaLnBrk="1" hangingPunct="1">
              <a:defRPr/>
            </a:pPr>
            <a:r>
              <a:rPr lang="en-IE" sz="3200" dirty="0">
                <a:latin typeface="+mn-lt"/>
              </a:rPr>
              <a:t>5.2 Have positive networks of friends, family and community. </a:t>
            </a:r>
          </a:p>
        </p:txBody>
      </p:sp>
      <p:sp>
        <p:nvSpPr>
          <p:cNvPr id="4" name="Rectangle 3"/>
          <p:cNvSpPr/>
          <p:nvPr/>
        </p:nvSpPr>
        <p:spPr>
          <a:xfrm>
            <a:off x="1042988" y="549275"/>
            <a:ext cx="7273925" cy="1322388"/>
          </a:xfrm>
          <a:prstGeom prst="rect">
            <a:avLst/>
          </a:prstGeom>
        </p:spPr>
        <p:txBody>
          <a:bodyPr>
            <a:spAutoFit/>
          </a:bodyPr>
          <a:lstStyle/>
          <a:p>
            <a:pPr algn="ctr" eaLnBrk="1" hangingPunct="1">
              <a:defRPr/>
            </a:pPr>
            <a:r>
              <a:rPr lang="en-IE" sz="4000" b="1" dirty="0">
                <a:latin typeface="+mj-lt"/>
              </a:rPr>
              <a:t>Connected, respected and contributing to their World</a:t>
            </a:r>
          </a:p>
        </p:txBody>
      </p:sp>
      <p:pic>
        <p:nvPicPr>
          <p:cNvPr id="3076"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0548938" y="4267200"/>
            <a:ext cx="2171700" cy="1765300"/>
          </a:xfrm>
          <a:prstGeom prst="rect">
            <a:avLst/>
          </a:prstGeom>
          <a:noFill/>
          <a:ln w="9525">
            <a:noFill/>
            <a:miter lim="800000"/>
            <a:headEnd/>
            <a:tailEnd/>
          </a:ln>
        </p:spPr>
      </p:pic>
      <p:pic>
        <p:nvPicPr>
          <p:cNvPr id="3077"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1412538" y="2759075"/>
            <a:ext cx="2171700" cy="1765300"/>
          </a:xfrm>
          <a:prstGeom prst="rect">
            <a:avLst/>
          </a:prstGeom>
          <a:noFill/>
          <a:ln w="9525">
            <a:noFill/>
            <a:miter lim="800000"/>
            <a:headEnd/>
            <a:tailEnd/>
          </a:ln>
        </p:spPr>
      </p:pic>
      <p:pic>
        <p:nvPicPr>
          <p:cNvPr id="3078" name="Picture 5" descr="C:\Users\mcgreevey_f.DYS\Desktop\Logo Young Carers\final logo gabi.gif"/>
          <p:cNvPicPr>
            <a:picLocks noChangeAspect="1" noChangeArrowheads="1"/>
          </p:cNvPicPr>
          <p:nvPr/>
        </p:nvPicPr>
        <p:blipFill>
          <a:blip r:embed="rId4" cstate="print"/>
          <a:srcRect/>
          <a:stretch>
            <a:fillRect/>
          </a:stretch>
        </p:blipFill>
        <p:spPr bwMode="auto">
          <a:xfrm>
            <a:off x="6391275" y="4868863"/>
            <a:ext cx="2428875" cy="186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IE" altLang="en-US" smtClean="0"/>
              <a:t>The Journey so far </a:t>
            </a:r>
          </a:p>
        </p:txBody>
      </p:sp>
      <p:sp>
        <p:nvSpPr>
          <p:cNvPr id="6147" name="Content Placeholder 2"/>
          <p:cNvSpPr>
            <a:spLocks noGrp="1"/>
          </p:cNvSpPr>
          <p:nvPr>
            <p:ph idx="1"/>
          </p:nvPr>
        </p:nvSpPr>
        <p:spPr>
          <a:xfrm>
            <a:off x="468313" y="1341438"/>
            <a:ext cx="8229600" cy="5040312"/>
          </a:xfrm>
        </p:spPr>
        <p:txBody>
          <a:bodyPr/>
          <a:lstStyle/>
          <a:p>
            <a:pPr marL="0" indent="0" eaLnBrk="1" hangingPunct="1">
              <a:buFont typeface="Arial" panose="020B0604020202020204" pitchFamily="34" charset="0"/>
              <a:buNone/>
              <a:defRPr/>
            </a:pPr>
            <a:endParaRPr lang="en-IE" altLang="en-US" sz="2800" dirty="0" smtClean="0"/>
          </a:p>
          <a:p>
            <a:pPr eaLnBrk="1" hangingPunct="1">
              <a:buFont typeface="Arial" panose="020B0604020202020204" pitchFamily="34" charset="0"/>
              <a:buChar char="•"/>
              <a:defRPr/>
            </a:pPr>
            <a:r>
              <a:rPr lang="en-IE" altLang="en-US" sz="2800" dirty="0" smtClean="0"/>
              <a:t>Need identified  </a:t>
            </a:r>
          </a:p>
          <a:p>
            <a:pPr eaLnBrk="1" hangingPunct="1">
              <a:buFont typeface="Arial" panose="020B0604020202020204" pitchFamily="34" charset="0"/>
              <a:buChar char="•"/>
              <a:defRPr/>
            </a:pPr>
            <a:r>
              <a:rPr lang="en-IE" altLang="en-US" sz="2800" dirty="0" smtClean="0"/>
              <a:t>Adopted as key priority of CYPSC</a:t>
            </a:r>
          </a:p>
          <a:p>
            <a:pPr eaLnBrk="1" hangingPunct="1">
              <a:buFont typeface="Arial" panose="020B0604020202020204" pitchFamily="34" charset="0"/>
              <a:buChar char="•"/>
              <a:defRPr/>
            </a:pPr>
            <a:r>
              <a:rPr lang="en-IE" altLang="en-US" sz="2800" dirty="0" smtClean="0"/>
              <a:t>Established Interagency Working Group</a:t>
            </a:r>
          </a:p>
          <a:p>
            <a:pPr eaLnBrk="1" hangingPunct="1">
              <a:buFont typeface="Arial" panose="020B0604020202020204" pitchFamily="34" charset="0"/>
              <a:buChar char="•"/>
              <a:defRPr/>
            </a:pPr>
            <a:endParaRPr lang="en-IE" altLang="en-US" dirty="0" smtClean="0"/>
          </a:p>
          <a:p>
            <a:pPr eaLnBrk="1" hangingPunct="1">
              <a:buFont typeface="Arial" panose="020B0604020202020204" pitchFamily="34" charset="0"/>
              <a:buChar char="•"/>
              <a:defRPr/>
            </a:pPr>
            <a:endParaRPr lang="en-IE" altLang="en-US" dirty="0" smtClean="0"/>
          </a:p>
        </p:txBody>
      </p:sp>
      <p:pic>
        <p:nvPicPr>
          <p:cNvPr id="4100"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0980738" y="4508500"/>
            <a:ext cx="1595437" cy="1296988"/>
          </a:xfrm>
          <a:prstGeom prst="rect">
            <a:avLst/>
          </a:prstGeom>
          <a:noFill/>
          <a:ln w="9525">
            <a:noFill/>
            <a:miter lim="800000"/>
            <a:headEnd/>
            <a:tailEnd/>
          </a:ln>
        </p:spPr>
      </p:pic>
      <p:sp>
        <p:nvSpPr>
          <p:cNvPr id="5" name="TextBox 4"/>
          <p:cNvSpPr txBox="1"/>
          <p:nvPr/>
        </p:nvSpPr>
        <p:spPr>
          <a:xfrm>
            <a:off x="683568" y="3926087"/>
            <a:ext cx="7200800" cy="3170099"/>
          </a:xfrm>
          <a:prstGeom prst="rect">
            <a:avLst/>
          </a:prstGeom>
          <a:noFill/>
        </p:spPr>
        <p:txBody>
          <a:bodyPr numCol="2">
            <a:spAutoFit/>
          </a:bodyPr>
          <a:lstStyle/>
          <a:p>
            <a:pPr lvl="1" eaLnBrk="1" hangingPunct="1">
              <a:buSzPct val="50000"/>
              <a:defRPr/>
            </a:pPr>
            <a:r>
              <a:rPr lang="en-IE" sz="2600" dirty="0">
                <a:latin typeface="+mn-lt"/>
              </a:rPr>
              <a:t>Family Resource Centres</a:t>
            </a:r>
          </a:p>
          <a:p>
            <a:pPr lvl="1" eaLnBrk="1" hangingPunct="1">
              <a:buSzPct val="50000"/>
              <a:defRPr/>
            </a:pPr>
            <a:r>
              <a:rPr lang="en-IE" sz="2600" dirty="0">
                <a:latin typeface="+mn-lt"/>
              </a:rPr>
              <a:t>Donegal Youth Council</a:t>
            </a:r>
          </a:p>
          <a:p>
            <a:pPr lvl="1" eaLnBrk="1" hangingPunct="1">
              <a:buSzPct val="50000"/>
              <a:defRPr/>
            </a:pPr>
            <a:r>
              <a:rPr lang="en-IE" sz="2600" dirty="0">
                <a:latin typeface="+mn-lt"/>
              </a:rPr>
              <a:t>Carers Association</a:t>
            </a:r>
          </a:p>
          <a:p>
            <a:pPr lvl="1" eaLnBrk="1" hangingPunct="1">
              <a:buSzPct val="50000"/>
              <a:defRPr/>
            </a:pPr>
            <a:r>
              <a:rPr lang="en-IE" sz="2600" dirty="0">
                <a:latin typeface="+mn-lt"/>
              </a:rPr>
              <a:t>Alzheimer's Society</a:t>
            </a:r>
          </a:p>
          <a:p>
            <a:pPr lvl="1" eaLnBrk="1" hangingPunct="1">
              <a:buSzPct val="50000"/>
              <a:defRPr/>
            </a:pPr>
            <a:r>
              <a:rPr lang="en-IE" sz="2600" dirty="0">
                <a:latin typeface="+mn-lt"/>
              </a:rPr>
              <a:t>Mental Health Ireland</a:t>
            </a:r>
          </a:p>
          <a:p>
            <a:pPr lvl="1" eaLnBrk="1" hangingPunct="1">
              <a:buSzPct val="50000"/>
              <a:defRPr/>
            </a:pPr>
            <a:endParaRPr lang="en-IE" sz="2600" dirty="0">
              <a:latin typeface="+mn-lt"/>
            </a:endParaRPr>
          </a:p>
          <a:p>
            <a:pPr lvl="1" eaLnBrk="1" hangingPunct="1">
              <a:buSzPct val="50000"/>
              <a:defRPr/>
            </a:pPr>
            <a:endParaRPr lang="en-IE" sz="2600" dirty="0">
              <a:latin typeface="+mn-lt"/>
            </a:endParaRPr>
          </a:p>
          <a:p>
            <a:pPr lvl="1" eaLnBrk="1" hangingPunct="1">
              <a:buSzPct val="50000"/>
              <a:defRPr/>
            </a:pPr>
            <a:r>
              <a:rPr lang="en-IE" sz="2600" dirty="0">
                <a:latin typeface="+mn-lt"/>
              </a:rPr>
              <a:t>Addiction services</a:t>
            </a:r>
          </a:p>
          <a:p>
            <a:pPr lvl="1" eaLnBrk="1" hangingPunct="1">
              <a:buSzPct val="50000"/>
              <a:defRPr/>
            </a:pPr>
            <a:r>
              <a:rPr lang="en-IE" sz="2600" dirty="0">
                <a:latin typeface="+mn-lt"/>
              </a:rPr>
              <a:t>CAMHS </a:t>
            </a:r>
          </a:p>
          <a:p>
            <a:pPr lvl="1" eaLnBrk="1" hangingPunct="1">
              <a:buSzPct val="50000"/>
              <a:defRPr/>
            </a:pPr>
            <a:r>
              <a:rPr lang="en-IE" sz="2600" dirty="0">
                <a:latin typeface="+mn-lt"/>
              </a:rPr>
              <a:t>Parent Stop </a:t>
            </a:r>
          </a:p>
          <a:p>
            <a:pPr lvl="1" eaLnBrk="1" hangingPunct="1">
              <a:buSzPct val="50000"/>
              <a:defRPr/>
            </a:pPr>
            <a:r>
              <a:rPr lang="en-IE" sz="2600" dirty="0">
                <a:latin typeface="+mn-lt"/>
              </a:rPr>
              <a:t>HSE</a:t>
            </a:r>
          </a:p>
          <a:p>
            <a:pPr lvl="1" eaLnBrk="1" hangingPunct="1">
              <a:buSzPct val="50000"/>
              <a:defRPr/>
            </a:pPr>
            <a:r>
              <a:rPr lang="en-IE" sz="2600" dirty="0" err="1">
                <a:latin typeface="+mn-lt"/>
              </a:rPr>
              <a:t>Tusla</a:t>
            </a:r>
            <a:endParaRPr lang="en-IE" sz="2600" dirty="0">
              <a:latin typeface="+mn-lt"/>
            </a:endParaRPr>
          </a:p>
          <a:p>
            <a:pPr lvl="1" eaLnBrk="1" hangingPunct="1">
              <a:defRPr/>
            </a:pPr>
            <a:endParaRPr lang="en-IE" sz="2600" dirty="0">
              <a:latin typeface="+mn-lt"/>
            </a:endParaRPr>
          </a:p>
          <a:p>
            <a:pPr eaLnBrk="1" hangingPunct="1">
              <a:defRPr/>
            </a:pPr>
            <a:endParaRPr lang="en-IE" dirty="0"/>
          </a:p>
        </p:txBody>
      </p:sp>
      <p:pic>
        <p:nvPicPr>
          <p:cNvPr id="4102" name="Picture 5" descr="C:\Users\mcgreevey_f.DYS\Desktop\Logo Young Carers\final logo gabi.gif"/>
          <p:cNvPicPr>
            <a:picLocks noChangeAspect="1" noChangeArrowheads="1"/>
          </p:cNvPicPr>
          <p:nvPr/>
        </p:nvPicPr>
        <p:blipFill>
          <a:blip r:embed="rId4" cstate="print"/>
          <a:srcRect/>
          <a:stretch>
            <a:fillRect/>
          </a:stretch>
        </p:blipFill>
        <p:spPr bwMode="auto">
          <a:xfrm>
            <a:off x="6391275" y="4868863"/>
            <a:ext cx="2428875" cy="186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IE" altLang="en-US" smtClean="0"/>
              <a:t>Seminars – awareness raising</a:t>
            </a:r>
          </a:p>
        </p:txBody>
      </p:sp>
      <p:sp>
        <p:nvSpPr>
          <p:cNvPr id="5123" name="Content Placeholder 2"/>
          <p:cNvSpPr>
            <a:spLocks noGrp="1"/>
          </p:cNvSpPr>
          <p:nvPr>
            <p:ph idx="1"/>
          </p:nvPr>
        </p:nvSpPr>
        <p:spPr>
          <a:xfrm>
            <a:off x="468313" y="1341438"/>
            <a:ext cx="8229600" cy="4525962"/>
          </a:xfrm>
        </p:spPr>
        <p:txBody>
          <a:bodyPr/>
          <a:lstStyle/>
          <a:p>
            <a:pPr eaLnBrk="1" hangingPunct="1"/>
            <a:r>
              <a:rPr lang="en-IE" altLang="en-US" smtClean="0"/>
              <a:t>Exploring needs of young carers</a:t>
            </a:r>
          </a:p>
          <a:p>
            <a:pPr eaLnBrk="1" hangingPunct="1"/>
            <a:r>
              <a:rPr lang="en-IE" altLang="en-US" smtClean="0"/>
              <a:t>Identifying best practice</a:t>
            </a:r>
          </a:p>
          <a:p>
            <a:pPr eaLnBrk="1" hangingPunct="1"/>
            <a:r>
              <a:rPr lang="en-IE" altLang="en-US" smtClean="0"/>
              <a:t>Identifying existing supports &amp; raising awareness </a:t>
            </a:r>
          </a:p>
          <a:p>
            <a:pPr eaLnBrk="1" hangingPunct="1"/>
            <a:r>
              <a:rPr lang="en-IE" altLang="en-US" smtClean="0"/>
              <a:t>Consultation with service providers &amp; agencies</a:t>
            </a:r>
          </a:p>
          <a:p>
            <a:pPr eaLnBrk="1" hangingPunct="1"/>
            <a:r>
              <a:rPr lang="en-IE" altLang="en-US" smtClean="0"/>
              <a:t>The establishment of the need for Young Carers Champions </a:t>
            </a:r>
          </a:p>
          <a:p>
            <a:pPr eaLnBrk="1" hangingPunct="1"/>
            <a:r>
              <a:rPr lang="en-IE" altLang="en-US" smtClean="0"/>
              <a:t>Decision to expand into Moville/Downings</a:t>
            </a:r>
          </a:p>
          <a:p>
            <a:pPr eaLnBrk="1" hangingPunct="1"/>
            <a:endParaRPr lang="en-IE" altLang="en-US" smtClean="0"/>
          </a:p>
        </p:txBody>
      </p:sp>
      <p:pic>
        <p:nvPicPr>
          <p:cNvPr id="5124"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10836275" y="4076700"/>
            <a:ext cx="2449513" cy="1989138"/>
          </a:xfrm>
          <a:prstGeom prst="rect">
            <a:avLst/>
          </a:prstGeom>
          <a:noFill/>
          <a:ln w="9525">
            <a:noFill/>
            <a:miter lim="800000"/>
            <a:headEnd/>
            <a:tailEnd/>
          </a:ln>
        </p:spPr>
      </p:pic>
      <p:pic>
        <p:nvPicPr>
          <p:cNvPr id="5125" name="Picture 5" descr="C:\Users\mcgreevey_f.DYS\Desktop\Logo Young Carers\final logo gabi.gif"/>
          <p:cNvPicPr>
            <a:picLocks noChangeAspect="1" noChangeArrowheads="1"/>
          </p:cNvPicPr>
          <p:nvPr/>
        </p:nvPicPr>
        <p:blipFill>
          <a:blip r:embed="rId4" cstate="print"/>
          <a:srcRect/>
          <a:stretch>
            <a:fillRect/>
          </a:stretch>
        </p:blipFill>
        <p:spPr bwMode="auto">
          <a:xfrm>
            <a:off x="7246938" y="1281113"/>
            <a:ext cx="2879725"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cstate="print"/>
          <a:srcRect/>
          <a:stretch>
            <a:fillRect/>
          </a:stretch>
        </p:blipFill>
        <p:spPr bwMode="auto">
          <a:xfrm>
            <a:off x="792163" y="755650"/>
            <a:ext cx="7559675" cy="534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E" altLang="en-US" smtClean="0"/>
              <a:t>Seminar </a:t>
            </a:r>
          </a:p>
        </p:txBody>
      </p:sp>
      <p:pic>
        <p:nvPicPr>
          <p:cNvPr id="7171" name="Picture 2" descr="C:\Users\AMcAteer\AppData\Local\Temp\notes87944B\DCYA-CYPSC-Local-EN-MSOffice-DL.png"/>
          <p:cNvPicPr>
            <a:picLocks noGrp="1" noChangeAspect="1" noChangeArrowheads="1"/>
          </p:cNvPicPr>
          <p:nvPr>
            <p:ph idx="1"/>
          </p:nvPr>
        </p:nvPicPr>
        <p:blipFill>
          <a:blip r:embed="rId2" cstate="print"/>
          <a:srcRect/>
          <a:stretch>
            <a:fillRect/>
          </a:stretch>
        </p:blipFill>
        <p:spPr>
          <a:xfrm>
            <a:off x="10117138" y="4292600"/>
            <a:ext cx="2447925" cy="1992313"/>
          </a:xfrm>
          <a:noFill/>
        </p:spPr>
      </p:pic>
      <p:sp>
        <p:nvSpPr>
          <p:cNvPr id="5" name="Content Placeholder 2"/>
          <p:cNvSpPr txBox="1">
            <a:spLocks/>
          </p:cNvSpPr>
          <p:nvPr/>
        </p:nvSpPr>
        <p:spPr bwMode="auto">
          <a:xfrm>
            <a:off x="468313" y="1341438"/>
            <a:ext cx="8229600" cy="4525962"/>
          </a:xfrm>
          <a:prstGeom prst="rect">
            <a:avLst/>
          </a:prstGeom>
          <a:noFill/>
          <a:ln w="9525">
            <a:noFill/>
            <a:miter lim="800000"/>
            <a:headEnd/>
            <a:tailEnd/>
          </a:ln>
        </p:spPr>
        <p:txBody>
          <a:bodyPr/>
          <a:lstStyle/>
          <a:p>
            <a:pPr marL="342900" indent="-342900" eaLnBrk="1" hangingPunct="1">
              <a:spcBef>
                <a:spcPct val="20000"/>
              </a:spcBef>
              <a:buFont typeface="Arial" charset="0"/>
              <a:buChar char="•"/>
              <a:defRPr/>
            </a:pPr>
            <a:endParaRPr lang="en-IE" sz="3200" dirty="0">
              <a:latin typeface="+mn-lt"/>
              <a:cs typeface="+mn-cs"/>
            </a:endParaRPr>
          </a:p>
          <a:p>
            <a:pPr marL="800100" lvl="1" indent="-342900" eaLnBrk="1" hangingPunct="1">
              <a:spcBef>
                <a:spcPct val="20000"/>
              </a:spcBef>
              <a:buFont typeface="Arial" charset="0"/>
              <a:buChar char="•"/>
              <a:defRPr/>
            </a:pPr>
            <a:endParaRPr lang="en-IE" sz="3200" dirty="0">
              <a:latin typeface="+mn-lt"/>
              <a:cs typeface="+mn-cs"/>
            </a:endParaRPr>
          </a:p>
          <a:p>
            <a:pPr marL="800100" lvl="1" indent="-342900" eaLnBrk="1" hangingPunct="1">
              <a:spcBef>
                <a:spcPct val="20000"/>
              </a:spcBef>
              <a:buFont typeface="Arial" charset="0"/>
              <a:buChar char="•"/>
              <a:defRPr/>
            </a:pPr>
            <a:r>
              <a:rPr lang="en-IE" sz="3200" dirty="0">
                <a:latin typeface="+mn-lt"/>
                <a:cs typeface="+mn-cs"/>
              </a:rPr>
              <a:t>Service Providers</a:t>
            </a:r>
          </a:p>
          <a:p>
            <a:pPr marL="800100" lvl="1" indent="-342900" eaLnBrk="1" hangingPunct="1">
              <a:spcBef>
                <a:spcPct val="20000"/>
              </a:spcBef>
              <a:buFont typeface="Arial" charset="0"/>
              <a:buChar char="•"/>
              <a:defRPr/>
            </a:pPr>
            <a:r>
              <a:rPr lang="en-IE" sz="3200" dirty="0">
                <a:latin typeface="+mn-lt"/>
                <a:cs typeface="+mn-cs"/>
              </a:rPr>
              <a:t>Young Carers resident in Donegal</a:t>
            </a:r>
          </a:p>
          <a:p>
            <a:pPr marL="800100" lvl="1" indent="-342900" eaLnBrk="1" hangingPunct="1">
              <a:spcBef>
                <a:spcPct val="20000"/>
              </a:spcBef>
              <a:buFont typeface="Arial" charset="0"/>
              <a:buChar char="•"/>
              <a:defRPr/>
            </a:pPr>
            <a:r>
              <a:rPr lang="en-IE" sz="3200" dirty="0">
                <a:latin typeface="+mn-lt"/>
                <a:cs typeface="+mn-cs"/>
              </a:rPr>
              <a:t>Head of CYPSC</a:t>
            </a:r>
          </a:p>
          <a:p>
            <a:pPr marL="800100" lvl="1" indent="-342900" eaLnBrk="1" hangingPunct="1">
              <a:spcBef>
                <a:spcPct val="20000"/>
              </a:spcBef>
              <a:buFont typeface="Arial" charset="0"/>
              <a:buChar char="•"/>
              <a:defRPr/>
            </a:pPr>
            <a:r>
              <a:rPr lang="en-IE" sz="3200" dirty="0">
                <a:latin typeface="+mn-lt"/>
                <a:cs typeface="+mn-cs"/>
              </a:rPr>
              <a:t>Recommendations for action</a:t>
            </a:r>
          </a:p>
          <a:p>
            <a:pPr marL="342900" indent="-342900" eaLnBrk="1" hangingPunct="1">
              <a:spcBef>
                <a:spcPct val="20000"/>
              </a:spcBef>
              <a:buFont typeface="Arial" charset="0"/>
              <a:buChar char="•"/>
              <a:defRPr/>
            </a:pPr>
            <a:endParaRPr lang="en-IE" sz="3200" dirty="0">
              <a:latin typeface="+mn-lt"/>
              <a:cs typeface="+mn-cs"/>
            </a:endParaRPr>
          </a:p>
          <a:p>
            <a:pPr marL="342900" indent="-342900" eaLnBrk="1" hangingPunct="1">
              <a:spcBef>
                <a:spcPct val="20000"/>
              </a:spcBef>
              <a:buFont typeface="Arial" charset="0"/>
              <a:buChar char="•"/>
              <a:defRPr/>
            </a:pPr>
            <a:endParaRPr lang="en-IE" sz="3200" dirty="0">
              <a:latin typeface="+mn-lt"/>
              <a:cs typeface="+mn-cs"/>
            </a:endParaRPr>
          </a:p>
        </p:txBody>
      </p:sp>
      <p:pic>
        <p:nvPicPr>
          <p:cNvPr id="7173" name="Picture 5" descr="C:\Users\mcgreevey_f.DYS\Desktop\Logo Young Carers\final logo gabi.gif"/>
          <p:cNvPicPr>
            <a:picLocks noChangeAspect="1" noChangeArrowheads="1"/>
          </p:cNvPicPr>
          <p:nvPr/>
        </p:nvPicPr>
        <p:blipFill>
          <a:blip r:embed="rId3" cstate="print"/>
          <a:srcRect/>
          <a:stretch>
            <a:fillRect/>
          </a:stretch>
        </p:blipFill>
        <p:spPr bwMode="auto">
          <a:xfrm>
            <a:off x="6227763" y="4605338"/>
            <a:ext cx="2474912" cy="189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altLang="en-US" smtClean="0"/>
              <a:t>Consultation with young carers</a:t>
            </a:r>
          </a:p>
        </p:txBody>
      </p:sp>
      <p:sp>
        <p:nvSpPr>
          <p:cNvPr id="8195" name="Content Placeholder 2"/>
          <p:cNvSpPr>
            <a:spLocks noGrp="1"/>
          </p:cNvSpPr>
          <p:nvPr>
            <p:ph idx="1"/>
          </p:nvPr>
        </p:nvSpPr>
        <p:spPr/>
        <p:txBody>
          <a:bodyPr/>
          <a:lstStyle/>
          <a:p>
            <a:pPr eaLnBrk="1" hangingPunct="1"/>
            <a:r>
              <a:rPr lang="en-IE" altLang="en-US" smtClean="0"/>
              <a:t>Verified need and mandated work</a:t>
            </a:r>
          </a:p>
          <a:p>
            <a:pPr lvl="1" eaLnBrk="1" hangingPunct="1"/>
            <a:r>
              <a:rPr lang="en-IE" altLang="en-US" smtClean="0"/>
              <a:t>Peer Support</a:t>
            </a:r>
          </a:p>
          <a:p>
            <a:pPr lvl="1" eaLnBrk="1" hangingPunct="1"/>
            <a:r>
              <a:rPr lang="en-IE" altLang="en-US" smtClean="0"/>
              <a:t>Individual support</a:t>
            </a:r>
          </a:p>
          <a:p>
            <a:pPr lvl="1" eaLnBrk="1" hangingPunct="1"/>
            <a:r>
              <a:rPr lang="en-IE" altLang="en-US" smtClean="0"/>
              <a:t>Information service</a:t>
            </a:r>
          </a:p>
          <a:p>
            <a:pPr lvl="1" eaLnBrk="1" hangingPunct="1"/>
            <a:r>
              <a:rPr lang="en-IE" altLang="en-US" smtClean="0"/>
              <a:t>Awareness raising</a:t>
            </a:r>
          </a:p>
          <a:p>
            <a:pPr lvl="1" eaLnBrk="1" hangingPunct="1"/>
            <a:r>
              <a:rPr lang="en-IE" altLang="en-US" smtClean="0"/>
              <a:t>The creation of “Young Carers Champions!”</a:t>
            </a:r>
          </a:p>
          <a:p>
            <a:endParaRPr lang="en-IE" altLang="en-US" smtClean="0"/>
          </a:p>
        </p:txBody>
      </p:sp>
      <p:pic>
        <p:nvPicPr>
          <p:cNvPr id="8196" name="Picture 2" descr="C:\Users\AMcAteer\AppData\Local\Temp\notes87944B\DCYA-CYPSC-Local-EN-MSOffice-DL.png"/>
          <p:cNvPicPr>
            <a:picLocks noChangeAspect="1" noChangeArrowheads="1"/>
          </p:cNvPicPr>
          <p:nvPr/>
        </p:nvPicPr>
        <p:blipFill>
          <a:blip r:embed="rId3" cstate="print"/>
          <a:srcRect/>
          <a:stretch>
            <a:fillRect/>
          </a:stretch>
        </p:blipFill>
        <p:spPr bwMode="auto">
          <a:xfrm>
            <a:off x="9972675" y="3573463"/>
            <a:ext cx="2447925" cy="1990725"/>
          </a:xfrm>
          <a:prstGeom prst="rect">
            <a:avLst/>
          </a:prstGeom>
          <a:noFill/>
          <a:ln w="9525">
            <a:noFill/>
            <a:miter lim="800000"/>
            <a:headEnd/>
            <a:tailEnd/>
          </a:ln>
        </p:spPr>
      </p:pic>
      <p:pic>
        <p:nvPicPr>
          <p:cNvPr id="8197" name="Picture 5" descr="C:\Users\mcgreevey_f.DYS\Desktop\Logo Young Carers\final logo gabi.gif"/>
          <p:cNvPicPr>
            <a:picLocks noChangeAspect="1" noChangeArrowheads="1"/>
          </p:cNvPicPr>
          <p:nvPr/>
        </p:nvPicPr>
        <p:blipFill>
          <a:blip r:embed="rId4" cstate="print"/>
          <a:srcRect/>
          <a:stretch>
            <a:fillRect/>
          </a:stretch>
        </p:blipFill>
        <p:spPr bwMode="auto">
          <a:xfrm>
            <a:off x="7335838" y="2862263"/>
            <a:ext cx="2614612" cy="200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IE" altLang="en-US" smtClean="0"/>
              <a:t>Definition</a:t>
            </a:r>
          </a:p>
        </p:txBody>
      </p:sp>
      <p:sp>
        <p:nvSpPr>
          <p:cNvPr id="9219" name="Content Placeholder 2"/>
          <p:cNvSpPr>
            <a:spLocks noGrp="1"/>
          </p:cNvSpPr>
          <p:nvPr>
            <p:ph idx="1"/>
          </p:nvPr>
        </p:nvSpPr>
        <p:spPr/>
        <p:txBody>
          <a:bodyPr/>
          <a:lstStyle/>
          <a:p>
            <a:r>
              <a:rPr lang="en-IE" altLang="en-US" smtClean="0"/>
              <a:t>A Young Carer is a child or young person under the age of 24, whose life is affected by providing significant care, assistance, or support to a relative at home</a:t>
            </a:r>
          </a:p>
          <a:p>
            <a:endParaRPr lang="en-IE" altLang="en-US" smtClean="0"/>
          </a:p>
          <a:p>
            <a:r>
              <a:rPr lang="en-IE" altLang="en-US" smtClean="0"/>
              <a:t>Take on more responsibilities and tasks having a significant impact on their life.</a:t>
            </a:r>
          </a:p>
        </p:txBody>
      </p:sp>
      <p:pic>
        <p:nvPicPr>
          <p:cNvPr id="9220" name="Picture 5" descr="C:\Users\mcgreevey_f.DYS\Desktop\Logo Young Carers\final logo gabi.gif"/>
          <p:cNvPicPr>
            <a:picLocks noChangeAspect="1" noChangeArrowheads="1"/>
          </p:cNvPicPr>
          <p:nvPr/>
        </p:nvPicPr>
        <p:blipFill>
          <a:blip r:embed="rId2" cstate="print"/>
          <a:srcRect/>
          <a:stretch>
            <a:fillRect/>
          </a:stretch>
        </p:blipFill>
        <p:spPr bwMode="auto">
          <a:xfrm>
            <a:off x="6372225" y="4902200"/>
            <a:ext cx="2447925" cy="18716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E" altLang="en-US" smtClean="0"/>
              <a:t>What young carers do</a:t>
            </a:r>
          </a:p>
        </p:txBody>
      </p:sp>
      <p:sp>
        <p:nvSpPr>
          <p:cNvPr id="10243" name="Content Placeholder 2"/>
          <p:cNvSpPr>
            <a:spLocks noGrp="1"/>
          </p:cNvSpPr>
          <p:nvPr>
            <p:ph idx="1"/>
          </p:nvPr>
        </p:nvSpPr>
        <p:spPr>
          <a:xfrm>
            <a:off x="457200" y="1600200"/>
            <a:ext cx="8229600" cy="4852988"/>
          </a:xfrm>
        </p:spPr>
        <p:txBody>
          <a:bodyPr/>
          <a:lstStyle/>
          <a:p>
            <a:r>
              <a:rPr lang="en-IE" altLang="en-US" smtClean="0"/>
              <a:t>Provide Personal and intimate care</a:t>
            </a:r>
          </a:p>
          <a:p>
            <a:r>
              <a:rPr lang="en-IE" altLang="en-US" smtClean="0"/>
              <a:t>Deal with domestic violence/ addictions</a:t>
            </a:r>
          </a:p>
          <a:p>
            <a:r>
              <a:rPr lang="en-IE" altLang="en-US" smtClean="0"/>
              <a:t>Household management</a:t>
            </a:r>
          </a:p>
          <a:p>
            <a:r>
              <a:rPr lang="en-IE" altLang="en-US" smtClean="0"/>
              <a:t>Provide Medication</a:t>
            </a:r>
          </a:p>
          <a:p>
            <a:r>
              <a:rPr lang="en-IE" altLang="en-US" smtClean="0"/>
              <a:t>Look after siblings/parents</a:t>
            </a:r>
          </a:p>
          <a:p>
            <a:r>
              <a:rPr lang="en-IE" altLang="en-US" smtClean="0"/>
              <a:t>Interpret for family</a:t>
            </a:r>
          </a:p>
          <a:p>
            <a:r>
              <a:rPr lang="en-IE" altLang="en-US" smtClean="0"/>
              <a:t>Provide emotional support</a:t>
            </a:r>
          </a:p>
          <a:p>
            <a:r>
              <a:rPr lang="en-IE" altLang="en-US" smtClean="0"/>
              <a:t>Help vulnerable families cope</a:t>
            </a:r>
          </a:p>
        </p:txBody>
      </p:sp>
      <p:pic>
        <p:nvPicPr>
          <p:cNvPr id="10244" name="Picture 5" descr="C:\Users\mcgreevey_f.DYS\Desktop\Logo Young Carers\final logo gabi.gif"/>
          <p:cNvPicPr>
            <a:picLocks noChangeAspect="1" noChangeArrowheads="1"/>
          </p:cNvPicPr>
          <p:nvPr/>
        </p:nvPicPr>
        <p:blipFill>
          <a:blip r:embed="rId2" cstate="print"/>
          <a:srcRect/>
          <a:stretch>
            <a:fillRect/>
          </a:stretch>
        </p:blipFill>
        <p:spPr bwMode="auto">
          <a:xfrm>
            <a:off x="6227763" y="4076700"/>
            <a:ext cx="2665412" cy="22050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931</Words>
  <Application>Microsoft Office PowerPoint</Application>
  <PresentationFormat>On-screen Show (4:3)</PresentationFormat>
  <Paragraphs>140</Paragraphs>
  <Slides>17</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Celebrating and Supporting  Young Carers</vt:lpstr>
      <vt:lpstr>Slide 2</vt:lpstr>
      <vt:lpstr>The Journey so far </vt:lpstr>
      <vt:lpstr>Seminars – awareness raising</vt:lpstr>
      <vt:lpstr>Slide 5</vt:lpstr>
      <vt:lpstr>Seminar </vt:lpstr>
      <vt:lpstr>Consultation with young carers</vt:lpstr>
      <vt:lpstr>Definition</vt:lpstr>
      <vt:lpstr>What young carers do</vt:lpstr>
      <vt:lpstr>Making it happen …</vt:lpstr>
      <vt:lpstr>First Aid Training</vt:lpstr>
      <vt:lpstr>Slide 12</vt:lpstr>
      <vt:lpstr>Slide 13</vt:lpstr>
      <vt:lpstr>Progress to date</vt:lpstr>
      <vt:lpstr>Challenges</vt:lpstr>
      <vt:lpstr>Next steps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and Supporting  Young Carers</dc:title>
  <dc:creator>Admin</dc:creator>
  <cp:lastModifiedBy>Admin</cp:lastModifiedBy>
  <cp:revision>115</cp:revision>
  <dcterms:created xsi:type="dcterms:W3CDTF">2015-06-09T11:23:57Z</dcterms:created>
  <dcterms:modified xsi:type="dcterms:W3CDTF">2017-04-26T14:23:41Z</dcterms:modified>
</cp:coreProperties>
</file>