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7" r:id="rId2"/>
    <p:sldId id="260" r:id="rId3"/>
    <p:sldId id="269" r:id="rId4"/>
    <p:sldId id="267" r:id="rId5"/>
    <p:sldId id="263" r:id="rId6"/>
    <p:sldId id="261" r:id="rId7"/>
    <p:sldId id="265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123958-2019-4278-9720-5D835B07D5B9}" type="datetimeFigureOut">
              <a:rPr lang="en-IE" smtClean="0"/>
              <a:pPr/>
              <a:t>25/04/2017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2E251A-72FA-4597-9ACB-30158552A212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471730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1" hangingPunct="1"/>
            <a:r>
              <a:rPr lang="en-IE" altLang="en-US" smtClean="0">
                <a:cs typeface="Arial" panose="020B0604020202020204" pitchFamily="34" charset="0"/>
              </a:rPr>
              <a:t>All young people’s needs exist along a continuum and can be expressed as ranging from mild and /or transient (which might only require classroom-based support) to complex and/or enduring (requiring more individualised and intensive support) as we see from this slide. </a:t>
            </a:r>
            <a:r>
              <a:rPr lang="en-GB" altLang="en-US" smtClean="0">
                <a:cs typeface="Arial" panose="020B0604020202020204" pitchFamily="34" charset="0"/>
              </a:rPr>
              <a:t> </a:t>
            </a:r>
            <a:r>
              <a:rPr lang="en-IE" altLang="en-US" smtClean="0">
                <a:cs typeface="Arial" panose="020B0604020202020204" pitchFamily="34" charset="0"/>
              </a:rPr>
              <a:t>This continuum of support embedded within the document is  based on the </a:t>
            </a:r>
            <a:r>
              <a:rPr lang="en-IE" altLang="en-US" b="1" smtClean="0">
                <a:cs typeface="Arial" panose="020B0604020202020204" pitchFamily="34" charset="0"/>
              </a:rPr>
              <a:t>World Health Organisation model</a:t>
            </a:r>
            <a:r>
              <a:rPr lang="en-IE" altLang="en-US" smtClean="0">
                <a:cs typeface="Arial" panose="020B0604020202020204" pitchFamily="34" charset="0"/>
              </a:rPr>
              <a:t> for  mental health promotion and mirrors the NEPS continuum of support. </a:t>
            </a:r>
          </a:p>
          <a:p>
            <a:pPr defTabSz="914400" eaLnBrk="1" hangingPunct="1"/>
            <a:endParaRPr lang="en-IE" altLang="en-US" smtClean="0">
              <a:cs typeface="Arial" panose="020B0604020202020204" pitchFamily="34" charset="0"/>
            </a:endParaRPr>
          </a:p>
          <a:p>
            <a:pPr defTabSz="914400" eaLnBrk="1" hangingPunct="1"/>
            <a:r>
              <a:rPr lang="en-IE" altLang="en-US" smtClean="0">
                <a:cs typeface="Arial" panose="020B0604020202020204" pitchFamily="34" charset="0"/>
              </a:rPr>
              <a:t>Embedded within the  Guidelines  is the message that schools should adopt the NEPS three-tiered continuum of support model and that this will be a bedrock of  their work in  promotion of mental health.</a:t>
            </a:r>
          </a:p>
          <a:p>
            <a:pPr defTabSz="914400" eaLnBrk="1" hangingPunct="1"/>
            <a:endParaRPr lang="en-IE" altLang="en-US" smtClean="0">
              <a:cs typeface="Arial" panose="020B0604020202020204" pitchFamily="34" charset="0"/>
            </a:endParaRPr>
          </a:p>
          <a:p>
            <a:pPr defTabSz="914400" eaLnBrk="1" hangingPunct="1"/>
            <a:r>
              <a:rPr lang="en-IE" altLang="en-US" smtClean="0">
                <a:cs typeface="Arial" panose="020B0604020202020204" pitchFamily="34" charset="0"/>
              </a:rPr>
              <a:t>It  provides a framework for post-primary schools to review their processes and procedures in supporting the social, emotional, behavioural and learning needs of all students.</a:t>
            </a:r>
          </a:p>
        </p:txBody>
      </p:sp>
      <p:sp>
        <p:nvSpPr>
          <p:cNvPr id="34820" name="Slide Number Placeholder 3"/>
          <p:cNvSpPr txBox="1">
            <a:spLocks noGrp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C3EAA6F2-2339-4846-8EA6-BCD96717290A}" type="slidenum">
              <a:rPr lang="en-GB" altLang="en-US" sz="1200"/>
              <a:pPr algn="r" eaLnBrk="1" hangingPunct="1"/>
              <a:t>4</a:t>
            </a:fld>
            <a:endParaRPr lang="en-GB" altLang="en-US" sz="1200"/>
          </a:p>
        </p:txBody>
      </p:sp>
    </p:spTree>
    <p:extLst>
      <p:ext uri="{BB962C8B-B14F-4D97-AF65-F5344CB8AC3E}">
        <p14:creationId xmlns:p14="http://schemas.microsoft.com/office/powerpoint/2010/main" xmlns="" val="3544922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CF864-9AC2-4130-873C-540ADAA50C52}" type="datetimeFigureOut">
              <a:rPr lang="en-IE" smtClean="0"/>
              <a:pPr/>
              <a:t>25/04/2017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EAED78F9-427C-4A0C-950F-B002FADA3C50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2742307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CF864-9AC2-4130-873C-540ADAA50C52}" type="datetimeFigureOut">
              <a:rPr lang="en-IE" smtClean="0"/>
              <a:pPr/>
              <a:t>25/04/2017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D78F9-427C-4A0C-950F-B002FADA3C50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590296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CF864-9AC2-4130-873C-540ADAA50C52}" type="datetimeFigureOut">
              <a:rPr lang="en-IE" smtClean="0"/>
              <a:pPr/>
              <a:t>25/04/2017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D78F9-427C-4A0C-950F-B002FADA3C50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13614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CF864-9AC2-4130-873C-540ADAA50C52}" type="datetimeFigureOut">
              <a:rPr lang="en-IE" smtClean="0"/>
              <a:pPr/>
              <a:t>25/04/2017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D78F9-427C-4A0C-950F-B002FADA3C50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2419186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26CF864-9AC2-4130-873C-540ADAA50C52}" type="datetimeFigureOut">
              <a:rPr lang="en-IE" smtClean="0"/>
              <a:pPr/>
              <a:t>25/04/2017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IE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EAED78F9-427C-4A0C-950F-B002FADA3C50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1090927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CF864-9AC2-4130-873C-540ADAA50C52}" type="datetimeFigureOut">
              <a:rPr lang="en-IE" smtClean="0"/>
              <a:pPr/>
              <a:t>25/04/2017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D78F9-427C-4A0C-950F-B002FADA3C50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3393714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CF864-9AC2-4130-873C-540ADAA50C52}" type="datetimeFigureOut">
              <a:rPr lang="en-IE" smtClean="0"/>
              <a:pPr/>
              <a:t>25/04/2017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D78F9-427C-4A0C-950F-B002FADA3C50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2201280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26CF864-9AC2-4130-873C-540ADAA50C52}" type="datetimeFigureOut">
              <a:rPr lang="en-IE" smtClean="0"/>
              <a:pPr/>
              <a:t>25/04/2017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D78F9-427C-4A0C-950F-B002FADA3C50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272219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CF864-9AC2-4130-873C-540ADAA50C52}" type="datetimeFigureOut">
              <a:rPr lang="en-IE" smtClean="0"/>
              <a:pPr/>
              <a:t>25/04/2017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D78F9-427C-4A0C-950F-B002FADA3C50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1626782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 cstate="print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CF864-9AC2-4130-873C-540ADAA50C52}" type="datetimeFigureOut">
              <a:rPr lang="en-IE" smtClean="0"/>
              <a:pPr/>
              <a:t>25/04/2017</a:t>
            </a:fld>
            <a:endParaRPr lang="en-IE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D78F9-427C-4A0C-950F-B002FADA3C50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4162988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 cstate="print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CF864-9AC2-4130-873C-540ADAA50C52}" type="datetimeFigureOut">
              <a:rPr lang="en-IE" smtClean="0"/>
              <a:pPr/>
              <a:t>25/04/2017</a:t>
            </a:fld>
            <a:endParaRPr lang="en-IE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D78F9-427C-4A0C-950F-B002FADA3C50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2537518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26CF864-9AC2-4130-873C-540ADAA50C52}" type="datetimeFigureOut">
              <a:rPr lang="en-IE" smtClean="0"/>
              <a:pPr/>
              <a:t>25/04/2017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ED78F9-427C-4A0C-950F-B002FADA3C50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2272897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IE" altLang="en-US" smtClean="0"/>
              <a:t>Well-Being in Post </a:t>
            </a:r>
            <a:br>
              <a:rPr lang="en-IE" altLang="en-US" smtClean="0"/>
            </a:br>
            <a:r>
              <a:rPr lang="en-IE" altLang="en-US" smtClean="0"/>
              <a:t>Primary Schools</a:t>
            </a:r>
            <a:endParaRPr lang="en-GB" altLang="en-US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IE" altLang="en-US" smtClean="0"/>
              <a:t>Guidelines for Mental Health Promotion and Suicide Prevention</a:t>
            </a:r>
            <a:endParaRPr lang="en-GB" altLang="en-US" smtClean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488" y="188913"/>
            <a:ext cx="1978025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62785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altLang="en-US" sz="4000" smtClean="0"/>
              <a:t>Interagency Wellbeing Committee</a:t>
            </a:r>
            <a:endParaRPr lang="en-GB" altLang="en-US" sz="400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IE" altLang="en-US" sz="3200" b="1" dirty="0" smtClean="0"/>
              <a:t>The overall aim of this committee is to support post primary schools in Donegal in promoting the mental health and wellbeing of the school community through a co-ordinated, joined-up and collaborative interagency approach to the implementation of the Well-being in Post-Primary Schools Guidelines.</a:t>
            </a:r>
            <a:endParaRPr lang="en-GB" altLang="en-US" sz="32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2927336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124744"/>
            <a:ext cx="3240360" cy="408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16866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IE" smtClean="0">
                <a:ea typeface="+mj-ea"/>
              </a:rPr>
              <a:t>Structure of Well-Being  document</a:t>
            </a:r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28813" y="1544638"/>
            <a:ext cx="5734050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127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Membership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E" sz="2800" dirty="0" smtClean="0"/>
              <a:t>2 Post Primary and Primary School Principals</a:t>
            </a:r>
          </a:p>
          <a:p>
            <a:r>
              <a:rPr lang="en-IE" sz="2800" dirty="0" smtClean="0"/>
              <a:t>1 Guidance Counsellor</a:t>
            </a:r>
          </a:p>
          <a:p>
            <a:r>
              <a:rPr lang="en-IE" sz="2800" dirty="0" smtClean="0"/>
              <a:t>SPHE teacher</a:t>
            </a:r>
          </a:p>
          <a:p>
            <a:r>
              <a:rPr lang="en-IE" sz="2800" dirty="0" smtClean="0"/>
              <a:t>NEPS Psychologist</a:t>
            </a:r>
          </a:p>
          <a:p>
            <a:r>
              <a:rPr lang="en-IE" sz="2800" dirty="0" smtClean="0"/>
              <a:t>Schools Health Promotion Officer and Suicide Resource Officer (HSE)</a:t>
            </a:r>
          </a:p>
          <a:p>
            <a:r>
              <a:rPr lang="en-IE" sz="2800" dirty="0" smtClean="0"/>
              <a:t>Jigsaw Manager</a:t>
            </a:r>
          </a:p>
          <a:p>
            <a:r>
              <a:rPr lang="en-IE" sz="2800" dirty="0" err="1" smtClean="0"/>
              <a:t>Tusla</a:t>
            </a:r>
            <a:r>
              <a:rPr lang="en-IE" sz="2800" dirty="0" smtClean="0"/>
              <a:t> </a:t>
            </a:r>
          </a:p>
          <a:p>
            <a:r>
              <a:rPr lang="en-IE" sz="2800" dirty="0" smtClean="0"/>
              <a:t>CAMHS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xmlns="" val="820619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altLang="en-US" smtClean="0"/>
              <a:t>What we have done so far</a:t>
            </a:r>
            <a:endParaRPr lang="en-GB" altLang="en-US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en-IE" sz="2400" dirty="0" smtClean="0"/>
              <a:t>6 </a:t>
            </a:r>
            <a:r>
              <a:rPr lang="en-IE" sz="2600" dirty="0" smtClean="0"/>
              <a:t>meetings per year of the interagency committee</a:t>
            </a:r>
          </a:p>
          <a:p>
            <a:pPr eaLnBrk="1" hangingPunct="1">
              <a:defRPr/>
            </a:pPr>
            <a:r>
              <a:rPr lang="en-IE" sz="2600" dirty="0" smtClean="0"/>
              <a:t>Annual seminar for Principals and key staff</a:t>
            </a:r>
          </a:p>
          <a:p>
            <a:pPr eaLnBrk="1" hangingPunct="1">
              <a:defRPr/>
            </a:pPr>
            <a:r>
              <a:rPr lang="en-IE" sz="2600" dirty="0" smtClean="0"/>
              <a:t>Information sharing and improved co-ordination between agencies</a:t>
            </a:r>
          </a:p>
          <a:p>
            <a:pPr eaLnBrk="1" hangingPunct="1">
              <a:defRPr/>
            </a:pPr>
            <a:r>
              <a:rPr lang="en-IE" sz="2600" dirty="0" smtClean="0"/>
              <a:t>Poster for schools outlining supports from key agencies</a:t>
            </a:r>
          </a:p>
          <a:p>
            <a:pPr eaLnBrk="1" hangingPunct="1">
              <a:defRPr/>
            </a:pPr>
            <a:r>
              <a:rPr lang="en-IE" sz="2600" dirty="0" smtClean="0"/>
              <a:t>Insert for teacher year books</a:t>
            </a:r>
          </a:p>
          <a:p>
            <a:pPr eaLnBrk="1" hangingPunct="1"/>
            <a:r>
              <a:rPr lang="en-IE" altLang="en-US" sz="2600" dirty="0" smtClean="0"/>
              <a:t>Referral pathways between services and schools clarified</a:t>
            </a:r>
          </a:p>
          <a:p>
            <a:pPr eaLnBrk="1" hangingPunct="1"/>
            <a:r>
              <a:rPr lang="en-IE" altLang="en-US" sz="2600" dirty="0" smtClean="0"/>
              <a:t>Leaflet on study skills and stress management included in student diaries</a:t>
            </a:r>
          </a:p>
          <a:p>
            <a:pPr eaLnBrk="1" hangingPunct="1">
              <a:defRPr/>
            </a:pPr>
            <a:endParaRPr lang="en-IE" sz="2400" dirty="0" smtClean="0"/>
          </a:p>
          <a:p>
            <a:pPr eaLnBrk="1" hangingPunct="1">
              <a:defRPr/>
            </a:pPr>
            <a:endParaRPr lang="en-IE" sz="2400" dirty="0" smtClean="0"/>
          </a:p>
          <a:p>
            <a:pPr marL="0" indent="0" eaLnBrk="1" hangingPunct="1">
              <a:buFontTx/>
              <a:buNone/>
              <a:defRPr/>
            </a:pPr>
            <a:endParaRPr lang="en-IE" dirty="0" smtClean="0"/>
          </a:p>
        </p:txBody>
      </p:sp>
    </p:spTree>
    <p:extLst>
      <p:ext uri="{BB962C8B-B14F-4D97-AF65-F5344CB8AC3E}">
        <p14:creationId xmlns:p14="http://schemas.microsoft.com/office/powerpoint/2010/main" xmlns="" val="2680669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altLang="en-US" smtClean="0"/>
              <a:t>What we have done so far</a:t>
            </a:r>
            <a:endParaRPr lang="en-GB" altLang="en-US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IE" altLang="en-US" sz="2400" dirty="0" smtClean="0"/>
              <a:t>Piloted the self evaluation questionnaires and developed on-line version</a:t>
            </a:r>
          </a:p>
          <a:p>
            <a:pPr eaLnBrk="1" hangingPunct="1"/>
            <a:r>
              <a:rPr lang="en-IE" altLang="en-US" sz="2400" dirty="0" smtClean="0"/>
              <a:t>Series of seminars for Primary school Principals to create awareness of the more recently launched Guidelines for Primary Schools</a:t>
            </a:r>
          </a:p>
          <a:p>
            <a:pPr eaLnBrk="1" hangingPunct="1"/>
            <a:r>
              <a:rPr lang="en-IE" altLang="en-US" sz="2400" dirty="0" smtClean="0"/>
              <a:t>Extended membership of the group to include Primary School Principal representation</a:t>
            </a:r>
          </a:p>
          <a:p>
            <a:pPr eaLnBrk="1" hangingPunct="1">
              <a:defRPr/>
            </a:pPr>
            <a:r>
              <a:rPr lang="en-IE" sz="2400" dirty="0" smtClean="0"/>
              <a:t>Currently developing a short Stress Management input for exam year students</a:t>
            </a:r>
          </a:p>
          <a:p>
            <a:pPr eaLnBrk="1" hangingPunct="1">
              <a:defRPr/>
            </a:pPr>
            <a:endParaRPr lang="en-IE" sz="2400" dirty="0" smtClean="0"/>
          </a:p>
          <a:p>
            <a:pPr eaLnBrk="1" hangingPunct="1">
              <a:defRPr/>
            </a:pPr>
            <a:endParaRPr lang="en-IE" sz="2400" dirty="0" smtClean="0"/>
          </a:p>
          <a:p>
            <a:pPr marL="0" indent="0" eaLnBrk="1" hangingPunct="1">
              <a:buFontTx/>
              <a:buNone/>
              <a:defRPr/>
            </a:pPr>
            <a:endParaRPr lang="en-IE" dirty="0" smtClean="0"/>
          </a:p>
        </p:txBody>
      </p:sp>
    </p:spTree>
    <p:extLst>
      <p:ext uri="{BB962C8B-B14F-4D97-AF65-F5344CB8AC3E}">
        <p14:creationId xmlns:p14="http://schemas.microsoft.com/office/powerpoint/2010/main" xmlns="" val="656770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17</TotalTime>
  <Words>346</Words>
  <Application>Microsoft Office PowerPoint</Application>
  <PresentationFormat>On-screen Show (4:3)</PresentationFormat>
  <Paragraphs>35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Wood Type</vt:lpstr>
      <vt:lpstr>Well-Being in Post  Primary Schools</vt:lpstr>
      <vt:lpstr>Interagency Wellbeing Committee</vt:lpstr>
      <vt:lpstr>Slide 3</vt:lpstr>
      <vt:lpstr>Structure of Well-Being  document</vt:lpstr>
      <vt:lpstr>Membership</vt:lpstr>
      <vt:lpstr>What we have done so far</vt:lpstr>
      <vt:lpstr>What we have done so far</vt:lpstr>
    </vt:vector>
  </TitlesOfParts>
  <Company>HSE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 Sheridan</dc:creator>
  <cp:lastModifiedBy>Admin</cp:lastModifiedBy>
  <cp:revision>5</cp:revision>
  <dcterms:created xsi:type="dcterms:W3CDTF">2017-04-24T08:31:14Z</dcterms:created>
  <dcterms:modified xsi:type="dcterms:W3CDTF">2017-04-25T13:55:24Z</dcterms:modified>
</cp:coreProperties>
</file>