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4" r:id="rId5"/>
    <p:sldId id="263" r:id="rId6"/>
    <p:sldId id="260" r:id="rId7"/>
    <p:sldId id="261" r:id="rId8"/>
    <p:sldId id="265" r:id="rId9"/>
    <p:sldId id="268" r:id="rId10"/>
    <p:sldId id="271" r:id="rId11"/>
    <p:sldId id="262" r:id="rId12"/>
    <p:sldId id="266" r:id="rId13"/>
    <p:sldId id="267"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18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364" autoAdjust="0"/>
  </p:normalViewPr>
  <p:slideViewPr>
    <p:cSldViewPr snapToGrid="0">
      <p:cViewPr varScale="1">
        <p:scale>
          <a:sx n="64" d="100"/>
          <a:sy n="64" d="100"/>
        </p:scale>
        <p:origin x="-108" y="-30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8D1F4-CA6F-4E9C-A274-9C8191CE9C27}" type="datetimeFigureOut">
              <a:rPr lang="en-GB" smtClean="0"/>
              <a:pPr/>
              <a:t>08/10/2018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C899A-FA3A-4E55-8C71-F6BA3E2C3BDA}" type="slidenum">
              <a:rPr lang="en-GB" smtClean="0"/>
              <a:pPr/>
              <a:t>‹#›</a:t>
            </a:fld>
            <a:endParaRPr lang="en-GB"/>
          </a:p>
        </p:txBody>
      </p:sp>
    </p:spTree>
    <p:extLst>
      <p:ext uri="{BB962C8B-B14F-4D97-AF65-F5344CB8AC3E}">
        <p14:creationId xmlns="" xmlns:p14="http://schemas.microsoft.com/office/powerpoint/2010/main" val="379645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1C899A-FA3A-4E55-8C71-F6BA3E2C3BDA}" type="slidenum">
              <a:rPr lang="en-GB" smtClean="0"/>
              <a:pPr/>
              <a:t>1</a:t>
            </a:fld>
            <a:endParaRPr lang="en-GB"/>
          </a:p>
        </p:txBody>
      </p:sp>
    </p:spTree>
    <p:extLst>
      <p:ext uri="{BB962C8B-B14F-4D97-AF65-F5344CB8AC3E}">
        <p14:creationId xmlns="" xmlns:p14="http://schemas.microsoft.com/office/powerpoint/2010/main" val="417989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1C899A-FA3A-4E55-8C71-F6BA3E2C3BDA}" type="slidenum">
              <a:rPr lang="en-GB" smtClean="0"/>
              <a:pPr/>
              <a:t>12</a:t>
            </a:fld>
            <a:endParaRPr lang="en-GB"/>
          </a:p>
        </p:txBody>
      </p:sp>
    </p:spTree>
    <p:extLst>
      <p:ext uri="{BB962C8B-B14F-4D97-AF65-F5344CB8AC3E}">
        <p14:creationId xmlns="" xmlns:p14="http://schemas.microsoft.com/office/powerpoint/2010/main" val="48603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1C899A-FA3A-4E55-8C71-F6BA3E2C3BDA}" type="slidenum">
              <a:rPr lang="en-GB" smtClean="0"/>
              <a:pPr/>
              <a:t>13</a:t>
            </a:fld>
            <a:endParaRPr lang="en-GB"/>
          </a:p>
        </p:txBody>
      </p:sp>
    </p:spTree>
    <p:extLst>
      <p:ext uri="{BB962C8B-B14F-4D97-AF65-F5344CB8AC3E}">
        <p14:creationId xmlns="" xmlns:p14="http://schemas.microsoft.com/office/powerpoint/2010/main" val="152196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1C899A-FA3A-4E55-8C71-F6BA3E2C3BDA}" type="slidenum">
              <a:rPr lang="en-GB" smtClean="0"/>
              <a:pPr/>
              <a:t>2</a:t>
            </a:fld>
            <a:endParaRPr lang="en-GB"/>
          </a:p>
        </p:txBody>
      </p:sp>
    </p:spTree>
    <p:extLst>
      <p:ext uri="{BB962C8B-B14F-4D97-AF65-F5344CB8AC3E}">
        <p14:creationId xmlns="" xmlns:p14="http://schemas.microsoft.com/office/powerpoint/2010/main" val="361582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51C899A-FA3A-4E55-8C71-F6BA3E2C3BDA}" type="slidenum">
              <a:rPr lang="en-GB" smtClean="0"/>
              <a:pPr/>
              <a:t>3</a:t>
            </a:fld>
            <a:endParaRPr lang="en-GB"/>
          </a:p>
        </p:txBody>
      </p:sp>
    </p:spTree>
    <p:extLst>
      <p:ext uri="{BB962C8B-B14F-4D97-AF65-F5344CB8AC3E}">
        <p14:creationId xmlns="" xmlns:p14="http://schemas.microsoft.com/office/powerpoint/2010/main" val="161841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1C899A-FA3A-4E55-8C71-F6BA3E2C3BDA}" type="slidenum">
              <a:rPr lang="en-GB" smtClean="0"/>
              <a:pPr/>
              <a:t>4</a:t>
            </a:fld>
            <a:endParaRPr lang="en-GB"/>
          </a:p>
        </p:txBody>
      </p:sp>
    </p:spTree>
    <p:extLst>
      <p:ext uri="{BB962C8B-B14F-4D97-AF65-F5344CB8AC3E}">
        <p14:creationId xmlns="" xmlns:p14="http://schemas.microsoft.com/office/powerpoint/2010/main" val="21574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1C899A-FA3A-4E55-8C71-F6BA3E2C3BDA}" type="slidenum">
              <a:rPr lang="en-GB" smtClean="0"/>
              <a:pPr/>
              <a:t>5</a:t>
            </a:fld>
            <a:endParaRPr lang="en-GB"/>
          </a:p>
        </p:txBody>
      </p:sp>
    </p:spTree>
    <p:extLst>
      <p:ext uri="{BB962C8B-B14F-4D97-AF65-F5344CB8AC3E}">
        <p14:creationId xmlns="" xmlns:p14="http://schemas.microsoft.com/office/powerpoint/2010/main" val="1013701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1C899A-FA3A-4E55-8C71-F6BA3E2C3BDA}" type="slidenum">
              <a:rPr lang="en-GB" smtClean="0"/>
              <a:pPr/>
              <a:t>6</a:t>
            </a:fld>
            <a:endParaRPr lang="en-GB"/>
          </a:p>
        </p:txBody>
      </p:sp>
    </p:spTree>
    <p:extLst>
      <p:ext uri="{BB962C8B-B14F-4D97-AF65-F5344CB8AC3E}">
        <p14:creationId xmlns="" xmlns:p14="http://schemas.microsoft.com/office/powerpoint/2010/main" val="182190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1C899A-FA3A-4E55-8C71-F6BA3E2C3BDA}" type="slidenum">
              <a:rPr lang="en-GB" smtClean="0"/>
              <a:pPr/>
              <a:t>7</a:t>
            </a:fld>
            <a:endParaRPr lang="en-GB"/>
          </a:p>
        </p:txBody>
      </p:sp>
    </p:spTree>
    <p:extLst>
      <p:ext uri="{BB962C8B-B14F-4D97-AF65-F5344CB8AC3E}">
        <p14:creationId xmlns="" xmlns:p14="http://schemas.microsoft.com/office/powerpoint/2010/main" val="320775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1C899A-FA3A-4E55-8C71-F6BA3E2C3BDA}" type="slidenum">
              <a:rPr lang="en-GB" smtClean="0"/>
              <a:pPr/>
              <a:t>9</a:t>
            </a:fld>
            <a:endParaRPr lang="en-GB"/>
          </a:p>
        </p:txBody>
      </p:sp>
    </p:spTree>
    <p:extLst>
      <p:ext uri="{BB962C8B-B14F-4D97-AF65-F5344CB8AC3E}">
        <p14:creationId xmlns="" xmlns:p14="http://schemas.microsoft.com/office/powerpoint/2010/main" val="1630904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1C899A-FA3A-4E55-8C71-F6BA3E2C3BDA}" type="slidenum">
              <a:rPr lang="en-GB" smtClean="0"/>
              <a:pPr/>
              <a:t>11</a:t>
            </a:fld>
            <a:endParaRPr lang="en-GB"/>
          </a:p>
        </p:txBody>
      </p:sp>
    </p:spTree>
    <p:extLst>
      <p:ext uri="{BB962C8B-B14F-4D97-AF65-F5344CB8AC3E}">
        <p14:creationId xmlns="" xmlns:p14="http://schemas.microsoft.com/office/powerpoint/2010/main" val="1081425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80A675-F225-42AD-ABDF-77104B60E775}" type="datetimeFigureOut">
              <a:rPr lang="en-GB" smtClean="0"/>
              <a:pPr/>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E848D-70B6-4521-A564-29F213D434BC}" type="slidenum">
              <a:rPr lang="en-GB" smtClean="0"/>
              <a:pPr/>
              <a:t>‹#›</a:t>
            </a:fld>
            <a:endParaRPr lang="en-GB"/>
          </a:p>
        </p:txBody>
      </p:sp>
    </p:spTree>
    <p:extLst>
      <p:ext uri="{BB962C8B-B14F-4D97-AF65-F5344CB8AC3E}">
        <p14:creationId xmlns="" xmlns:p14="http://schemas.microsoft.com/office/powerpoint/2010/main" val="307212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80A675-F225-42AD-ABDF-77104B60E775}" type="datetimeFigureOut">
              <a:rPr lang="en-GB" smtClean="0"/>
              <a:pPr/>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E848D-70B6-4521-A564-29F213D434BC}" type="slidenum">
              <a:rPr lang="en-GB" smtClean="0"/>
              <a:pPr/>
              <a:t>‹#›</a:t>
            </a:fld>
            <a:endParaRPr lang="en-GB"/>
          </a:p>
        </p:txBody>
      </p:sp>
    </p:spTree>
    <p:extLst>
      <p:ext uri="{BB962C8B-B14F-4D97-AF65-F5344CB8AC3E}">
        <p14:creationId xmlns="" xmlns:p14="http://schemas.microsoft.com/office/powerpoint/2010/main" val="21782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80A675-F225-42AD-ABDF-77104B60E775}" type="datetimeFigureOut">
              <a:rPr lang="en-GB" smtClean="0"/>
              <a:pPr/>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E848D-70B6-4521-A564-29F213D434BC}" type="slidenum">
              <a:rPr lang="en-GB" smtClean="0"/>
              <a:pPr/>
              <a:t>‹#›</a:t>
            </a:fld>
            <a:endParaRPr lang="en-GB"/>
          </a:p>
        </p:txBody>
      </p:sp>
    </p:spTree>
    <p:extLst>
      <p:ext uri="{BB962C8B-B14F-4D97-AF65-F5344CB8AC3E}">
        <p14:creationId xmlns="" xmlns:p14="http://schemas.microsoft.com/office/powerpoint/2010/main" val="395202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E080A675-F225-42AD-ABDF-77104B60E775}" type="datetimeFigureOut">
              <a:rPr lang="en-GB" smtClean="0"/>
              <a:pPr/>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E848D-70B6-4521-A564-29F213D434BC}" type="slidenum">
              <a:rPr lang="en-GB" smtClean="0"/>
              <a:pPr/>
              <a:t>‹#›</a:t>
            </a:fld>
            <a:endParaRPr lang="en-GB"/>
          </a:p>
        </p:txBody>
      </p:sp>
    </p:spTree>
    <p:extLst>
      <p:ext uri="{BB962C8B-B14F-4D97-AF65-F5344CB8AC3E}">
        <p14:creationId xmlns="" xmlns:p14="http://schemas.microsoft.com/office/powerpoint/2010/main" val="273852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80A675-F225-42AD-ABDF-77104B60E775}" type="datetimeFigureOut">
              <a:rPr lang="en-GB" smtClean="0"/>
              <a:pPr/>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E848D-70B6-4521-A564-29F213D434BC}" type="slidenum">
              <a:rPr lang="en-GB" smtClean="0"/>
              <a:pPr/>
              <a:t>‹#›</a:t>
            </a:fld>
            <a:endParaRPr lang="en-GB"/>
          </a:p>
        </p:txBody>
      </p:sp>
    </p:spTree>
    <p:extLst>
      <p:ext uri="{BB962C8B-B14F-4D97-AF65-F5344CB8AC3E}">
        <p14:creationId xmlns="" xmlns:p14="http://schemas.microsoft.com/office/powerpoint/2010/main" val="426847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80A675-F225-42AD-ABDF-77104B60E775}" type="datetimeFigureOut">
              <a:rPr lang="en-GB" smtClean="0"/>
              <a:pPr/>
              <a:t>08/10/2018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E848D-70B6-4521-A564-29F213D434BC}" type="slidenum">
              <a:rPr lang="en-GB" smtClean="0"/>
              <a:pPr/>
              <a:t>‹#›</a:t>
            </a:fld>
            <a:endParaRPr lang="en-GB"/>
          </a:p>
        </p:txBody>
      </p:sp>
    </p:spTree>
    <p:extLst>
      <p:ext uri="{BB962C8B-B14F-4D97-AF65-F5344CB8AC3E}">
        <p14:creationId xmlns="" xmlns:p14="http://schemas.microsoft.com/office/powerpoint/2010/main" val="420734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80A675-F225-42AD-ABDF-77104B60E775}" type="datetimeFigureOut">
              <a:rPr lang="en-GB" smtClean="0"/>
              <a:pPr/>
              <a:t>08/10/2018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4E848D-70B6-4521-A564-29F213D434BC}" type="slidenum">
              <a:rPr lang="en-GB" smtClean="0"/>
              <a:pPr/>
              <a:t>‹#›</a:t>
            </a:fld>
            <a:endParaRPr lang="en-GB"/>
          </a:p>
        </p:txBody>
      </p:sp>
    </p:spTree>
    <p:extLst>
      <p:ext uri="{BB962C8B-B14F-4D97-AF65-F5344CB8AC3E}">
        <p14:creationId xmlns="" xmlns:p14="http://schemas.microsoft.com/office/powerpoint/2010/main" val="310429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80A675-F225-42AD-ABDF-77104B60E775}" type="datetimeFigureOut">
              <a:rPr lang="en-GB" smtClean="0"/>
              <a:pPr/>
              <a:t>08/10/2018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4E848D-70B6-4521-A564-29F213D434BC}" type="slidenum">
              <a:rPr lang="en-GB" smtClean="0"/>
              <a:pPr/>
              <a:t>‹#›</a:t>
            </a:fld>
            <a:endParaRPr lang="en-GB"/>
          </a:p>
        </p:txBody>
      </p:sp>
    </p:spTree>
    <p:extLst>
      <p:ext uri="{BB962C8B-B14F-4D97-AF65-F5344CB8AC3E}">
        <p14:creationId xmlns="" xmlns:p14="http://schemas.microsoft.com/office/powerpoint/2010/main" val="1002410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0A675-F225-42AD-ABDF-77104B60E775}" type="datetimeFigureOut">
              <a:rPr lang="en-GB" smtClean="0"/>
              <a:pPr/>
              <a:t>08/10/2018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4E848D-70B6-4521-A564-29F213D434BC}" type="slidenum">
              <a:rPr lang="en-GB" smtClean="0"/>
              <a:pPr/>
              <a:t>‹#›</a:t>
            </a:fld>
            <a:endParaRPr lang="en-GB"/>
          </a:p>
        </p:txBody>
      </p:sp>
    </p:spTree>
    <p:extLst>
      <p:ext uri="{BB962C8B-B14F-4D97-AF65-F5344CB8AC3E}">
        <p14:creationId xmlns="" xmlns:p14="http://schemas.microsoft.com/office/powerpoint/2010/main" val="164821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80A675-F225-42AD-ABDF-77104B60E775}" type="datetimeFigureOut">
              <a:rPr lang="en-GB" smtClean="0"/>
              <a:pPr/>
              <a:t>08/10/2018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E848D-70B6-4521-A564-29F213D434BC}" type="slidenum">
              <a:rPr lang="en-GB" smtClean="0"/>
              <a:pPr/>
              <a:t>‹#›</a:t>
            </a:fld>
            <a:endParaRPr lang="en-GB"/>
          </a:p>
        </p:txBody>
      </p:sp>
    </p:spTree>
    <p:extLst>
      <p:ext uri="{BB962C8B-B14F-4D97-AF65-F5344CB8AC3E}">
        <p14:creationId xmlns="" xmlns:p14="http://schemas.microsoft.com/office/powerpoint/2010/main" val="236875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80A675-F225-42AD-ABDF-77104B60E775}" type="datetimeFigureOut">
              <a:rPr lang="en-GB" smtClean="0"/>
              <a:pPr/>
              <a:t>08/10/2018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E848D-70B6-4521-A564-29F213D434BC}" type="slidenum">
              <a:rPr lang="en-GB" smtClean="0"/>
              <a:pPr/>
              <a:t>‹#›</a:t>
            </a:fld>
            <a:endParaRPr lang="en-GB"/>
          </a:p>
        </p:txBody>
      </p:sp>
    </p:spTree>
    <p:extLst>
      <p:ext uri="{BB962C8B-B14F-4D97-AF65-F5344CB8AC3E}">
        <p14:creationId xmlns="" xmlns:p14="http://schemas.microsoft.com/office/powerpoint/2010/main" val="85737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0A675-F225-42AD-ABDF-77104B60E775}" type="datetimeFigureOut">
              <a:rPr lang="en-GB" smtClean="0"/>
              <a:pPr/>
              <a:t>08/10/2018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E848D-70B6-4521-A564-29F213D434BC}" type="slidenum">
              <a:rPr lang="en-GB" smtClean="0"/>
              <a:pPr/>
              <a:t>‹#›</a:t>
            </a:fld>
            <a:endParaRPr lang="en-GB"/>
          </a:p>
        </p:txBody>
      </p:sp>
    </p:spTree>
    <p:extLst>
      <p:ext uri="{BB962C8B-B14F-4D97-AF65-F5344CB8AC3E}">
        <p14:creationId xmlns="" xmlns:p14="http://schemas.microsoft.com/office/powerpoint/2010/main" val="2038250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b.byrne@qub.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8154" y="-605266"/>
            <a:ext cx="9144000" cy="2387600"/>
          </a:xfrm>
        </p:spPr>
        <p:txBody>
          <a:bodyPr>
            <a:normAutofit fontScale="90000"/>
          </a:bodyPr>
          <a:lstStyle/>
          <a:p>
            <a:r>
              <a:rPr lang="en-GB" dirty="0" smtClean="0">
                <a:latin typeface="Arial" panose="020B0604020202020204" pitchFamily="34" charset="0"/>
                <a:cs typeface="Arial" panose="020B0604020202020204" pitchFamily="34" charset="0"/>
              </a:rPr>
              <a:t>Re-Imagining Disability: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From Diversity to Inclusion</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633904" y="4947811"/>
            <a:ext cx="9144000" cy="1655762"/>
          </a:xfrm>
        </p:spPr>
        <p:txBody>
          <a:bodyPr>
            <a:noAutofit/>
          </a:bodyPr>
          <a:lstStyle/>
          <a:p>
            <a:r>
              <a:rPr lang="en-GB" sz="2800" dirty="0" smtClean="0">
                <a:latin typeface="Arial" panose="020B0604020202020204" pitchFamily="34" charset="0"/>
                <a:cs typeface="Arial" panose="020B0604020202020204" pitchFamily="34" charset="0"/>
              </a:rPr>
              <a:t>Dr Bronagh Byrne</a:t>
            </a:r>
          </a:p>
          <a:p>
            <a:r>
              <a:rPr lang="en-GB" sz="2800" dirty="0" smtClean="0">
                <a:latin typeface="Arial" panose="020B0604020202020204" pitchFamily="34" charset="0"/>
                <a:cs typeface="Arial" panose="020B0604020202020204" pitchFamily="34" charset="0"/>
              </a:rPr>
              <a:t>Centre for Children’s Rights/Disability Research Network</a:t>
            </a:r>
          </a:p>
          <a:p>
            <a:r>
              <a:rPr lang="en-GB" sz="2800" dirty="0" smtClean="0">
                <a:latin typeface="Arial" panose="020B0604020202020204" pitchFamily="34" charset="0"/>
                <a:cs typeface="Arial" panose="020B0604020202020204" pitchFamily="34" charset="0"/>
              </a:rPr>
              <a:t>Queen’s University Belfast</a:t>
            </a:r>
            <a:endParaRPr lang="en-GB" sz="2800" dirty="0">
              <a:latin typeface="Arial" panose="020B0604020202020204" pitchFamily="34" charset="0"/>
              <a:cs typeface="Arial" panose="020B0604020202020204" pitchFamily="34" charset="0"/>
            </a:endParaRPr>
          </a:p>
        </p:txBody>
      </p:sp>
      <p:pic>
        <p:nvPicPr>
          <p:cNvPr id="4" name="Picture 2" descr="Image result for inclusion"/>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9711" b="19727"/>
          <a:stretch/>
        </p:blipFill>
        <p:spPr bwMode="auto">
          <a:xfrm>
            <a:off x="1633904" y="1967095"/>
            <a:ext cx="8572500" cy="27959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39800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Road to Meaningful Inclusion</a:t>
            </a:r>
            <a:endParaRPr lang="en-GB" b="1" dirty="0"/>
          </a:p>
        </p:txBody>
      </p:sp>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195108" y="1825625"/>
            <a:ext cx="5801784" cy="4351338"/>
          </a:xfrm>
        </p:spPr>
      </p:pic>
    </p:spTree>
    <p:extLst>
      <p:ext uri="{BB962C8B-B14F-4D97-AF65-F5344CB8AC3E}">
        <p14:creationId xmlns="" xmlns:p14="http://schemas.microsoft.com/office/powerpoint/2010/main" val="2414969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53" y="171694"/>
            <a:ext cx="10515600" cy="1325563"/>
          </a:xfrm>
        </p:spPr>
        <p:txBody>
          <a:bodyPr/>
          <a:lstStyle/>
          <a:p>
            <a:r>
              <a:rPr lang="en-GB" b="1" dirty="0" smtClean="0"/>
              <a:t>The Road to Meaningful Inclusion</a:t>
            </a:r>
            <a:endParaRPr lang="en-GB" b="1" dirty="0"/>
          </a:p>
        </p:txBody>
      </p:sp>
      <p:sp>
        <p:nvSpPr>
          <p:cNvPr id="3" name="Content Placeholder 2"/>
          <p:cNvSpPr>
            <a:spLocks noGrp="1"/>
          </p:cNvSpPr>
          <p:nvPr>
            <p:ph idx="1"/>
          </p:nvPr>
        </p:nvSpPr>
        <p:spPr>
          <a:xfrm>
            <a:off x="404446" y="1825625"/>
            <a:ext cx="11377246" cy="4351338"/>
          </a:xfrm>
        </p:spPr>
        <p:txBody>
          <a:bodyPr>
            <a:normAutofit/>
          </a:bodyPr>
          <a:lstStyle/>
          <a:p>
            <a:pPr marL="0" indent="0">
              <a:buNone/>
            </a:pPr>
            <a:r>
              <a:rPr lang="en-US" dirty="0" smtClean="0"/>
              <a:t>Relates to the ‘principle of full and effective inclusion and participation in society. It includes living a full social life and having access to all services offered to the public and to support services offered to persons with disabilities to enable them to be fully included and participate in all spheres of social life.’ (UNCRPD,  General Comment, 2017, para 16)</a:t>
            </a:r>
          </a:p>
          <a:p>
            <a:pPr marL="0" indent="0">
              <a:buNone/>
            </a:pPr>
            <a:endParaRPr lang="en-US" dirty="0"/>
          </a:p>
          <a:p>
            <a:pPr marL="0" indent="0">
              <a:buNone/>
            </a:pPr>
            <a:r>
              <a:rPr lang="en-US" dirty="0" smtClean="0"/>
              <a:t>‘Respecting the evolving capacities of children with disabilities and supporting them in having a say in choices that have an impact on them is critical.’ (UNCRPD General Comment, 2017 para 75</a:t>
            </a:r>
            <a:endParaRPr lang="en-GB" dirty="0"/>
          </a:p>
        </p:txBody>
      </p:sp>
    </p:spTree>
    <p:extLst>
      <p:ext uri="{BB962C8B-B14F-4D97-AF65-F5344CB8AC3E}">
        <p14:creationId xmlns="" xmlns:p14="http://schemas.microsoft.com/office/powerpoint/2010/main" val="3344762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1" y="492368"/>
            <a:ext cx="10931769" cy="6189785"/>
          </a:xfrm>
        </p:spPr>
        <p:txBody>
          <a:bodyPr>
            <a:normAutofit/>
          </a:bodyPr>
          <a:lstStyle/>
          <a:p>
            <a:pPr marL="0" indent="0">
              <a:buNone/>
            </a:pPr>
            <a:r>
              <a:rPr lang="en-US" dirty="0" smtClean="0"/>
              <a:t>States parties should establish </a:t>
            </a:r>
            <a:r>
              <a:rPr lang="en-US" b="1" dirty="0" smtClean="0"/>
              <a:t>innovative forms of support and accessible services </a:t>
            </a:r>
            <a:r>
              <a:rPr lang="en-US" dirty="0" smtClean="0"/>
              <a:t>for children and adolescents with disabilities through personal contact or through their organizations. Children with disabilities may require support to </a:t>
            </a:r>
            <a:r>
              <a:rPr lang="en-US" b="1" dirty="0" smtClean="0"/>
              <a:t>practice sports or activities in the community </a:t>
            </a:r>
            <a:r>
              <a:rPr lang="en-US" dirty="0" smtClean="0"/>
              <a:t>with other children their age. Adolescents with disabilities should be enabled to spend time and </a:t>
            </a:r>
            <a:r>
              <a:rPr lang="en-US" b="1" dirty="0" smtClean="0"/>
              <a:t>take part in leisure activities with their peers</a:t>
            </a:r>
            <a:r>
              <a:rPr lang="en-US" dirty="0" smtClean="0"/>
              <a:t>. States parties must provide </a:t>
            </a:r>
            <a:r>
              <a:rPr lang="en-US" b="1" dirty="0" smtClean="0"/>
              <a:t>assistive devices and technologies </a:t>
            </a:r>
            <a:r>
              <a:rPr lang="en-US" dirty="0" smtClean="0"/>
              <a:t>that can facilitate the inclusion of adolescents with disabilities in their peer networks. Further, services that facilitate the </a:t>
            </a:r>
            <a:r>
              <a:rPr lang="en-US" b="1" dirty="0" smtClean="0"/>
              <a:t>transition of young people to adulthood</a:t>
            </a:r>
            <a:r>
              <a:rPr lang="en-US" dirty="0" smtClean="0"/>
              <a:t>, including support with moving out of the family home, starting employment and continuing into higher education, are crucial in supporting independent living.  </a:t>
            </a:r>
          </a:p>
          <a:p>
            <a:pPr marL="0" indent="0">
              <a:buNone/>
            </a:pPr>
            <a:endParaRPr lang="en-US" dirty="0" smtClean="0"/>
          </a:p>
          <a:p>
            <a:pPr marL="0" indent="0">
              <a:buNone/>
            </a:pPr>
            <a:r>
              <a:rPr lang="en-US" dirty="0" smtClean="0"/>
              <a:t>(UNCRPD General Comment, 2017 para 76)</a:t>
            </a:r>
          </a:p>
          <a:p>
            <a:endParaRPr lang="en-GB" dirty="0"/>
          </a:p>
        </p:txBody>
      </p:sp>
    </p:spTree>
    <p:extLst>
      <p:ext uri="{BB962C8B-B14F-4D97-AF65-F5344CB8AC3E}">
        <p14:creationId xmlns="" xmlns:p14="http://schemas.microsoft.com/office/powerpoint/2010/main" val="4166571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38" y="201122"/>
            <a:ext cx="10515600" cy="1325563"/>
          </a:xfrm>
        </p:spPr>
        <p:txBody>
          <a:bodyPr/>
          <a:lstStyle/>
          <a:p>
            <a:r>
              <a:rPr lang="en-GB" b="1" dirty="0" smtClean="0"/>
              <a:t>Concluding Thoughts</a:t>
            </a:r>
            <a:endParaRPr lang="en-GB" b="1" dirty="0"/>
          </a:p>
        </p:txBody>
      </p:sp>
      <p:sp>
        <p:nvSpPr>
          <p:cNvPr id="3" name="Content Placeholder 2"/>
          <p:cNvSpPr>
            <a:spLocks noGrp="1"/>
          </p:cNvSpPr>
          <p:nvPr>
            <p:ph idx="1"/>
          </p:nvPr>
        </p:nvSpPr>
        <p:spPr>
          <a:xfrm>
            <a:off x="679938" y="1526685"/>
            <a:ext cx="10515600" cy="5032375"/>
          </a:xfrm>
        </p:spPr>
        <p:txBody>
          <a:bodyPr>
            <a:normAutofit lnSpcReduction="10000"/>
          </a:bodyPr>
          <a:lstStyle/>
          <a:p>
            <a:r>
              <a:rPr lang="en-GB" dirty="0" smtClean="0"/>
              <a:t>The way we imagine disability is changing and needs to continue to change.</a:t>
            </a:r>
          </a:p>
          <a:p>
            <a:endParaRPr lang="en-GB" dirty="0" smtClean="0"/>
          </a:p>
          <a:p>
            <a:r>
              <a:rPr lang="en-GB" dirty="0" smtClean="0"/>
              <a:t>It is not simply a medical issue, it is a rights issue</a:t>
            </a:r>
          </a:p>
          <a:p>
            <a:endParaRPr lang="en-GB" dirty="0" smtClean="0"/>
          </a:p>
          <a:p>
            <a:r>
              <a:rPr lang="en-GB" dirty="0" smtClean="0"/>
              <a:t>Disability is a fundamental facet of human diversity. It has always been and will always be part of the human condition.</a:t>
            </a:r>
          </a:p>
          <a:p>
            <a:pPr marL="0" indent="0">
              <a:buNone/>
            </a:pPr>
            <a:endParaRPr lang="en-GB" dirty="0" smtClean="0"/>
          </a:p>
          <a:p>
            <a:r>
              <a:rPr lang="en-GB" dirty="0" smtClean="0"/>
              <a:t>By challenging our perceptions of disability, we can recognise, accept and respect children with disabilities, and continue the journey to meaningful inclusion</a:t>
            </a:r>
            <a:endParaRPr lang="en-GB" dirty="0"/>
          </a:p>
        </p:txBody>
      </p:sp>
    </p:spTree>
    <p:extLst>
      <p:ext uri="{BB962C8B-B14F-4D97-AF65-F5344CB8AC3E}">
        <p14:creationId xmlns="" xmlns:p14="http://schemas.microsoft.com/office/powerpoint/2010/main" val="4158389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01754" cy="1325563"/>
          </a:xfrm>
        </p:spPr>
        <p:txBody>
          <a:bodyPr/>
          <a:lstStyle/>
          <a:p>
            <a:r>
              <a:rPr lang="en-GB" b="1" dirty="0" smtClean="0"/>
              <a:t>What would happen if we Re-imagined?</a:t>
            </a:r>
            <a:endParaRPr lang="en-GB" b="1" dirty="0"/>
          </a:p>
        </p:txBody>
      </p:sp>
      <p:sp>
        <p:nvSpPr>
          <p:cNvPr id="3" name="Content Placeholder 2"/>
          <p:cNvSpPr>
            <a:spLocks noGrp="1"/>
          </p:cNvSpPr>
          <p:nvPr>
            <p:ph idx="1"/>
          </p:nvPr>
        </p:nvSpPr>
        <p:spPr>
          <a:xfrm>
            <a:off x="468923" y="1690688"/>
            <a:ext cx="10515600" cy="4351338"/>
          </a:xfrm>
        </p:spPr>
        <p:txBody>
          <a:bodyPr/>
          <a:lstStyle/>
          <a:p>
            <a:pPr marL="0" indent="0">
              <a:buNone/>
            </a:pPr>
            <a:r>
              <a:rPr lang="en-US" dirty="0" smtClean="0"/>
              <a:t>‘What would happen if our society fully recognized and validated human variation? What if we cultivated rather than reduced this rich distinctiveness? How would the public landscape change if the widest possible diversity of human forms, functions and behaviors were fully accommodated? How would such an understanding alter our collective sense of what is beautiful and proper? What would be the political significance of such inclusion?’</a:t>
            </a:r>
          </a:p>
          <a:p>
            <a:pPr marL="0" indent="0">
              <a:buNone/>
            </a:pPr>
            <a:endParaRPr lang="en-US" dirty="0"/>
          </a:p>
          <a:p>
            <a:pPr marL="0" indent="0">
              <a:buNone/>
            </a:pPr>
            <a:r>
              <a:rPr lang="en-US" dirty="0" smtClean="0"/>
              <a:t>(Garland-Thomson, 2004)</a:t>
            </a:r>
            <a:endParaRPr lang="en-GB"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732960" y="4624755"/>
            <a:ext cx="2629093" cy="1981932"/>
          </a:xfrm>
          <a:prstGeom prst="rect">
            <a:avLst/>
          </a:prstGeom>
        </p:spPr>
      </p:pic>
    </p:spTree>
    <p:extLst>
      <p:ext uri="{BB962C8B-B14F-4D97-AF65-F5344CB8AC3E}">
        <p14:creationId xmlns="" xmlns:p14="http://schemas.microsoft.com/office/powerpoint/2010/main" val="3171171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Contact Details</a:t>
            </a:r>
            <a:endParaRPr lang="en-GB" b="1" dirty="0"/>
          </a:p>
        </p:txBody>
      </p:sp>
      <p:sp>
        <p:nvSpPr>
          <p:cNvPr id="3" name="Content Placeholder 2"/>
          <p:cNvSpPr>
            <a:spLocks noGrp="1"/>
          </p:cNvSpPr>
          <p:nvPr>
            <p:ph idx="1"/>
          </p:nvPr>
        </p:nvSpPr>
        <p:spPr>
          <a:xfrm>
            <a:off x="838200" y="2071809"/>
            <a:ext cx="10515600" cy="4351338"/>
          </a:xfrm>
        </p:spPr>
        <p:txBody>
          <a:bodyPr/>
          <a:lstStyle/>
          <a:p>
            <a:pPr marL="0" indent="0">
              <a:buNone/>
            </a:pPr>
            <a:r>
              <a:rPr lang="en-GB" dirty="0" smtClean="0"/>
              <a:t>Dr Bronagh Byrne</a:t>
            </a:r>
          </a:p>
          <a:p>
            <a:pPr marL="0" indent="0">
              <a:buNone/>
            </a:pPr>
            <a:r>
              <a:rPr lang="en-GB" dirty="0" smtClean="0"/>
              <a:t>School of Social Sciences, Education and Social Work</a:t>
            </a:r>
          </a:p>
          <a:p>
            <a:pPr marL="0" indent="0">
              <a:buNone/>
            </a:pPr>
            <a:r>
              <a:rPr lang="en-GB" dirty="0" smtClean="0"/>
              <a:t>Queen’s University Belfast</a:t>
            </a:r>
          </a:p>
          <a:p>
            <a:pPr marL="0" indent="0">
              <a:buNone/>
            </a:pPr>
            <a:r>
              <a:rPr lang="en-GB" dirty="0" smtClean="0">
                <a:hlinkClick r:id="rId2"/>
              </a:rPr>
              <a:t>b.byrne@qub.ac.uk</a:t>
            </a:r>
            <a:endParaRPr lang="en-GB" dirty="0" smtClean="0"/>
          </a:p>
          <a:p>
            <a:pPr marL="0" indent="0">
              <a:buNone/>
            </a:pPr>
            <a:endParaRPr lang="en-GB" dirty="0"/>
          </a:p>
          <a:p>
            <a:pPr marL="0" indent="0">
              <a:buNone/>
            </a:pPr>
            <a:r>
              <a:rPr lang="en-GB" dirty="0" smtClean="0"/>
              <a:t>Twitter: @</a:t>
            </a:r>
            <a:r>
              <a:rPr lang="en-GB" dirty="0" err="1" smtClean="0"/>
              <a:t>BronaghByrneQUB</a:t>
            </a:r>
            <a:endParaRPr lang="en-GB" dirty="0"/>
          </a:p>
        </p:txBody>
      </p:sp>
    </p:spTree>
    <p:extLst>
      <p:ext uri="{BB962C8B-B14F-4D97-AF65-F5344CB8AC3E}">
        <p14:creationId xmlns="" xmlns:p14="http://schemas.microsoft.com/office/powerpoint/2010/main" val="1255655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Why do </a:t>
            </a:r>
            <a:r>
              <a:rPr lang="en-GB" b="1" dirty="0"/>
              <a:t>w</a:t>
            </a:r>
            <a:r>
              <a:rPr lang="en-GB" b="1" dirty="0" smtClean="0"/>
              <a:t>e </a:t>
            </a:r>
            <a:r>
              <a:rPr lang="en-GB" b="1" dirty="0"/>
              <a:t>n</a:t>
            </a:r>
            <a:r>
              <a:rPr lang="en-GB" b="1" dirty="0" smtClean="0"/>
              <a:t>eed </a:t>
            </a:r>
            <a:r>
              <a:rPr lang="en-GB" b="1" dirty="0"/>
              <a:t>t</a:t>
            </a:r>
            <a:r>
              <a:rPr lang="en-GB" b="1" dirty="0" smtClean="0"/>
              <a:t>o Re-imagine?</a:t>
            </a:r>
            <a:endParaRPr lang="en-GB" b="1" dirty="0"/>
          </a:p>
        </p:txBody>
      </p:sp>
      <p:pic>
        <p:nvPicPr>
          <p:cNvPr id="1026" name="Picture 2" descr="Image result for children with disabilities"/>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7722" y="2195881"/>
            <a:ext cx="5242135" cy="371442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4" cstate="print"/>
          <a:stretch>
            <a:fillRect/>
          </a:stretch>
        </p:blipFill>
        <p:spPr>
          <a:xfrm>
            <a:off x="6096000" y="2195881"/>
            <a:ext cx="5641403" cy="3762816"/>
          </a:xfrm>
          <a:prstGeom prst="rect">
            <a:avLst/>
          </a:prstGeom>
        </p:spPr>
      </p:pic>
    </p:spTree>
    <p:extLst>
      <p:ext uri="{BB962C8B-B14F-4D97-AF65-F5344CB8AC3E}">
        <p14:creationId xmlns="" xmlns:p14="http://schemas.microsoft.com/office/powerpoint/2010/main" val="832803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279"/>
            <a:ext cx="11992708" cy="1325563"/>
          </a:xfrm>
        </p:spPr>
        <p:txBody>
          <a:bodyPr/>
          <a:lstStyle/>
          <a:p>
            <a:pPr algn="ctr"/>
            <a:r>
              <a:rPr lang="en-GB" b="1" dirty="0" smtClean="0"/>
              <a:t>The Problem with </a:t>
            </a:r>
            <a:br>
              <a:rPr lang="en-GB" b="1" dirty="0" smtClean="0"/>
            </a:br>
            <a:r>
              <a:rPr lang="en-GB" b="1" dirty="0" smtClean="0"/>
              <a:t>Traditional Understandings of Disability</a:t>
            </a:r>
            <a:endParaRPr lang="en-GB" b="1" dirty="0"/>
          </a:p>
        </p:txBody>
      </p:sp>
      <p:pic>
        <p:nvPicPr>
          <p:cNvPr id="2050" name="Picture 2" descr="Image result for disability medical model"/>
          <p:cNvPicPr>
            <a:picLocks noGrp="1" noChangeAspect="1" noChangeArrowheads="1"/>
          </p:cNvPicPr>
          <p:nvPr>
            <p:ph idx="1"/>
          </p:nvPr>
        </p:nvPicPr>
        <p:blipFill rotWithShape="1">
          <a:blip r:embed="rId3" cstate="print">
            <a:extLst>
              <a:ext uri="{28A0092B-C50C-407E-A947-70E740481C1C}">
                <a14:useLocalDpi xmlns="" xmlns:a14="http://schemas.microsoft.com/office/drawing/2010/main" val="0"/>
              </a:ext>
            </a:extLst>
          </a:blip>
          <a:srcRect t="15208"/>
          <a:stretch/>
        </p:blipFill>
        <p:spPr bwMode="auto">
          <a:xfrm>
            <a:off x="1717430" y="1758462"/>
            <a:ext cx="8842132" cy="43609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66310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5" y="2211509"/>
            <a:ext cx="10515600" cy="1325563"/>
          </a:xfrm>
        </p:spPr>
        <p:txBody>
          <a:bodyPr>
            <a:normAutofit/>
          </a:bodyPr>
          <a:lstStyle/>
          <a:p>
            <a:pPr algn="ctr"/>
            <a:r>
              <a:rPr lang="en-GB" sz="4800" b="1" dirty="0" smtClean="0"/>
              <a:t>Inequality starts in childhood! </a:t>
            </a:r>
            <a:endParaRPr lang="en-GB" sz="4800" b="1" dirty="0"/>
          </a:p>
        </p:txBody>
      </p:sp>
    </p:spTree>
    <p:extLst>
      <p:ext uri="{BB962C8B-B14F-4D97-AF65-F5344CB8AC3E}">
        <p14:creationId xmlns="" xmlns:p14="http://schemas.microsoft.com/office/powerpoint/2010/main" val="4177889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6" name="Content Placeholder 5"/>
          <p:cNvPicPr>
            <a:picLocks noGrp="1" noChangeAspect="1"/>
          </p:cNvPicPr>
          <p:nvPr>
            <p:ph idx="1"/>
          </p:nvPr>
        </p:nvPicPr>
        <p:blipFill>
          <a:blip r:embed="rId3" cstate="print"/>
          <a:stretch>
            <a:fillRect/>
          </a:stretch>
        </p:blipFill>
        <p:spPr>
          <a:xfrm>
            <a:off x="1362468" y="1027906"/>
            <a:ext cx="9205885" cy="4802159"/>
          </a:xfrm>
          <a:prstGeom prst="rect">
            <a:avLst/>
          </a:prstGeom>
        </p:spPr>
      </p:pic>
    </p:spTree>
    <p:extLst>
      <p:ext uri="{BB962C8B-B14F-4D97-AF65-F5344CB8AC3E}">
        <p14:creationId xmlns="" xmlns:p14="http://schemas.microsoft.com/office/powerpoint/2010/main" val="426083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Is Recognising Diversity Enough? </a:t>
            </a:r>
            <a:endParaRPr lang="en-GB" b="1" dirty="0"/>
          </a:p>
        </p:txBody>
      </p:sp>
      <p:pic>
        <p:nvPicPr>
          <p:cNvPr id="6" name="Content Placeholder 5"/>
          <p:cNvPicPr>
            <a:picLocks noGrp="1" noChangeAspect="1"/>
          </p:cNvPicPr>
          <p:nvPr>
            <p:ph idx="1"/>
          </p:nvPr>
        </p:nvPicPr>
        <p:blipFill>
          <a:blip r:embed="rId3" cstate="print"/>
          <a:stretch>
            <a:fillRect/>
          </a:stretch>
        </p:blipFill>
        <p:spPr>
          <a:xfrm>
            <a:off x="3784470" y="1954458"/>
            <a:ext cx="4316175" cy="4351338"/>
          </a:xfrm>
          <a:prstGeom prst="rect">
            <a:avLst/>
          </a:prstGeom>
        </p:spPr>
      </p:pic>
    </p:spTree>
    <p:extLst>
      <p:ext uri="{BB962C8B-B14F-4D97-AF65-F5344CB8AC3E}">
        <p14:creationId xmlns="" xmlns:p14="http://schemas.microsoft.com/office/powerpoint/2010/main" val="834741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about Rights?</a:t>
            </a:r>
            <a:endParaRPr lang="en-GB" b="1" dirty="0"/>
          </a:p>
        </p:txBody>
      </p:sp>
      <p:sp>
        <p:nvSpPr>
          <p:cNvPr id="3" name="Content Placeholder 2"/>
          <p:cNvSpPr>
            <a:spLocks noGrp="1"/>
          </p:cNvSpPr>
          <p:nvPr>
            <p:ph idx="1"/>
          </p:nvPr>
        </p:nvSpPr>
        <p:spPr/>
        <p:txBody>
          <a:bodyPr>
            <a:normAutofit fontScale="92500"/>
          </a:bodyPr>
          <a:lstStyle/>
          <a:p>
            <a:r>
              <a:rPr lang="en-GB" dirty="0" smtClean="0"/>
              <a:t>Rights as a bridge from diversity to inclusion</a:t>
            </a:r>
          </a:p>
          <a:p>
            <a:endParaRPr lang="en-GB" dirty="0"/>
          </a:p>
          <a:p>
            <a:r>
              <a:rPr lang="en-GB" dirty="0" smtClean="0"/>
              <a:t>Article 23 UNCRC: Children with disabilities ‘</a:t>
            </a:r>
            <a:r>
              <a:rPr lang="en-US" dirty="0" smtClean="0"/>
              <a:t>should enjoy a full and decent life, in conditions which ensure dignity, promote self-reliance, and facilitate the child's active participation in the community.’</a:t>
            </a:r>
          </a:p>
          <a:p>
            <a:endParaRPr lang="en-US" dirty="0" smtClean="0"/>
          </a:p>
          <a:p>
            <a:r>
              <a:rPr lang="en-US" dirty="0" smtClean="0"/>
              <a:t>Article 7 UNCRPD: ‘States Parties shall take all necessary measures to ensure the full enjoyment by children with disabilities of all human rights and fundamental freedoms on an equal basis with other children.’</a:t>
            </a:r>
          </a:p>
          <a:p>
            <a:endParaRPr lang="en-US" dirty="0"/>
          </a:p>
          <a:p>
            <a:endParaRPr lang="en-GB" dirty="0"/>
          </a:p>
        </p:txBody>
      </p:sp>
    </p:spTree>
    <p:extLst>
      <p:ext uri="{BB962C8B-B14F-4D97-AF65-F5344CB8AC3E}">
        <p14:creationId xmlns="" xmlns:p14="http://schemas.microsoft.com/office/powerpoint/2010/main" val="4032864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Rights start in the small places…. </a:t>
            </a:r>
            <a:endParaRPr lang="en-GB" b="1" dirty="0"/>
          </a:p>
        </p:txBody>
      </p:sp>
      <p:sp>
        <p:nvSpPr>
          <p:cNvPr id="3" name="Content Placeholder 2"/>
          <p:cNvSpPr>
            <a:spLocks noGrp="1"/>
          </p:cNvSpPr>
          <p:nvPr>
            <p:ph idx="1"/>
          </p:nvPr>
        </p:nvSpPr>
        <p:spPr>
          <a:xfrm>
            <a:off x="3546230" y="1690688"/>
            <a:ext cx="8129954" cy="5167312"/>
          </a:xfrm>
        </p:spPr>
        <p:txBody>
          <a:bodyPr>
            <a:normAutofit/>
          </a:bodyPr>
          <a:lstStyle/>
          <a:p>
            <a:pPr marL="0" indent="0">
              <a:buNone/>
            </a:pPr>
            <a:r>
              <a:rPr lang="en-US" dirty="0" smtClean="0"/>
              <a:t>“Where, after all, do universal human rights begin? In small places, close to home - so close and so small that they cannot be seen on any maps of the world. Yet they are the world of the individual person; the neighborhood he lives in; the school or college he attends; the factory, farm, or office where he works. Such are the places where every man, woman, and child seeks equal justice, equal opportunity, equal dignity without discrimination. Unless these rights have meaning there, they have little meaning anywhere.” (Eleanor Roosevelt 1958)</a:t>
            </a:r>
            <a:endParaRPr lang="en-GB" dirty="0"/>
          </a:p>
        </p:txBody>
      </p:sp>
      <p:pic>
        <p:nvPicPr>
          <p:cNvPr id="3074" name="Picture 2" descr="Image result for eleanor roosevel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1760" y="2051539"/>
            <a:ext cx="2774089" cy="33821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74257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 what is ‘Inclusion’? </a:t>
            </a:r>
            <a:endParaRPr lang="en-GB" b="1" dirty="0"/>
          </a:p>
        </p:txBody>
      </p:sp>
      <p:sp>
        <p:nvSpPr>
          <p:cNvPr id="9" name="TextBox 8"/>
          <p:cNvSpPr txBox="1"/>
          <p:nvPr/>
        </p:nvSpPr>
        <p:spPr>
          <a:xfrm>
            <a:off x="6096000" y="2927153"/>
            <a:ext cx="4560277" cy="954107"/>
          </a:xfrm>
          <a:prstGeom prst="rect">
            <a:avLst/>
          </a:prstGeom>
          <a:solidFill>
            <a:schemeClr val="accent4">
              <a:lumMod val="60000"/>
              <a:lumOff val="40000"/>
            </a:schemeClr>
          </a:solidFill>
          <a:ln>
            <a:solidFill>
              <a:schemeClr val="accent1"/>
            </a:solidFill>
          </a:ln>
        </p:spPr>
        <p:txBody>
          <a:bodyPr wrap="square" rtlCol="0">
            <a:spAutoFit/>
          </a:bodyPr>
          <a:lstStyle/>
          <a:p>
            <a:r>
              <a:rPr lang="en-GB" sz="2800" dirty="0" smtClean="0">
                <a:latin typeface="Arial" panose="020B0604020202020204" pitchFamily="34" charset="0"/>
                <a:cs typeface="Arial" panose="020B0604020202020204" pitchFamily="34" charset="0"/>
              </a:rPr>
              <a:t>Supported to develop potential</a:t>
            </a:r>
            <a:endParaRPr lang="en-GB" sz="2800" dirty="0">
              <a:latin typeface="Arial" panose="020B0604020202020204" pitchFamily="34" charset="0"/>
              <a:cs typeface="Arial" panose="020B0604020202020204" pitchFamily="34" charset="0"/>
            </a:endParaRPr>
          </a:p>
        </p:txBody>
      </p:sp>
      <p:sp>
        <p:nvSpPr>
          <p:cNvPr id="10" name="TextBox 9"/>
          <p:cNvSpPr txBox="1"/>
          <p:nvPr/>
        </p:nvSpPr>
        <p:spPr>
          <a:xfrm>
            <a:off x="844792" y="2944846"/>
            <a:ext cx="4547089" cy="954107"/>
          </a:xfrm>
          <a:prstGeom prst="rect">
            <a:avLst/>
          </a:prstGeom>
          <a:solidFill>
            <a:srgbClr val="FFFF00"/>
          </a:solidFill>
          <a:ln>
            <a:solidFill>
              <a:schemeClr val="accent1"/>
            </a:solidFill>
          </a:ln>
        </p:spPr>
        <p:txBody>
          <a:bodyPr wrap="square" rtlCol="0">
            <a:spAutoFit/>
          </a:bodyPr>
          <a:lstStyle/>
          <a:p>
            <a:r>
              <a:rPr lang="en-GB" sz="2800" dirty="0" smtClean="0">
                <a:latin typeface="Arial" panose="020B0604020202020204" pitchFamily="34" charset="0"/>
                <a:cs typeface="Arial" panose="020B0604020202020204" pitchFamily="34" charset="0"/>
              </a:rPr>
              <a:t>Positive social relationships &amp; friendships</a:t>
            </a:r>
            <a:endParaRPr lang="en-GB" sz="2800" dirty="0">
              <a:latin typeface="Arial" panose="020B0604020202020204" pitchFamily="34" charset="0"/>
              <a:cs typeface="Arial" panose="020B0604020202020204" pitchFamily="34" charset="0"/>
            </a:endParaRPr>
          </a:p>
        </p:txBody>
      </p:sp>
      <p:sp>
        <p:nvSpPr>
          <p:cNvPr id="11" name="TextBox 10"/>
          <p:cNvSpPr txBox="1"/>
          <p:nvPr/>
        </p:nvSpPr>
        <p:spPr>
          <a:xfrm>
            <a:off x="6096000" y="1785700"/>
            <a:ext cx="4560277" cy="523220"/>
          </a:xfrm>
          <a:prstGeom prst="rect">
            <a:avLst/>
          </a:prstGeom>
          <a:solidFill>
            <a:schemeClr val="bg2"/>
          </a:solidFill>
          <a:ln>
            <a:solidFill>
              <a:schemeClr val="accent1"/>
            </a:solidFill>
          </a:ln>
        </p:spPr>
        <p:txBody>
          <a:bodyPr wrap="square" rtlCol="0">
            <a:spAutoFit/>
          </a:bodyPr>
          <a:lstStyle/>
          <a:p>
            <a:r>
              <a:rPr lang="en-GB" sz="2800" dirty="0" smtClean="0">
                <a:latin typeface="Arial" panose="020B0604020202020204" pitchFamily="34" charset="0"/>
                <a:cs typeface="Arial" panose="020B0604020202020204" pitchFamily="34" charset="0"/>
              </a:rPr>
              <a:t>Sense of belonging</a:t>
            </a:r>
            <a:endParaRPr lang="en-GB" sz="2800" dirty="0">
              <a:latin typeface="Arial" panose="020B0604020202020204" pitchFamily="34" charset="0"/>
              <a:cs typeface="Arial" panose="020B0604020202020204" pitchFamily="34" charset="0"/>
            </a:endParaRPr>
          </a:p>
        </p:txBody>
      </p:sp>
      <p:sp>
        <p:nvSpPr>
          <p:cNvPr id="12" name="TextBox 11"/>
          <p:cNvSpPr txBox="1"/>
          <p:nvPr/>
        </p:nvSpPr>
        <p:spPr>
          <a:xfrm>
            <a:off x="844791" y="4234695"/>
            <a:ext cx="4547089" cy="523220"/>
          </a:xfrm>
          <a:prstGeom prst="rect">
            <a:avLst/>
          </a:prstGeom>
          <a:solidFill>
            <a:srgbClr val="00B0F0"/>
          </a:solidFill>
          <a:ln>
            <a:solidFill>
              <a:schemeClr val="accent1"/>
            </a:solidFill>
          </a:ln>
        </p:spPr>
        <p:txBody>
          <a:bodyPr wrap="square" rtlCol="0">
            <a:spAutoFit/>
          </a:bodyPr>
          <a:lstStyle/>
          <a:p>
            <a:r>
              <a:rPr lang="en-GB" sz="2800" dirty="0" smtClean="0">
                <a:latin typeface="Arial" panose="020B0604020202020204" pitchFamily="34" charset="0"/>
                <a:cs typeface="Arial" panose="020B0604020202020204" pitchFamily="34" charset="0"/>
              </a:rPr>
              <a:t>Communication</a:t>
            </a:r>
            <a:endParaRPr lang="en-GB" sz="2800" dirty="0">
              <a:latin typeface="Arial" panose="020B0604020202020204" pitchFamily="34" charset="0"/>
              <a:cs typeface="Arial" panose="020B0604020202020204" pitchFamily="34" charset="0"/>
            </a:endParaRPr>
          </a:p>
        </p:txBody>
      </p:sp>
      <p:sp>
        <p:nvSpPr>
          <p:cNvPr id="13" name="TextBox 12"/>
          <p:cNvSpPr txBox="1"/>
          <p:nvPr/>
        </p:nvSpPr>
        <p:spPr>
          <a:xfrm>
            <a:off x="794237" y="5429398"/>
            <a:ext cx="4597643" cy="954107"/>
          </a:xfrm>
          <a:prstGeom prst="rect">
            <a:avLst/>
          </a:prstGeom>
          <a:solidFill>
            <a:schemeClr val="accent3">
              <a:lumMod val="60000"/>
              <a:lumOff val="40000"/>
            </a:schemeClr>
          </a:solidFill>
          <a:ln>
            <a:solidFill>
              <a:schemeClr val="accent1"/>
            </a:solidFill>
          </a:ln>
        </p:spPr>
        <p:txBody>
          <a:bodyPr wrap="square" rtlCol="0">
            <a:spAutoFit/>
          </a:bodyPr>
          <a:lstStyle/>
          <a:p>
            <a:r>
              <a:rPr lang="en-GB" sz="2800" dirty="0" smtClean="0">
                <a:latin typeface="Arial" panose="020B0604020202020204" pitchFamily="34" charset="0"/>
                <a:cs typeface="Arial" panose="020B0604020202020204" pitchFamily="34" charset="0"/>
              </a:rPr>
              <a:t>Access to services &amp; supports</a:t>
            </a:r>
            <a:endParaRPr lang="en-GB" sz="2800" dirty="0">
              <a:latin typeface="Arial" panose="020B0604020202020204" pitchFamily="34" charset="0"/>
              <a:cs typeface="Arial" panose="020B0604020202020204" pitchFamily="34" charset="0"/>
            </a:endParaRPr>
          </a:p>
        </p:txBody>
      </p:sp>
      <p:sp>
        <p:nvSpPr>
          <p:cNvPr id="14" name="TextBox 13"/>
          <p:cNvSpPr txBox="1"/>
          <p:nvPr/>
        </p:nvSpPr>
        <p:spPr>
          <a:xfrm>
            <a:off x="6096000" y="5429397"/>
            <a:ext cx="4560277" cy="954107"/>
          </a:xfrm>
          <a:prstGeom prst="rect">
            <a:avLst/>
          </a:prstGeom>
          <a:solidFill>
            <a:schemeClr val="accent2">
              <a:lumMod val="40000"/>
              <a:lumOff val="60000"/>
            </a:schemeClr>
          </a:solidFill>
          <a:ln>
            <a:solidFill>
              <a:schemeClr val="accent1"/>
            </a:solidFill>
          </a:ln>
        </p:spPr>
        <p:txBody>
          <a:bodyPr wrap="square" rtlCol="0">
            <a:spAutoFit/>
          </a:bodyPr>
          <a:lstStyle/>
          <a:p>
            <a:r>
              <a:rPr lang="en-GB" sz="2800" dirty="0" smtClean="0">
                <a:latin typeface="Arial" panose="020B0604020202020204" pitchFamily="34" charset="0"/>
                <a:cs typeface="Arial" panose="020B0604020202020204" pitchFamily="34" charset="0"/>
              </a:rPr>
              <a:t>Participation in play &amp; leisure</a:t>
            </a:r>
            <a:endParaRPr lang="en-GB" sz="2800" dirty="0">
              <a:latin typeface="Arial" panose="020B0604020202020204" pitchFamily="34" charset="0"/>
              <a:cs typeface="Arial" panose="020B0604020202020204" pitchFamily="34" charset="0"/>
            </a:endParaRPr>
          </a:p>
        </p:txBody>
      </p:sp>
      <p:sp>
        <p:nvSpPr>
          <p:cNvPr id="15" name="TextBox 14"/>
          <p:cNvSpPr txBox="1"/>
          <p:nvPr/>
        </p:nvSpPr>
        <p:spPr>
          <a:xfrm>
            <a:off x="6096000" y="4312105"/>
            <a:ext cx="4560277" cy="523220"/>
          </a:xfrm>
          <a:prstGeom prst="rect">
            <a:avLst/>
          </a:prstGeom>
          <a:solidFill>
            <a:schemeClr val="accent6">
              <a:lumMod val="60000"/>
              <a:lumOff val="40000"/>
            </a:schemeClr>
          </a:solidFill>
          <a:ln>
            <a:solidFill>
              <a:schemeClr val="accent1"/>
            </a:solidFill>
          </a:ln>
        </p:spPr>
        <p:txBody>
          <a:bodyPr wrap="square" rtlCol="0">
            <a:spAutoFit/>
          </a:bodyPr>
          <a:lstStyle/>
          <a:p>
            <a:r>
              <a:rPr lang="en-GB" sz="2800" dirty="0" smtClean="0">
                <a:latin typeface="Arial" panose="020B0604020202020204" pitchFamily="34" charset="0"/>
                <a:cs typeface="Arial" panose="020B0604020202020204" pitchFamily="34" charset="0"/>
              </a:rPr>
              <a:t>Voice</a:t>
            </a:r>
            <a:endParaRPr lang="en-GB" sz="2800" dirty="0">
              <a:latin typeface="Arial" panose="020B0604020202020204" pitchFamily="34" charset="0"/>
              <a:cs typeface="Arial" panose="020B0604020202020204" pitchFamily="34" charset="0"/>
            </a:endParaRPr>
          </a:p>
        </p:txBody>
      </p:sp>
      <p:sp>
        <p:nvSpPr>
          <p:cNvPr id="16" name="TextBox 15"/>
          <p:cNvSpPr txBox="1"/>
          <p:nvPr/>
        </p:nvSpPr>
        <p:spPr>
          <a:xfrm>
            <a:off x="844790" y="1785700"/>
            <a:ext cx="4547089" cy="523220"/>
          </a:xfrm>
          <a:prstGeom prst="rect">
            <a:avLst/>
          </a:prstGeom>
          <a:solidFill>
            <a:srgbClr val="EF3182"/>
          </a:solidFill>
          <a:ln>
            <a:solidFill>
              <a:schemeClr val="accent1"/>
            </a:solidFill>
          </a:ln>
        </p:spPr>
        <p:txBody>
          <a:bodyPr wrap="square" rtlCol="0">
            <a:spAutoFit/>
          </a:bodyPr>
          <a:lstStyle/>
          <a:p>
            <a:r>
              <a:rPr lang="en-GB" sz="2800" dirty="0" smtClean="0">
                <a:latin typeface="Arial" panose="020B0604020202020204" pitchFamily="34" charset="0"/>
                <a:cs typeface="Arial" panose="020B0604020202020204" pitchFamily="34" charset="0"/>
              </a:rPr>
              <a:t>Opportunities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813468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711</Words>
  <Application>Microsoft Office PowerPoint</Application>
  <PresentationFormat>Custom</PresentationFormat>
  <Paragraphs>64</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Re-Imagining Disability:  From Diversity to Inclusion</vt:lpstr>
      <vt:lpstr>Why do we need to Re-imagine?</vt:lpstr>
      <vt:lpstr>The Problem with  Traditional Understandings of Disability</vt:lpstr>
      <vt:lpstr>Inequality starts in childhood! </vt:lpstr>
      <vt:lpstr> </vt:lpstr>
      <vt:lpstr>Is Recognising Diversity Enough? </vt:lpstr>
      <vt:lpstr>What about Rights?</vt:lpstr>
      <vt:lpstr>Rights start in the small places…. </vt:lpstr>
      <vt:lpstr>So what is ‘Inclusion’? </vt:lpstr>
      <vt:lpstr>The Road to Meaningful Inclusion</vt:lpstr>
      <vt:lpstr>The Road to Meaningful Inclusion</vt:lpstr>
      <vt:lpstr>Slide 12</vt:lpstr>
      <vt:lpstr>Concluding Thoughts</vt:lpstr>
      <vt:lpstr>What would happen if we Re-imagined?</vt:lpstr>
      <vt:lpstr>Contact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Re-Imagining Disability:  From Diversity to Inclusion</dc:title>
  <dc:creator>Bronagh</dc:creator>
  <cp:lastModifiedBy>Admin</cp:lastModifiedBy>
  <cp:revision>18</cp:revision>
  <dcterms:created xsi:type="dcterms:W3CDTF">2018-10-03T13:09:18Z</dcterms:created>
  <dcterms:modified xsi:type="dcterms:W3CDTF">2018-10-08T11:26:18Z</dcterms:modified>
</cp:coreProperties>
</file>