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8" r:id="rId1"/>
  </p:sldMasterIdLst>
  <p:notesMasterIdLst>
    <p:notesMasterId r:id="rId16"/>
  </p:notesMasterIdLst>
  <p:handoutMasterIdLst>
    <p:handoutMasterId r:id="rId17"/>
  </p:handoutMasterIdLst>
  <p:sldIdLst>
    <p:sldId id="296" r:id="rId2"/>
    <p:sldId id="390" r:id="rId3"/>
    <p:sldId id="351" r:id="rId4"/>
    <p:sldId id="366" r:id="rId5"/>
    <p:sldId id="365" r:id="rId6"/>
    <p:sldId id="384" r:id="rId7"/>
    <p:sldId id="391" r:id="rId8"/>
    <p:sldId id="383" r:id="rId9"/>
    <p:sldId id="386" r:id="rId10"/>
    <p:sldId id="389" r:id="rId11"/>
    <p:sldId id="347" r:id="rId12"/>
    <p:sldId id="392" r:id="rId13"/>
    <p:sldId id="363" r:id="rId14"/>
    <p:sldId id="274" r:id="rId15"/>
  </p:sldIdLst>
  <p:sldSz cx="9144000" cy="6858000" type="screen4x3"/>
  <p:notesSz cx="6810375" cy="994251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6600FF"/>
    <a:srgbClr val="006699"/>
    <a:srgbClr val="00CC99"/>
    <a:srgbClr val="0066FF"/>
    <a:srgbClr val="996633"/>
    <a:srgbClr val="3399FF"/>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62" autoAdjust="0"/>
    <p:restoredTop sz="94803"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45096"/>
    </p:cViewPr>
  </p:outlineViewPr>
  <p:notesTextViewPr>
    <p:cViewPr>
      <p:scale>
        <a:sx n="100" d="100"/>
        <a:sy n="100" d="100"/>
      </p:scale>
      <p:origin x="0" y="0"/>
    </p:cViewPr>
  </p:notesTextViewPr>
  <p:sorterViewPr>
    <p:cViewPr>
      <p:scale>
        <a:sx n="100" d="100"/>
        <a:sy n="100" d="100"/>
      </p:scale>
      <p:origin x="0" y="564"/>
    </p:cViewPr>
  </p:sorterViewPr>
  <p:notesViewPr>
    <p:cSldViewPr>
      <p:cViewPr>
        <p:scale>
          <a:sx n="100" d="100"/>
          <a:sy n="100" d="100"/>
        </p:scale>
        <p:origin x="-672" y="1416"/>
      </p:cViewPr>
      <p:guideLst>
        <p:guide orient="horz" pos="3131"/>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7090" name="Rectangle 2"/>
          <p:cNvSpPr>
            <a:spLocks noGrp="1" noChangeArrowheads="1"/>
          </p:cNvSpPr>
          <p:nvPr>
            <p:ph type="hdr" sz="quarter"/>
          </p:nvPr>
        </p:nvSpPr>
        <p:spPr bwMode="auto">
          <a:xfrm>
            <a:off x="0" y="0"/>
            <a:ext cx="2952750" cy="498475"/>
          </a:xfrm>
          <a:prstGeom prst="rect">
            <a:avLst/>
          </a:prstGeom>
          <a:noFill/>
          <a:ln w="9525">
            <a:noFill/>
            <a:miter lim="800000"/>
            <a:headEnd/>
            <a:tailEnd/>
          </a:ln>
          <a:effectLst/>
        </p:spPr>
        <p:txBody>
          <a:bodyPr vert="horz" wrap="square" lIns="91550" tIns="45775" rIns="91550" bIns="45775" numCol="1" anchor="t"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217091" name="Rectangle 3"/>
          <p:cNvSpPr>
            <a:spLocks noGrp="1" noChangeArrowheads="1"/>
          </p:cNvSpPr>
          <p:nvPr>
            <p:ph type="dt" sz="quarter" idx="1"/>
          </p:nvPr>
        </p:nvSpPr>
        <p:spPr bwMode="auto">
          <a:xfrm>
            <a:off x="3856038" y="0"/>
            <a:ext cx="2952750" cy="498475"/>
          </a:xfrm>
          <a:prstGeom prst="rect">
            <a:avLst/>
          </a:prstGeom>
          <a:noFill/>
          <a:ln w="9525">
            <a:noFill/>
            <a:miter lim="800000"/>
            <a:headEnd/>
            <a:tailEnd/>
          </a:ln>
          <a:effectLst/>
        </p:spPr>
        <p:txBody>
          <a:bodyPr vert="horz" wrap="square" lIns="91550" tIns="45775" rIns="91550" bIns="45775" numCol="1" anchor="t" anchorCtr="0" compatLnSpc="1">
            <a:prstTxWarp prst="textNoShape">
              <a:avLst/>
            </a:prstTxWarp>
          </a:bodyPr>
          <a:lstStyle>
            <a:lvl1pPr algn="r" eaLnBrk="1" hangingPunct="1">
              <a:defRPr sz="1200">
                <a:latin typeface="Times New Roman" pitchFamily="18" charset="0"/>
              </a:defRPr>
            </a:lvl1pPr>
          </a:lstStyle>
          <a:p>
            <a:pPr>
              <a:defRPr/>
            </a:pPr>
            <a:endParaRPr lang="en-GB"/>
          </a:p>
        </p:txBody>
      </p:sp>
      <p:sp>
        <p:nvSpPr>
          <p:cNvPr id="217092" name="Rectangle 4"/>
          <p:cNvSpPr>
            <a:spLocks noGrp="1" noChangeArrowheads="1"/>
          </p:cNvSpPr>
          <p:nvPr>
            <p:ph type="ftr" sz="quarter" idx="2"/>
          </p:nvPr>
        </p:nvSpPr>
        <p:spPr bwMode="auto">
          <a:xfrm>
            <a:off x="0" y="9442450"/>
            <a:ext cx="2952750" cy="498475"/>
          </a:xfrm>
          <a:prstGeom prst="rect">
            <a:avLst/>
          </a:prstGeom>
          <a:noFill/>
          <a:ln w="9525">
            <a:noFill/>
            <a:miter lim="800000"/>
            <a:headEnd/>
            <a:tailEnd/>
          </a:ln>
          <a:effectLst/>
        </p:spPr>
        <p:txBody>
          <a:bodyPr vert="horz" wrap="square" lIns="91550" tIns="45775" rIns="91550" bIns="45775" numCol="1" anchor="b"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217093" name="Rectangle 5"/>
          <p:cNvSpPr>
            <a:spLocks noGrp="1" noChangeArrowheads="1"/>
          </p:cNvSpPr>
          <p:nvPr>
            <p:ph type="sldNum" sz="quarter" idx="3"/>
          </p:nvPr>
        </p:nvSpPr>
        <p:spPr bwMode="auto">
          <a:xfrm>
            <a:off x="3856038" y="9442450"/>
            <a:ext cx="2952750" cy="498475"/>
          </a:xfrm>
          <a:prstGeom prst="rect">
            <a:avLst/>
          </a:prstGeom>
          <a:noFill/>
          <a:ln w="9525">
            <a:noFill/>
            <a:miter lim="800000"/>
            <a:headEnd/>
            <a:tailEnd/>
          </a:ln>
          <a:effectLst/>
        </p:spPr>
        <p:txBody>
          <a:bodyPr vert="horz" wrap="square" lIns="91550" tIns="45775" rIns="91550" bIns="45775" numCol="1" anchor="b" anchorCtr="0" compatLnSpc="1">
            <a:prstTxWarp prst="textNoShape">
              <a:avLst/>
            </a:prstTxWarp>
          </a:bodyPr>
          <a:lstStyle>
            <a:lvl1pPr algn="r" eaLnBrk="1" hangingPunct="1">
              <a:defRPr sz="1200">
                <a:latin typeface="Times New Roman" pitchFamily="18" charset="0"/>
              </a:defRPr>
            </a:lvl1pPr>
          </a:lstStyle>
          <a:p>
            <a:fld id="{50CF0751-8E44-46DB-BCCB-5381A5ECA711}"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52750" cy="498475"/>
          </a:xfrm>
          <a:prstGeom prst="rect">
            <a:avLst/>
          </a:prstGeom>
          <a:noFill/>
          <a:ln w="9525">
            <a:noFill/>
            <a:miter lim="800000"/>
            <a:headEnd/>
            <a:tailEnd/>
          </a:ln>
          <a:effectLst/>
        </p:spPr>
        <p:txBody>
          <a:bodyPr vert="horz" wrap="square" lIns="91550" tIns="45775" rIns="91550" bIns="45775" numCol="1" anchor="t"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6147" name="Rectangle 3"/>
          <p:cNvSpPr>
            <a:spLocks noGrp="1" noChangeArrowheads="1"/>
          </p:cNvSpPr>
          <p:nvPr>
            <p:ph type="dt" idx="1"/>
          </p:nvPr>
        </p:nvSpPr>
        <p:spPr bwMode="auto">
          <a:xfrm>
            <a:off x="3856038" y="0"/>
            <a:ext cx="2952750" cy="498475"/>
          </a:xfrm>
          <a:prstGeom prst="rect">
            <a:avLst/>
          </a:prstGeom>
          <a:noFill/>
          <a:ln w="9525">
            <a:noFill/>
            <a:miter lim="800000"/>
            <a:headEnd/>
            <a:tailEnd/>
          </a:ln>
          <a:effectLst/>
        </p:spPr>
        <p:txBody>
          <a:bodyPr vert="horz" wrap="square" lIns="91550" tIns="45775" rIns="91550" bIns="45775" numCol="1" anchor="t" anchorCtr="0" compatLnSpc="1">
            <a:prstTxWarp prst="textNoShape">
              <a:avLst/>
            </a:prstTxWarp>
          </a:bodyPr>
          <a:lstStyle>
            <a:lvl1pPr algn="r" eaLnBrk="1" hangingPunct="1">
              <a:defRPr sz="1200">
                <a:latin typeface="Times New Roman" pitchFamily="18" charset="0"/>
              </a:defRPr>
            </a:lvl1pPr>
          </a:lstStyle>
          <a:p>
            <a:pPr>
              <a:defRPr/>
            </a:pPr>
            <a:endParaRPr lang="en-GB"/>
          </a:p>
        </p:txBody>
      </p:sp>
      <p:sp>
        <p:nvSpPr>
          <p:cNvPr id="3076" name="Rectangle 4"/>
          <p:cNvSpPr>
            <a:spLocks noRot="1" noChangeArrowheads="1" noTextEdit="1"/>
          </p:cNvSpPr>
          <p:nvPr>
            <p:ph type="sldImg" idx="2"/>
          </p:nvPr>
        </p:nvSpPr>
        <p:spPr bwMode="auto">
          <a:xfrm>
            <a:off x="919163" y="744538"/>
            <a:ext cx="497205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79450" y="4721225"/>
            <a:ext cx="5451475" cy="4476750"/>
          </a:xfrm>
          <a:prstGeom prst="rect">
            <a:avLst/>
          </a:prstGeom>
          <a:noFill/>
          <a:ln w="9525">
            <a:noFill/>
            <a:miter lim="800000"/>
            <a:headEnd/>
            <a:tailEnd/>
          </a:ln>
          <a:effectLst/>
        </p:spPr>
        <p:txBody>
          <a:bodyPr vert="horz" wrap="square" lIns="91550" tIns="45775" rIns="91550" bIns="4577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0" y="9442450"/>
            <a:ext cx="2952750" cy="498475"/>
          </a:xfrm>
          <a:prstGeom prst="rect">
            <a:avLst/>
          </a:prstGeom>
          <a:noFill/>
          <a:ln w="9525">
            <a:noFill/>
            <a:miter lim="800000"/>
            <a:headEnd/>
            <a:tailEnd/>
          </a:ln>
          <a:effectLst/>
        </p:spPr>
        <p:txBody>
          <a:bodyPr vert="horz" wrap="square" lIns="91550" tIns="45775" rIns="91550" bIns="45775" numCol="1" anchor="b" anchorCtr="0" compatLnSpc="1">
            <a:prstTxWarp prst="textNoShape">
              <a:avLst/>
            </a:prstTxWarp>
          </a:bodyPr>
          <a:lstStyle>
            <a:lvl1pPr eaLnBrk="1" hangingPunct="1">
              <a:defRPr sz="1200">
                <a:latin typeface="Times New Roman" pitchFamily="18" charset="0"/>
              </a:defRPr>
            </a:lvl1pPr>
          </a:lstStyle>
          <a:p>
            <a:pPr>
              <a:defRPr/>
            </a:pPr>
            <a:endParaRPr lang="en-GB"/>
          </a:p>
        </p:txBody>
      </p:sp>
      <p:sp>
        <p:nvSpPr>
          <p:cNvPr id="6151" name="Rectangle 7"/>
          <p:cNvSpPr>
            <a:spLocks noGrp="1" noChangeArrowheads="1"/>
          </p:cNvSpPr>
          <p:nvPr>
            <p:ph type="sldNum" sz="quarter" idx="5"/>
          </p:nvPr>
        </p:nvSpPr>
        <p:spPr bwMode="auto">
          <a:xfrm>
            <a:off x="3856038" y="9442450"/>
            <a:ext cx="2952750" cy="498475"/>
          </a:xfrm>
          <a:prstGeom prst="rect">
            <a:avLst/>
          </a:prstGeom>
          <a:noFill/>
          <a:ln w="9525">
            <a:noFill/>
            <a:miter lim="800000"/>
            <a:headEnd/>
            <a:tailEnd/>
          </a:ln>
          <a:effectLst/>
        </p:spPr>
        <p:txBody>
          <a:bodyPr vert="horz" wrap="square" lIns="91550" tIns="45775" rIns="91550" bIns="45775" numCol="1" anchor="b" anchorCtr="0" compatLnSpc="1">
            <a:prstTxWarp prst="textNoShape">
              <a:avLst/>
            </a:prstTxWarp>
          </a:bodyPr>
          <a:lstStyle>
            <a:lvl1pPr algn="r" eaLnBrk="1" hangingPunct="1">
              <a:defRPr sz="1200">
                <a:latin typeface="Times New Roman" pitchFamily="18" charset="0"/>
              </a:defRPr>
            </a:lvl1pPr>
          </a:lstStyle>
          <a:p>
            <a:fld id="{EDEB80A2-3CDD-4E7C-84C1-9EB3D88A11B0}"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869DB843-E094-41F7-9D02-AE6A609C328F}"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GB" altLang="en-US" smtClean="0"/>
          </a:p>
        </p:txBody>
      </p:sp>
      <p:sp>
        <p:nvSpPr>
          <p:cNvPr id="27652" name="Slide Number Placeholder 3"/>
          <p:cNvSpPr>
            <a:spLocks noGrp="1"/>
          </p:cNvSpPr>
          <p:nvPr>
            <p:ph type="sldNum" sz="quarter" idx="5"/>
          </p:nvPr>
        </p:nvSpPr>
        <p:spPr>
          <a:noFill/>
        </p:spPr>
        <p:txBody>
          <a:bodyPr/>
          <a:lstStyle/>
          <a:p>
            <a:fld id="{834A527B-FF88-4606-A0B7-23732027CA4A}" type="slidenum">
              <a:rPr lang="en-GB" altLang="en-US"/>
              <a:pPr/>
              <a:t>13</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A7A2C12-C587-496B-A0AC-78FD320FFB2A}" type="slidenum">
              <a:rPr lang="en-GB" altLang="en-US"/>
              <a:pPr/>
              <a:t>14</a:t>
            </a:fld>
            <a:endParaRPr lang="en-GB"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p:spPr>
        <p:txBody>
          <a:bodyPr/>
          <a:lstStyle/>
          <a:p>
            <a:endParaRPr lang="en-GB" altLang="en-US" smtClean="0"/>
          </a:p>
        </p:txBody>
      </p:sp>
      <p:sp>
        <p:nvSpPr>
          <p:cNvPr id="9220" name="Slide Number Placeholder 3"/>
          <p:cNvSpPr>
            <a:spLocks noGrp="1"/>
          </p:cNvSpPr>
          <p:nvPr>
            <p:ph type="sldNum" sz="quarter" idx="5"/>
          </p:nvPr>
        </p:nvSpPr>
        <p:spPr>
          <a:noFill/>
        </p:spPr>
        <p:txBody>
          <a:bodyPr/>
          <a:lstStyle/>
          <a:p>
            <a:fld id="{6D3E2C90-CE93-4BB4-9367-0C1C9C1A7C56}" type="slidenum">
              <a:rPr lang="en-GB" altLang="en-US"/>
              <a:pPr/>
              <a:t>3</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en-GB" altLang="en-US" smtClean="0"/>
          </a:p>
        </p:txBody>
      </p:sp>
      <p:sp>
        <p:nvSpPr>
          <p:cNvPr id="11268" name="Slide Number Placeholder 3"/>
          <p:cNvSpPr>
            <a:spLocks noGrp="1"/>
          </p:cNvSpPr>
          <p:nvPr>
            <p:ph type="sldNum" sz="quarter" idx="5"/>
          </p:nvPr>
        </p:nvSpPr>
        <p:spPr>
          <a:noFill/>
        </p:spPr>
        <p:txBody>
          <a:bodyPr/>
          <a:lstStyle/>
          <a:p>
            <a:fld id="{97B32A01-3728-4FEE-9512-3246A091725D}" type="slidenum">
              <a:rPr lang="en-GB" altLang="en-US"/>
              <a:pPr/>
              <a:t>4</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en-GB" altLang="en-US" smtClean="0"/>
          </a:p>
        </p:txBody>
      </p:sp>
      <p:sp>
        <p:nvSpPr>
          <p:cNvPr id="13316" name="Slide Number Placeholder 3"/>
          <p:cNvSpPr>
            <a:spLocks noGrp="1"/>
          </p:cNvSpPr>
          <p:nvPr>
            <p:ph type="sldNum" sz="quarter" idx="5"/>
          </p:nvPr>
        </p:nvSpPr>
        <p:spPr>
          <a:noFill/>
        </p:spPr>
        <p:txBody>
          <a:bodyPr/>
          <a:lstStyle/>
          <a:p>
            <a:fld id="{1F4640F5-35C6-4C6A-8262-EE0B98E68E45}" type="slidenum">
              <a:rPr lang="en-GB" altLang="en-US"/>
              <a:pPr/>
              <a:t>5</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r>
              <a:rPr lang="en-GB" altLang="en-US" smtClean="0"/>
              <a:t>The </a:t>
            </a:r>
            <a:r>
              <a:rPr lang="en-GB" altLang="en-US" i="1" smtClean="0"/>
              <a:t>Growing Child  </a:t>
            </a:r>
            <a:r>
              <a:rPr lang="en-GB" altLang="en-US" smtClean="0"/>
              <a:t>parenting programme is an evidence-informed &amp; evidence-based programme designed by experts and adapted by experts to be delivered in the home by trained family visitors  working in the UK/ROI and other contexts.</a:t>
            </a:r>
          </a:p>
          <a:p>
            <a:endParaRPr lang="en-GB" altLang="en-US" smtClean="0"/>
          </a:p>
          <a:p>
            <a:pPr>
              <a:spcBef>
                <a:spcPct val="0"/>
              </a:spcBef>
            </a:pPr>
            <a:r>
              <a:rPr lang="en-GB" altLang="en-US" b="1" smtClean="0"/>
              <a:t>HSE Advisory Group Membership </a:t>
            </a:r>
          </a:p>
          <a:p>
            <a:pPr>
              <a:spcBef>
                <a:spcPct val="0"/>
              </a:spcBef>
            </a:pPr>
            <a:r>
              <a:rPr lang="en-GB" altLang="en-US" smtClean="0"/>
              <a:t>Chairperson – Health Promotion Dept &amp; Chair of the Children Services Committee</a:t>
            </a:r>
          </a:p>
          <a:p>
            <a:pPr>
              <a:spcBef>
                <a:spcPct val="0"/>
              </a:spcBef>
            </a:pPr>
            <a:r>
              <a:rPr lang="en-GB" altLang="en-US" smtClean="0"/>
              <a:t>Members:</a:t>
            </a:r>
          </a:p>
          <a:p>
            <a:pPr>
              <a:spcBef>
                <a:spcPct val="0"/>
              </a:spcBef>
            </a:pPr>
            <a:r>
              <a:rPr lang="en-GB" altLang="en-US" smtClean="0"/>
              <a:t>Childcare Manager – Children and Family Services </a:t>
            </a:r>
          </a:p>
          <a:p>
            <a:pPr>
              <a:spcBef>
                <a:spcPct val="0"/>
              </a:spcBef>
            </a:pPr>
            <a:r>
              <a:rPr lang="en-GB" altLang="en-US" smtClean="0"/>
              <a:t>Family Support Development Officer   – Children and Family Services</a:t>
            </a:r>
          </a:p>
          <a:p>
            <a:pPr>
              <a:spcBef>
                <a:spcPct val="0"/>
              </a:spcBef>
            </a:pPr>
            <a:r>
              <a:rPr lang="en-GB" altLang="en-US" smtClean="0"/>
              <a:t>Pre-School Inspectorate (+PHN liaison) </a:t>
            </a:r>
          </a:p>
          <a:p>
            <a:pPr>
              <a:spcBef>
                <a:spcPct val="0"/>
              </a:spcBef>
            </a:pPr>
            <a:r>
              <a:rPr lang="en-GB" altLang="en-US" smtClean="0"/>
              <a:t>Senior Medical Officer for Children's Health </a:t>
            </a:r>
          </a:p>
          <a:p>
            <a:pPr>
              <a:spcBef>
                <a:spcPct val="0"/>
              </a:spcBef>
            </a:pPr>
            <a:r>
              <a:rPr lang="en-GB" altLang="en-US" smtClean="0"/>
              <a:t>Regional Manager – Lifestart Services Ltd</a:t>
            </a:r>
          </a:p>
          <a:p>
            <a:pPr>
              <a:spcBef>
                <a:spcPct val="0"/>
              </a:spcBef>
            </a:pPr>
            <a:r>
              <a:rPr lang="en-GB" altLang="en-US" smtClean="0"/>
              <a:t>Executive Director Lifestart Foundation/Secretary of Lifestart Services Ltd</a:t>
            </a:r>
          </a:p>
          <a:p>
            <a:pPr>
              <a:spcBef>
                <a:spcPct val="0"/>
              </a:spcBef>
            </a:pPr>
            <a:r>
              <a:rPr lang="en-GB" altLang="en-US" smtClean="0"/>
              <a:t>Manager Lifestart National Office</a:t>
            </a:r>
          </a:p>
          <a:p>
            <a:endParaRPr lang="en-GB" altLang="en-US" smtClean="0"/>
          </a:p>
          <a:p>
            <a:r>
              <a:rPr lang="en-GB" altLang="en-US" smtClean="0"/>
              <a:t> </a:t>
            </a:r>
          </a:p>
          <a:p>
            <a:endParaRPr lang="en-GB" altLang="en-US" smtClean="0"/>
          </a:p>
          <a:p>
            <a:endParaRPr lang="en-GB" altLang="en-US" smtClean="0"/>
          </a:p>
          <a:p>
            <a:endParaRPr lang="en-GB" altLang="en-US" smtClean="0"/>
          </a:p>
        </p:txBody>
      </p:sp>
      <p:sp>
        <p:nvSpPr>
          <p:cNvPr id="15364" name="Slide Number Placeholder 3"/>
          <p:cNvSpPr>
            <a:spLocks noGrp="1"/>
          </p:cNvSpPr>
          <p:nvPr>
            <p:ph type="sldNum" sz="quarter" idx="5"/>
          </p:nvPr>
        </p:nvSpPr>
        <p:spPr>
          <a:noFill/>
        </p:spPr>
        <p:txBody>
          <a:bodyPr/>
          <a:lstStyle/>
          <a:p>
            <a:fld id="{6436D8AA-D5D9-477D-B5EE-426B91FBFFAB}" type="slidenum">
              <a:rPr lang="en-GB" altLang="en-US"/>
              <a:pPr/>
              <a:t>6</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en-GB" altLang="en-US" smtClean="0"/>
          </a:p>
        </p:txBody>
      </p:sp>
      <p:sp>
        <p:nvSpPr>
          <p:cNvPr id="18436" name="Slide Number Placeholder 3"/>
          <p:cNvSpPr>
            <a:spLocks noGrp="1"/>
          </p:cNvSpPr>
          <p:nvPr>
            <p:ph type="sldNum" sz="quarter" idx="5"/>
          </p:nvPr>
        </p:nvSpPr>
        <p:spPr>
          <a:noFill/>
        </p:spPr>
        <p:txBody>
          <a:bodyPr/>
          <a:lstStyle/>
          <a:p>
            <a:fld id="{03E618D1-8854-4442-930B-E322CA2AFD3E}" type="slidenum">
              <a:rPr lang="en-GB" altLang="en-US"/>
              <a:pPr/>
              <a:t>8</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GB" altLang="en-US" smtClean="0"/>
          </a:p>
        </p:txBody>
      </p:sp>
      <p:sp>
        <p:nvSpPr>
          <p:cNvPr id="20484" name="Slide Number Placeholder 3"/>
          <p:cNvSpPr>
            <a:spLocks noGrp="1"/>
          </p:cNvSpPr>
          <p:nvPr>
            <p:ph type="sldNum" sz="quarter" idx="5"/>
          </p:nvPr>
        </p:nvSpPr>
        <p:spPr>
          <a:noFill/>
        </p:spPr>
        <p:txBody>
          <a:bodyPr/>
          <a:lstStyle/>
          <a:p>
            <a:fld id="{779233DB-9BF3-48BE-9DE1-1B2F88905022}" type="slidenum">
              <a:rPr lang="en-GB" altLang="en-US"/>
              <a:pPr/>
              <a:t>9</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r>
              <a:rPr lang="en-GB" altLang="en-US" smtClean="0"/>
              <a:t>Implementing the Vision: From shared goals to joint practices</a:t>
            </a:r>
          </a:p>
          <a:p>
            <a:r>
              <a:rPr lang="en-GB" altLang="en-US" smtClean="0"/>
              <a:t>Increasing awareness of the evidence-based on practice &amp; the use of evidence in programme/service delivery</a:t>
            </a:r>
          </a:p>
          <a:p>
            <a:r>
              <a:rPr lang="en-GB" altLang="en-US" smtClean="0"/>
              <a:t>The commitment of key people and the importance of leadership in partner organisations</a:t>
            </a:r>
          </a:p>
          <a:p>
            <a:r>
              <a:rPr lang="en-GB" altLang="en-US" smtClean="0"/>
              <a:t>Discourses/meaning systems arising from different professional and non-professional disciplines; space for misunderstandings, conflicts, privileging of different kinds of knowledge, training etc. </a:t>
            </a:r>
          </a:p>
          <a:p>
            <a:r>
              <a:rPr lang="en-GB" altLang="en-US" smtClean="0"/>
              <a:t>Differences in authority structures/definition of legitimate actions etc statutory/charitable bodies; professional/non-professional status; power of service purchaser etc. </a:t>
            </a:r>
          </a:p>
          <a:p>
            <a:r>
              <a:rPr lang="en-GB" altLang="en-US" smtClean="0"/>
              <a:t>Importance of good mediator/broker – advisory group </a:t>
            </a:r>
          </a:p>
          <a:p>
            <a:r>
              <a:rPr lang="en-GB" altLang="en-US" smtClean="0"/>
              <a:t>The importance for Lifestart to maintain programme/service fidelity in spite  of potentially conflicting statutory  demands/needs.</a:t>
            </a:r>
          </a:p>
          <a:p>
            <a:r>
              <a:rPr lang="en-GB" altLang="en-US" smtClean="0"/>
              <a:t>Potential problems implementing learning derived through joint practices </a:t>
            </a:r>
          </a:p>
          <a:p>
            <a:r>
              <a:rPr lang="en-GB" altLang="en-US" smtClean="0"/>
              <a:t>Funding pressures, differences in levels of remuneration and additional pressures on staff in relation to high need families</a:t>
            </a:r>
          </a:p>
          <a:p>
            <a:r>
              <a:rPr lang="en-GB" altLang="en-US" smtClean="0"/>
              <a:t>The complexity of child development outcomes, the length of time it takes for outcomes to be realised  and the cost of gathering and comparing outcomes data over time raises issues for in relation to Payment by Results financing </a:t>
            </a:r>
            <a:r>
              <a:rPr lang="en-GB" altLang="en-US" sz="900" i="1" smtClean="0"/>
              <a:t>(VF PBR 2012)</a:t>
            </a:r>
          </a:p>
          <a:p>
            <a:endParaRPr lang="en-GB" altLang="en-US" smtClean="0"/>
          </a:p>
        </p:txBody>
      </p:sp>
      <p:sp>
        <p:nvSpPr>
          <p:cNvPr id="22532" name="Slide Number Placeholder 3"/>
          <p:cNvSpPr>
            <a:spLocks noGrp="1"/>
          </p:cNvSpPr>
          <p:nvPr>
            <p:ph type="sldNum" sz="quarter" idx="5"/>
          </p:nvPr>
        </p:nvSpPr>
        <p:spPr>
          <a:noFill/>
        </p:spPr>
        <p:txBody>
          <a:bodyPr/>
          <a:lstStyle/>
          <a:p>
            <a:fld id="{1A580DF8-1F7A-422F-83EA-58E21EDF303F}" type="slidenum">
              <a:rPr lang="en-GB" altLang="en-US"/>
              <a:pPr/>
              <a:t>10</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algn="just"/>
            <a:endParaRPr lang="en-GB" altLang="en-US" sz="1100" smtClean="0"/>
          </a:p>
          <a:p>
            <a:endParaRPr lang="en-GB" altLang="en-US" smtClean="0"/>
          </a:p>
        </p:txBody>
      </p:sp>
      <p:sp>
        <p:nvSpPr>
          <p:cNvPr id="24580" name="Slide Number Placeholder 3"/>
          <p:cNvSpPr>
            <a:spLocks noGrp="1"/>
          </p:cNvSpPr>
          <p:nvPr>
            <p:ph type="sldNum" sz="quarter" idx="5"/>
          </p:nvPr>
        </p:nvSpPr>
        <p:spPr>
          <a:noFill/>
        </p:spPr>
        <p:txBody>
          <a:bodyPr/>
          <a:lstStyle/>
          <a:p>
            <a:fld id="{6B4F4282-36E8-415F-8507-56E1CFBB845C}" type="slidenum">
              <a:rPr lang="en-GB" altLang="en-US"/>
              <a:pPr/>
              <a:t>11</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GB" altLang="en-US" sz="2400" smtClean="0">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grpSp>
      </p:grpSp>
      <p:sp>
        <p:nvSpPr>
          <p:cNvPr id="16795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GB"/>
              <a:t>Click to edit Master title style</a:t>
            </a:r>
          </a:p>
        </p:txBody>
      </p:sp>
      <p:sp>
        <p:nvSpPr>
          <p:cNvPr id="16795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GB"/>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GB"/>
          </a:p>
        </p:txBody>
      </p:sp>
      <p:sp>
        <p:nvSpPr>
          <p:cNvPr id="19" name="Rectangle 17"/>
          <p:cNvSpPr>
            <a:spLocks noGrp="1" noChangeArrowheads="1"/>
          </p:cNvSpPr>
          <p:nvPr>
            <p:ph type="ftr" sz="quarter" idx="11"/>
          </p:nvPr>
        </p:nvSpPr>
        <p:spPr/>
        <p:txBody>
          <a:bodyPr/>
          <a:lstStyle>
            <a:lvl1pPr>
              <a:defRPr/>
            </a:lvl1pPr>
          </a:lstStyle>
          <a:p>
            <a:pPr>
              <a:defRPr/>
            </a:pPr>
            <a:endParaRPr lang="en-GB"/>
          </a:p>
        </p:txBody>
      </p:sp>
      <p:sp>
        <p:nvSpPr>
          <p:cNvPr id="20" name="Rectangle 18"/>
          <p:cNvSpPr>
            <a:spLocks noGrp="1" noChangeArrowheads="1"/>
          </p:cNvSpPr>
          <p:nvPr>
            <p:ph type="sldNum" sz="quarter" idx="12"/>
          </p:nvPr>
        </p:nvSpPr>
        <p:spPr/>
        <p:txBody>
          <a:bodyPr/>
          <a:lstStyle>
            <a:lvl1pPr>
              <a:defRPr/>
            </a:lvl1pPr>
          </a:lstStyle>
          <a:p>
            <a:fld id="{65D8D8BA-0E81-4573-BDFA-629DB202134B}" type="slidenum">
              <a:rPr lang="en-GB" altLang="en-US"/>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8E7DB401-777D-4AC1-AFA1-4B37076705B1}" type="slidenum">
              <a:rPr lang="en-GB" altLang="en-US"/>
              <a:pPr/>
              <a:t>‹#›</a:t>
            </a:fld>
            <a:endParaRPr lang="en-GB"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3691BA39-1774-493E-A057-5827694624AD}" type="slidenum">
              <a:rPr lang="en-GB" altLang="en-US"/>
              <a:pPr/>
              <a:t>‹#›</a:t>
            </a:fld>
            <a:endParaRPr lang="en-GB"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D63010F6-069A-4D68-B2ED-BBBECA61639B}" type="slidenum">
              <a:rPr lang="en-GB" altLang="en-US"/>
              <a:pPr/>
              <a:t>‹#›</a:t>
            </a:fld>
            <a:endParaRPr lang="en-GB"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46505122-102A-4ED5-BC10-1B8C84304F8E}" type="slidenum">
              <a:rPr lang="en-GB" altLang="en-US"/>
              <a:pPr/>
              <a:t>‹#›</a:t>
            </a:fld>
            <a:endParaRPr lang="en-GB"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5294534B-1E5D-4AAF-A15A-7AB35B6531BA}" type="slidenum">
              <a:rPr lang="en-GB" altLang="en-US"/>
              <a:pPr/>
              <a:t>‹#›</a:t>
            </a:fld>
            <a:endParaRPr lang="en-GB"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7915649D-45CB-4F94-93EF-7C0AA51B66EF}" type="slidenum">
              <a:rPr lang="en-GB" altLang="en-US"/>
              <a:pPr/>
              <a:t>‹#›</a:t>
            </a:fld>
            <a:endParaRPr lang="en-GB"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ftr" sz="quarter" idx="10"/>
          </p:nvPr>
        </p:nvSpPr>
        <p:spPr>
          <a:ln/>
        </p:spPr>
        <p:txBody>
          <a:bodyPr/>
          <a:lstStyle>
            <a:lvl1pPr>
              <a:defRPr/>
            </a:lvl1pPr>
          </a:lstStyle>
          <a:p>
            <a:pPr>
              <a:defRPr/>
            </a:pPr>
            <a:endParaRPr lang="en-GB"/>
          </a:p>
        </p:txBody>
      </p:sp>
      <p:sp>
        <p:nvSpPr>
          <p:cNvPr id="8" name="Rectangle 3"/>
          <p:cNvSpPr>
            <a:spLocks noGrp="1" noChangeArrowheads="1"/>
          </p:cNvSpPr>
          <p:nvPr>
            <p:ph type="sldNum" sz="quarter" idx="11"/>
          </p:nvPr>
        </p:nvSpPr>
        <p:spPr>
          <a:ln/>
        </p:spPr>
        <p:txBody>
          <a:bodyPr/>
          <a:lstStyle>
            <a:lvl1pPr>
              <a:defRPr/>
            </a:lvl1pPr>
          </a:lstStyle>
          <a:p>
            <a:fld id="{DA7FCC8B-C22D-4255-8A6F-A0C2E8BC0573}" type="slidenum">
              <a:rPr lang="en-GB" altLang="en-US"/>
              <a:pPr/>
              <a:t>‹#›</a:t>
            </a:fld>
            <a:endParaRPr lang="en-GB" altLang="en-US"/>
          </a:p>
        </p:txBody>
      </p:sp>
      <p:sp>
        <p:nvSpPr>
          <p:cNvPr id="9"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ftr" sz="quarter" idx="10"/>
          </p:nvPr>
        </p:nvSpPr>
        <p:spPr>
          <a:ln/>
        </p:spPr>
        <p:txBody>
          <a:bodyPr/>
          <a:lstStyle>
            <a:lvl1pPr>
              <a:defRPr/>
            </a:lvl1pPr>
          </a:lstStyle>
          <a:p>
            <a:pPr>
              <a:defRPr/>
            </a:pPr>
            <a:endParaRPr lang="en-GB"/>
          </a:p>
        </p:txBody>
      </p:sp>
      <p:sp>
        <p:nvSpPr>
          <p:cNvPr id="4" name="Rectangle 3"/>
          <p:cNvSpPr>
            <a:spLocks noGrp="1" noChangeArrowheads="1"/>
          </p:cNvSpPr>
          <p:nvPr>
            <p:ph type="sldNum" sz="quarter" idx="11"/>
          </p:nvPr>
        </p:nvSpPr>
        <p:spPr>
          <a:ln/>
        </p:spPr>
        <p:txBody>
          <a:bodyPr/>
          <a:lstStyle>
            <a:lvl1pPr>
              <a:defRPr/>
            </a:lvl1pPr>
          </a:lstStyle>
          <a:p>
            <a:fld id="{0634B944-A86A-4C01-88B3-4272365A43C8}" type="slidenum">
              <a:rPr lang="en-GB" altLang="en-US"/>
              <a:pPr/>
              <a:t>‹#›</a:t>
            </a:fld>
            <a:endParaRPr lang="en-GB" altLang="en-US"/>
          </a:p>
        </p:txBody>
      </p:sp>
      <p:sp>
        <p:nvSpPr>
          <p:cNvPr id="5"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GB"/>
          </a:p>
        </p:txBody>
      </p:sp>
      <p:sp>
        <p:nvSpPr>
          <p:cNvPr id="3" name="Rectangle 3"/>
          <p:cNvSpPr>
            <a:spLocks noGrp="1" noChangeArrowheads="1"/>
          </p:cNvSpPr>
          <p:nvPr>
            <p:ph type="sldNum" sz="quarter" idx="11"/>
          </p:nvPr>
        </p:nvSpPr>
        <p:spPr>
          <a:ln/>
        </p:spPr>
        <p:txBody>
          <a:bodyPr/>
          <a:lstStyle>
            <a:lvl1pPr>
              <a:defRPr/>
            </a:lvl1pPr>
          </a:lstStyle>
          <a:p>
            <a:fld id="{C082BDA8-250D-4870-8A4B-4E5D0FA43EDF}" type="slidenum">
              <a:rPr lang="en-GB" altLang="en-US"/>
              <a:pPr/>
              <a:t>‹#›</a:t>
            </a:fld>
            <a:endParaRPr lang="en-GB" altLang="en-US"/>
          </a:p>
        </p:txBody>
      </p:sp>
      <p:sp>
        <p:nvSpPr>
          <p:cNvPr id="4"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228C7271-2A76-4B7C-95C1-8D9BAA497D0D}" type="slidenum">
              <a:rPr lang="en-GB" altLang="en-US"/>
              <a:pPr/>
              <a:t>‹#›</a:t>
            </a:fld>
            <a:endParaRPr lang="en-GB"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5DC89097-A59B-479E-8DD4-0FD43DCDC294}" type="slidenum">
              <a:rPr lang="en-GB" altLang="en-US"/>
              <a:pPr/>
              <a:t>‹#›</a:t>
            </a:fld>
            <a:endParaRPr lang="en-GB"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GB"/>
          </a:p>
        </p:txBody>
      </p:sp>
      <p:sp>
        <p:nvSpPr>
          <p:cNvPr id="16691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ACEC4BED-C917-48EB-8848-F84854A22CC6}" type="slidenum">
              <a:rPr lang="en-GB" altLang="en-US"/>
              <a:pPr/>
              <a:t>‹#›</a:t>
            </a:fld>
            <a:endParaRPr lang="en-GB" altLang="en-US"/>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GB" altLang="en-US" sz="2400" smtClean="0">
                <a:latin typeface="Times New Roman" panose="02020603050405020304"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z="2400" smtClean="0">
                <a:latin typeface="Times New Roman" panose="02020603050405020304"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6692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Tree>
  </p:cSld>
  <p:clrMap bg1="lt1" tx1="dk1" bg2="lt2" tx2="dk2" accent1="accent1" accent2="accent2" accent3="accent3" accent4="accent4" accent5="accent5" accent6="accent6" hlink="hlink" folHlink="folHlink"/>
  <p:sldLayoutIdLst>
    <p:sldLayoutId id="2147485147" r:id="rId1"/>
    <p:sldLayoutId id="2147485136" r:id="rId2"/>
    <p:sldLayoutId id="2147485137" r:id="rId3"/>
    <p:sldLayoutId id="2147485138" r:id="rId4"/>
    <p:sldLayoutId id="2147485139" r:id="rId5"/>
    <p:sldLayoutId id="2147485140" r:id="rId6"/>
    <p:sldLayoutId id="2147485141" r:id="rId7"/>
    <p:sldLayoutId id="2147485142" r:id="rId8"/>
    <p:sldLayoutId id="2147485143" r:id="rId9"/>
    <p:sldLayoutId id="2147485144" r:id="rId10"/>
    <p:sldLayoutId id="2147485145" r:id="rId11"/>
    <p:sldLayoutId id="2147485146" r:id="rId12"/>
  </p:sldLayoutIdLst>
  <p:hf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lifestartfoundation.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vousden.name/images/ireland-counties.jpg" TargetMode="External"/><Relationship Id="rId5" Type="http://schemas.openxmlformats.org/officeDocument/2006/relationships/image" Target="../media/image5.jpeg"/><Relationship Id="rId4" Type="http://schemas.openxmlformats.org/officeDocument/2006/relationships/hyperlink" Target="http://www.joanburton.ie/dublin-west-issues/corduff-health-centre-and-future-arrangements-for-primary-healthcare-in-dublin-15"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348038" y="333375"/>
            <a:ext cx="5580062" cy="1470025"/>
          </a:xfrm>
        </p:spPr>
        <p:txBody>
          <a:bodyPr/>
          <a:lstStyle/>
          <a:p>
            <a:pPr eaLnBrk="1" hangingPunct="1"/>
            <a:r>
              <a:rPr lang="en-GB" altLang="en-US" sz="4400" smtClean="0">
                <a:solidFill>
                  <a:srgbClr val="000099"/>
                </a:solidFill>
              </a:rPr>
              <a:t>Lifestart Services</a:t>
            </a:r>
            <a:r>
              <a:rPr lang="en-GB" altLang="en-US" smtClean="0">
                <a:solidFill>
                  <a:srgbClr val="000099"/>
                </a:solidFill>
              </a:rPr>
              <a:t> </a:t>
            </a:r>
          </a:p>
        </p:txBody>
      </p:sp>
      <p:sp>
        <p:nvSpPr>
          <p:cNvPr id="6147" name="Rectangle 3"/>
          <p:cNvSpPr>
            <a:spLocks noGrp="1" noChangeArrowheads="1"/>
          </p:cNvSpPr>
          <p:nvPr>
            <p:ph type="subTitle" idx="1"/>
          </p:nvPr>
        </p:nvSpPr>
        <p:spPr>
          <a:xfrm>
            <a:off x="1331913" y="4365625"/>
            <a:ext cx="7272337" cy="2303463"/>
          </a:xfrm>
        </p:spPr>
        <p:txBody>
          <a:bodyPr/>
          <a:lstStyle/>
          <a:p>
            <a:pPr algn="ctr" eaLnBrk="1" hangingPunct="1">
              <a:lnSpc>
                <a:spcPct val="90000"/>
              </a:lnSpc>
              <a:defRPr/>
            </a:pPr>
            <a:endParaRPr lang="en-GB" sz="1600" b="1" dirty="0" smtClean="0">
              <a:solidFill>
                <a:schemeClr val="bg2">
                  <a:lumMod val="40000"/>
                  <a:lumOff val="60000"/>
                </a:schemeClr>
              </a:solidFill>
              <a:cs typeface="Tunga" pitchFamily="2" charset="0"/>
            </a:endParaRPr>
          </a:p>
          <a:p>
            <a:pPr algn="ctr" eaLnBrk="1" hangingPunct="1">
              <a:lnSpc>
                <a:spcPct val="90000"/>
              </a:lnSpc>
              <a:defRPr/>
            </a:pPr>
            <a:r>
              <a:rPr lang="en-GB" sz="1400" b="1" dirty="0" smtClean="0">
                <a:solidFill>
                  <a:schemeClr val="bg2"/>
                </a:solidFill>
              </a:rPr>
              <a:t>Children and Young People’s Services Committee</a:t>
            </a:r>
          </a:p>
          <a:p>
            <a:pPr algn="ctr" eaLnBrk="1" hangingPunct="1">
              <a:lnSpc>
                <a:spcPct val="90000"/>
              </a:lnSpc>
              <a:defRPr/>
            </a:pPr>
            <a:r>
              <a:rPr lang="en-GB" sz="1400" b="1" dirty="0" smtClean="0">
                <a:solidFill>
                  <a:schemeClr val="bg2"/>
                </a:solidFill>
              </a:rPr>
              <a:t>Celebration of Achievement Event</a:t>
            </a:r>
          </a:p>
          <a:p>
            <a:pPr algn="ctr" eaLnBrk="1" hangingPunct="1">
              <a:lnSpc>
                <a:spcPct val="90000"/>
              </a:lnSpc>
              <a:defRPr/>
            </a:pPr>
            <a:r>
              <a:rPr lang="en-GB" sz="1400" b="1" dirty="0" smtClean="0">
                <a:solidFill>
                  <a:schemeClr val="bg2"/>
                </a:solidFill>
              </a:rPr>
              <a:t>27</a:t>
            </a:r>
            <a:r>
              <a:rPr lang="en-GB" sz="1400" b="1" baseline="30000" dirty="0" smtClean="0">
                <a:solidFill>
                  <a:schemeClr val="bg2"/>
                </a:solidFill>
              </a:rPr>
              <a:t>th</a:t>
            </a:r>
            <a:r>
              <a:rPr lang="en-GB" sz="1400" b="1" dirty="0" smtClean="0">
                <a:solidFill>
                  <a:schemeClr val="bg2"/>
                </a:solidFill>
              </a:rPr>
              <a:t> April 2017</a:t>
            </a:r>
          </a:p>
          <a:p>
            <a:pPr algn="ctr" eaLnBrk="1" hangingPunct="1">
              <a:lnSpc>
                <a:spcPct val="90000"/>
              </a:lnSpc>
              <a:defRPr/>
            </a:pPr>
            <a:endParaRPr lang="en-GB" sz="1400" b="1" dirty="0">
              <a:solidFill>
                <a:schemeClr val="bg2"/>
              </a:solidFill>
            </a:endParaRPr>
          </a:p>
          <a:p>
            <a:pPr algn="ctr" eaLnBrk="1" hangingPunct="1">
              <a:lnSpc>
                <a:spcPct val="90000"/>
              </a:lnSpc>
              <a:defRPr/>
            </a:pPr>
            <a:r>
              <a:rPr lang="en-GB" sz="1400" b="1" dirty="0" smtClean="0">
                <a:solidFill>
                  <a:schemeClr val="bg2">
                    <a:lumMod val="40000"/>
                    <a:lumOff val="60000"/>
                  </a:schemeClr>
                </a:solidFill>
                <a:cs typeface="Tunga" pitchFamily="2" charset="0"/>
              </a:rPr>
              <a:t>Mary </a:t>
            </a:r>
            <a:r>
              <a:rPr lang="en-GB" sz="1400" b="1" dirty="0">
                <a:solidFill>
                  <a:schemeClr val="bg2">
                    <a:lumMod val="40000"/>
                    <a:lumOff val="60000"/>
                  </a:schemeClr>
                </a:solidFill>
                <a:cs typeface="Tunga" pitchFamily="2" charset="0"/>
              </a:rPr>
              <a:t>Walker Callaghan</a:t>
            </a:r>
            <a:r>
              <a:rPr lang="en-GB" sz="1400" b="1" dirty="0" smtClean="0">
                <a:solidFill>
                  <a:schemeClr val="bg2">
                    <a:lumMod val="40000"/>
                    <a:lumOff val="60000"/>
                  </a:schemeClr>
                </a:solidFill>
                <a:cs typeface="Tunga" pitchFamily="2" charset="0"/>
              </a:rPr>
              <a:t>, Regional Manager</a:t>
            </a:r>
          </a:p>
          <a:p>
            <a:pPr algn="ctr" eaLnBrk="1" hangingPunct="1">
              <a:lnSpc>
                <a:spcPct val="90000"/>
              </a:lnSpc>
              <a:defRPr/>
            </a:pPr>
            <a:r>
              <a:rPr lang="en-GB" sz="1400" b="1" dirty="0" smtClean="0">
                <a:solidFill>
                  <a:schemeClr val="bg2">
                    <a:lumMod val="40000"/>
                    <a:lumOff val="60000"/>
                  </a:schemeClr>
                </a:solidFill>
                <a:cs typeface="Tunga" pitchFamily="2" charset="0"/>
              </a:rPr>
              <a:t> </a:t>
            </a:r>
            <a:r>
              <a:rPr lang="en-GB" sz="1400" b="1" dirty="0">
                <a:solidFill>
                  <a:schemeClr val="bg2">
                    <a:lumMod val="40000"/>
                    <a:lumOff val="60000"/>
                  </a:schemeClr>
                </a:solidFill>
                <a:cs typeface="Tunga" pitchFamily="2" charset="0"/>
              </a:rPr>
              <a:t>Lifestart Services </a:t>
            </a:r>
            <a:r>
              <a:rPr lang="en-GB" sz="1400" b="1" dirty="0" smtClean="0">
                <a:solidFill>
                  <a:schemeClr val="bg2">
                    <a:lumMod val="40000"/>
                    <a:lumOff val="60000"/>
                  </a:schemeClr>
                </a:solidFill>
                <a:cs typeface="Tunga" pitchFamily="2" charset="0"/>
              </a:rPr>
              <a:t>CLG</a:t>
            </a:r>
            <a:endParaRPr lang="en-GB" sz="1400" b="1" dirty="0">
              <a:solidFill>
                <a:schemeClr val="bg2">
                  <a:lumMod val="40000"/>
                  <a:lumOff val="60000"/>
                </a:schemeClr>
              </a:solidFill>
              <a:cs typeface="Tunga" pitchFamily="2" charset="0"/>
            </a:endParaRPr>
          </a:p>
          <a:p>
            <a:pPr algn="ctr" eaLnBrk="1" hangingPunct="1">
              <a:lnSpc>
                <a:spcPct val="90000"/>
              </a:lnSpc>
              <a:defRPr/>
            </a:pPr>
            <a:endParaRPr lang="en-GB" sz="1400" b="1" dirty="0" smtClean="0">
              <a:solidFill>
                <a:schemeClr val="bg2"/>
              </a:solidFill>
            </a:endParaRPr>
          </a:p>
          <a:p>
            <a:pPr algn="ctr" eaLnBrk="1" hangingPunct="1">
              <a:lnSpc>
                <a:spcPct val="90000"/>
              </a:lnSpc>
              <a:defRPr/>
            </a:pPr>
            <a:r>
              <a:rPr lang="en-GB" sz="1400" b="1" dirty="0" smtClean="0">
                <a:solidFill>
                  <a:schemeClr val="bg2"/>
                </a:solidFill>
              </a:rPr>
              <a:t>The Restructuring of Lifestart in Donegal</a:t>
            </a:r>
            <a:endParaRPr lang="en-GB" sz="1400" b="1" dirty="0">
              <a:solidFill>
                <a:schemeClr val="bg2"/>
              </a:solidFill>
            </a:endParaRPr>
          </a:p>
          <a:p>
            <a:pPr algn="ctr" eaLnBrk="1" hangingPunct="1">
              <a:lnSpc>
                <a:spcPct val="90000"/>
              </a:lnSpc>
              <a:defRPr/>
            </a:pPr>
            <a:endParaRPr lang="en-GB" sz="1600" b="1" dirty="0" smtClean="0">
              <a:solidFill>
                <a:schemeClr val="bg2">
                  <a:lumMod val="60000"/>
                  <a:lumOff val="40000"/>
                </a:schemeClr>
              </a:solidFill>
              <a:cs typeface="Tunga" pitchFamily="2" charset="0"/>
            </a:endParaRPr>
          </a:p>
          <a:p>
            <a:pPr algn="ctr" eaLnBrk="1" hangingPunct="1">
              <a:lnSpc>
                <a:spcPct val="90000"/>
              </a:lnSpc>
              <a:defRPr/>
            </a:pPr>
            <a:endParaRPr lang="en-GB" sz="2400" dirty="0" smtClean="0"/>
          </a:p>
        </p:txBody>
      </p:sp>
      <p:pic>
        <p:nvPicPr>
          <p:cNvPr id="5124" name="Picture 5" descr="05500_Baby_Pic"/>
          <p:cNvPicPr>
            <a:picLocks noChangeAspect="1" noChangeArrowheads="1"/>
          </p:cNvPicPr>
          <p:nvPr/>
        </p:nvPicPr>
        <p:blipFill>
          <a:blip r:embed="rId3" cstate="print"/>
          <a:srcRect/>
          <a:stretch>
            <a:fillRect/>
          </a:stretch>
        </p:blipFill>
        <p:spPr bwMode="auto">
          <a:xfrm>
            <a:off x="5580063" y="1700213"/>
            <a:ext cx="3563937" cy="2520950"/>
          </a:xfrm>
          <a:prstGeom prst="rect">
            <a:avLst/>
          </a:prstGeom>
          <a:noFill/>
          <a:ln w="9525">
            <a:solidFill>
              <a:schemeClr val="bg2"/>
            </a:solidFill>
            <a:miter lim="800000"/>
            <a:headEnd/>
            <a:tailEnd/>
          </a:ln>
        </p:spPr>
      </p:pic>
      <p:pic>
        <p:nvPicPr>
          <p:cNvPr id="5125" name="Picture 5" descr="lifestart.jpg"/>
          <p:cNvPicPr>
            <a:picLocks noChangeAspect="1"/>
          </p:cNvPicPr>
          <p:nvPr/>
        </p:nvPicPr>
        <p:blipFill>
          <a:blip r:embed="rId4" cstate="print"/>
          <a:srcRect/>
          <a:stretch>
            <a:fillRect/>
          </a:stretch>
        </p:blipFill>
        <p:spPr bwMode="auto">
          <a:xfrm>
            <a:off x="3995738" y="1700213"/>
            <a:ext cx="1584325" cy="2520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457200"/>
            <a:ext cx="8229600" cy="595313"/>
          </a:xfrm>
        </p:spPr>
        <p:txBody>
          <a:bodyPr/>
          <a:lstStyle/>
          <a:p>
            <a:pPr algn="ctr">
              <a:defRPr/>
            </a:pPr>
            <a:r>
              <a:rPr lang="en-GB" altLang="en-US" sz="1800" b="1" dirty="0" smtClean="0">
                <a:solidFill>
                  <a:schemeClr val="accent1">
                    <a:lumMod val="25000"/>
                  </a:schemeClr>
                </a:solidFill>
              </a:rPr>
              <a:t>Issues in integrated practice </a:t>
            </a:r>
          </a:p>
        </p:txBody>
      </p:sp>
      <p:sp>
        <p:nvSpPr>
          <p:cNvPr id="21507" name="Slide Number Placeholder 3"/>
          <p:cNvSpPr>
            <a:spLocks noGrp="1"/>
          </p:cNvSpPr>
          <p:nvPr>
            <p:ph type="sldNum" sz="quarter" idx="11"/>
          </p:nvPr>
        </p:nvSpPr>
        <p:spPr>
          <a:noFill/>
        </p:spPr>
        <p:txBody>
          <a:bodyPr/>
          <a:lstStyle/>
          <a:p>
            <a:fld id="{611C5FD9-A904-4DEB-88E2-B169048D5649}" type="slidenum">
              <a:rPr lang="en-GB" altLang="en-US"/>
              <a:pPr/>
              <a:t>10</a:t>
            </a:fld>
            <a:endParaRPr lang="en-GB" altLang="en-US"/>
          </a:p>
        </p:txBody>
      </p:sp>
      <p:sp>
        <p:nvSpPr>
          <p:cNvPr id="7" name="Oval 6"/>
          <p:cNvSpPr/>
          <p:nvPr/>
        </p:nvSpPr>
        <p:spPr bwMode="auto">
          <a:xfrm>
            <a:off x="3348038" y="1514475"/>
            <a:ext cx="2462212" cy="2549525"/>
          </a:xfrm>
          <a:prstGeom prst="ellipse">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a:lstStyle/>
          <a:p>
            <a:pPr eaLnBrk="1" hangingPunct="1">
              <a:defRPr/>
            </a:pPr>
            <a:endParaRPr lang="en-GB">
              <a:solidFill>
                <a:schemeClr val="tx1"/>
              </a:solidFill>
            </a:endParaRPr>
          </a:p>
        </p:txBody>
      </p:sp>
      <p:sp>
        <p:nvSpPr>
          <p:cNvPr id="8" name="Oval 7"/>
          <p:cNvSpPr/>
          <p:nvPr/>
        </p:nvSpPr>
        <p:spPr bwMode="auto">
          <a:xfrm>
            <a:off x="4787900" y="3238500"/>
            <a:ext cx="1944688" cy="792163"/>
          </a:xfrm>
          <a:prstGeom prst="ellipse">
            <a:avLst/>
          </a:prstGeom>
          <a:no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a:lstStyle/>
          <a:p>
            <a:pPr eaLnBrk="1" hangingPunct="1">
              <a:defRPr/>
            </a:pPr>
            <a:endParaRPr lang="en-GB">
              <a:solidFill>
                <a:schemeClr val="tx1"/>
              </a:solidFill>
            </a:endParaRPr>
          </a:p>
        </p:txBody>
      </p:sp>
      <p:sp>
        <p:nvSpPr>
          <p:cNvPr id="25606" name="TextBox 9"/>
          <p:cNvSpPr txBox="1">
            <a:spLocks noChangeArrowheads="1"/>
          </p:cNvSpPr>
          <p:nvPr/>
        </p:nvSpPr>
        <p:spPr bwMode="auto">
          <a:xfrm>
            <a:off x="3878263" y="2519363"/>
            <a:ext cx="1439862" cy="307975"/>
          </a:xfrm>
          <a:prstGeom prst="rect">
            <a:avLst/>
          </a:prstGeom>
          <a:noFill/>
          <a:ln w="9525">
            <a:noFill/>
            <a:miter lim="800000"/>
            <a:headEnd/>
            <a:tailEnd/>
          </a:ln>
        </p:spPr>
        <p:txBody>
          <a:bodyPr>
            <a:spAutoFit/>
          </a:bodyPr>
          <a:lstStyle/>
          <a:p>
            <a:pPr eaLnBrk="1" hangingPunct="1"/>
            <a:r>
              <a:rPr lang="en-GB" altLang="en-US" sz="1400"/>
              <a:t>HSE West </a:t>
            </a:r>
          </a:p>
        </p:txBody>
      </p:sp>
      <p:sp>
        <p:nvSpPr>
          <p:cNvPr id="25607" name="TextBox 10"/>
          <p:cNvSpPr txBox="1">
            <a:spLocks noChangeArrowheads="1"/>
          </p:cNvSpPr>
          <p:nvPr/>
        </p:nvSpPr>
        <p:spPr bwMode="auto">
          <a:xfrm>
            <a:off x="5486400" y="3517900"/>
            <a:ext cx="1655763" cy="307975"/>
          </a:xfrm>
          <a:prstGeom prst="rect">
            <a:avLst/>
          </a:prstGeom>
          <a:noFill/>
          <a:ln w="9525">
            <a:noFill/>
            <a:miter lim="800000"/>
            <a:headEnd/>
            <a:tailEnd/>
          </a:ln>
        </p:spPr>
        <p:txBody>
          <a:bodyPr>
            <a:spAutoFit/>
          </a:bodyPr>
          <a:lstStyle/>
          <a:p>
            <a:pPr eaLnBrk="1" hangingPunct="1"/>
            <a:r>
              <a:rPr lang="en-GB" altLang="en-US" sz="1400"/>
              <a:t>Lifestart</a:t>
            </a:r>
          </a:p>
        </p:txBody>
      </p:sp>
      <p:sp>
        <p:nvSpPr>
          <p:cNvPr id="25608" name="TextBox 11"/>
          <p:cNvSpPr txBox="1">
            <a:spLocks noChangeArrowheads="1"/>
          </p:cNvSpPr>
          <p:nvPr/>
        </p:nvSpPr>
        <p:spPr bwMode="auto">
          <a:xfrm>
            <a:off x="5849938" y="1052513"/>
            <a:ext cx="2736850" cy="461962"/>
          </a:xfrm>
          <a:prstGeom prst="rect">
            <a:avLst/>
          </a:prstGeom>
          <a:noFill/>
          <a:ln w="9525">
            <a:noFill/>
            <a:miter lim="800000"/>
            <a:headEnd/>
            <a:tailEnd/>
          </a:ln>
        </p:spPr>
        <p:txBody>
          <a:bodyPr>
            <a:spAutoFit/>
          </a:bodyPr>
          <a:lstStyle/>
          <a:p>
            <a:pPr eaLnBrk="1" hangingPunct="1"/>
            <a:r>
              <a:rPr lang="en-GB" altLang="en-US" sz="1200"/>
              <a:t>Shared Goals/</a:t>
            </a:r>
          </a:p>
          <a:p>
            <a:pPr eaLnBrk="1" hangingPunct="1"/>
            <a:r>
              <a:rPr lang="en-GB" altLang="en-US" sz="1200"/>
              <a:t>Joint Activity</a:t>
            </a:r>
          </a:p>
        </p:txBody>
      </p:sp>
      <p:sp>
        <p:nvSpPr>
          <p:cNvPr id="25609" name="Rectangle 12"/>
          <p:cNvSpPr>
            <a:spLocks noChangeArrowheads="1"/>
          </p:cNvSpPr>
          <p:nvPr/>
        </p:nvSpPr>
        <p:spPr bwMode="auto">
          <a:xfrm>
            <a:off x="3563938" y="4427538"/>
            <a:ext cx="4572000" cy="647700"/>
          </a:xfrm>
          <a:prstGeom prst="rect">
            <a:avLst/>
          </a:prstGeom>
          <a:noFill/>
          <a:ln w="9525">
            <a:noFill/>
            <a:miter lim="800000"/>
            <a:headEnd/>
            <a:tailEnd/>
          </a:ln>
        </p:spPr>
        <p:txBody>
          <a:bodyPr>
            <a:spAutoFit/>
          </a:bodyPr>
          <a:lstStyle/>
          <a:p>
            <a:pPr eaLnBrk="1" hangingPunct="1"/>
            <a:r>
              <a:rPr lang="en-GB" altLang="en-US" sz="1200"/>
              <a:t>Communicative Activity</a:t>
            </a:r>
          </a:p>
          <a:p>
            <a:pPr eaLnBrk="1" hangingPunct="1"/>
            <a:r>
              <a:rPr lang="en-GB" altLang="en-US" sz="1200"/>
              <a:t>Brokered by Service </a:t>
            </a:r>
          </a:p>
          <a:p>
            <a:pPr eaLnBrk="1" hangingPunct="1"/>
            <a:r>
              <a:rPr lang="en-GB" altLang="en-US" sz="1200"/>
              <a:t>Advisory Group</a:t>
            </a:r>
          </a:p>
        </p:txBody>
      </p:sp>
      <p:cxnSp>
        <p:nvCxnSpPr>
          <p:cNvPr id="25610" name="Straight Arrow Connector 14"/>
          <p:cNvCxnSpPr>
            <a:cxnSpLocks noChangeShapeType="1"/>
          </p:cNvCxnSpPr>
          <p:nvPr/>
        </p:nvCxnSpPr>
        <p:spPr bwMode="auto">
          <a:xfrm flipH="1">
            <a:off x="5305425" y="1514475"/>
            <a:ext cx="1008063" cy="1985963"/>
          </a:xfrm>
          <a:prstGeom prst="straightConnector1">
            <a:avLst/>
          </a:prstGeom>
          <a:noFill/>
          <a:ln w="12700" cap="sq" algn="ctr">
            <a:solidFill>
              <a:schemeClr val="tx1"/>
            </a:solidFill>
            <a:round/>
            <a:headEnd type="none" w="sm" len="sm"/>
            <a:tailEnd type="arrow" w="med" len="med"/>
          </a:ln>
        </p:spPr>
      </p:cxnSp>
      <p:cxnSp>
        <p:nvCxnSpPr>
          <p:cNvPr id="25611" name="Straight Arrow Connector 16"/>
          <p:cNvCxnSpPr>
            <a:cxnSpLocks noChangeShapeType="1"/>
          </p:cNvCxnSpPr>
          <p:nvPr/>
        </p:nvCxnSpPr>
        <p:spPr bwMode="auto">
          <a:xfrm flipV="1">
            <a:off x="4500563" y="3671888"/>
            <a:ext cx="287337" cy="781050"/>
          </a:xfrm>
          <a:prstGeom prst="straightConnector1">
            <a:avLst/>
          </a:prstGeom>
          <a:noFill/>
          <a:ln w="12700" cap="sq" algn="ctr">
            <a:solidFill>
              <a:schemeClr val="tx1"/>
            </a:solidFill>
            <a:round/>
            <a:headEnd type="none" w="sm" len="sm"/>
            <a:tailEnd type="arrow" w="med" len="med"/>
          </a:ln>
        </p:spPr>
      </p:cxnSp>
      <p:sp>
        <p:nvSpPr>
          <p:cNvPr id="25612" name="TextBox 17"/>
          <p:cNvSpPr txBox="1">
            <a:spLocks noChangeArrowheads="1"/>
          </p:cNvSpPr>
          <p:nvPr/>
        </p:nvSpPr>
        <p:spPr bwMode="auto">
          <a:xfrm>
            <a:off x="7019925" y="2517775"/>
            <a:ext cx="1800225" cy="3138488"/>
          </a:xfrm>
          <a:prstGeom prst="rect">
            <a:avLst/>
          </a:prstGeom>
          <a:noFill/>
          <a:ln w="9525">
            <a:noFill/>
            <a:miter lim="800000"/>
            <a:headEnd/>
            <a:tailEnd/>
          </a:ln>
        </p:spPr>
        <p:txBody>
          <a:bodyPr>
            <a:spAutoFit/>
          </a:bodyPr>
          <a:lstStyle/>
          <a:p>
            <a:pPr eaLnBrk="1" hangingPunct="1"/>
            <a:r>
              <a:rPr lang="en-GB" altLang="en-US" sz="1200"/>
              <a:t>Integrated approach</a:t>
            </a:r>
          </a:p>
          <a:p>
            <a:pPr eaLnBrk="1" hangingPunct="1"/>
            <a:endParaRPr lang="en-GB" altLang="en-US" sz="1200"/>
          </a:p>
          <a:p>
            <a:pPr eaLnBrk="1" hangingPunct="1"/>
            <a:r>
              <a:rPr lang="en-GB" altLang="en-US" sz="1200"/>
              <a:t>Boundary crossing &amp; shared communicative processes</a:t>
            </a:r>
          </a:p>
          <a:p>
            <a:pPr eaLnBrk="1" hangingPunct="1"/>
            <a:endParaRPr lang="en-GB" altLang="en-US" sz="1200"/>
          </a:p>
          <a:p>
            <a:pPr eaLnBrk="1" hangingPunct="1"/>
            <a:r>
              <a:rPr lang="en-GB" altLang="en-US" sz="1200"/>
              <a:t>Innovations in Practice</a:t>
            </a:r>
          </a:p>
          <a:p>
            <a:pPr eaLnBrk="1" hangingPunct="1"/>
            <a:endParaRPr lang="en-GB" altLang="en-US" sz="1200"/>
          </a:p>
          <a:p>
            <a:pPr eaLnBrk="1" hangingPunct="1"/>
            <a:r>
              <a:rPr lang="en-GB" altLang="en-US" sz="1200"/>
              <a:t>More effective family support service</a:t>
            </a:r>
          </a:p>
          <a:p>
            <a:pPr eaLnBrk="1" hangingPunct="1"/>
            <a:endParaRPr lang="en-GB" altLang="en-US" sz="1200"/>
          </a:p>
          <a:p>
            <a:pPr eaLnBrk="1" hangingPunct="1"/>
            <a:r>
              <a:rPr lang="en-GB" altLang="en-US" sz="1200"/>
              <a:t>Opportunities for learning at practice boundaries  </a:t>
            </a:r>
          </a:p>
          <a:p>
            <a:pPr eaLnBrk="1" hangingPunct="1"/>
            <a:endParaRPr lang="en-GB" altLang="en-US" sz="1200"/>
          </a:p>
          <a:p>
            <a:pPr eaLnBrk="1" hangingPunct="1"/>
            <a:endParaRPr lang="en-GB" altLang="en-US"/>
          </a:p>
        </p:txBody>
      </p:sp>
      <p:sp>
        <p:nvSpPr>
          <p:cNvPr id="25613" name="TextBox 19"/>
          <p:cNvSpPr txBox="1">
            <a:spLocks noChangeArrowheads="1"/>
          </p:cNvSpPr>
          <p:nvPr/>
        </p:nvSpPr>
        <p:spPr bwMode="auto">
          <a:xfrm>
            <a:off x="5126038" y="5208588"/>
            <a:ext cx="1862137" cy="1231900"/>
          </a:xfrm>
          <a:prstGeom prst="rect">
            <a:avLst/>
          </a:prstGeom>
          <a:noFill/>
          <a:ln w="9525">
            <a:solidFill>
              <a:schemeClr val="tx1"/>
            </a:solidFill>
            <a:prstDash val="dash"/>
            <a:miter lim="800000"/>
            <a:headEnd/>
            <a:tailEnd/>
          </a:ln>
        </p:spPr>
        <p:txBody>
          <a:bodyPr>
            <a:spAutoFit/>
          </a:bodyPr>
          <a:lstStyle/>
          <a:p>
            <a:pPr eaLnBrk="1" hangingPunct="1"/>
            <a:r>
              <a:rPr lang="en-GB" altLang="en-US" sz="1200"/>
              <a:t>Hybrid practice community</a:t>
            </a:r>
          </a:p>
          <a:p>
            <a:pPr eaLnBrk="1" hangingPunct="1"/>
            <a:endParaRPr lang="en-GB" altLang="en-US" sz="1200"/>
          </a:p>
          <a:p>
            <a:pPr eaLnBrk="1" hangingPunct="1"/>
            <a:r>
              <a:rPr lang="en-GB" altLang="en-US" sz="1200"/>
              <a:t>Parenting Education &amp; Family Support </a:t>
            </a:r>
          </a:p>
          <a:p>
            <a:pPr eaLnBrk="1" hangingPunct="1"/>
            <a:r>
              <a:rPr lang="en-GB" altLang="en-US" sz="1400"/>
              <a:t> </a:t>
            </a:r>
          </a:p>
        </p:txBody>
      </p:sp>
      <p:cxnSp>
        <p:nvCxnSpPr>
          <p:cNvPr id="25614" name="Straight Arrow Connector 21"/>
          <p:cNvCxnSpPr>
            <a:cxnSpLocks noChangeShapeType="1"/>
          </p:cNvCxnSpPr>
          <p:nvPr/>
        </p:nvCxnSpPr>
        <p:spPr bwMode="auto">
          <a:xfrm flipH="1" flipV="1">
            <a:off x="5111750" y="3487738"/>
            <a:ext cx="944563" cy="1566862"/>
          </a:xfrm>
          <a:prstGeom prst="straightConnector1">
            <a:avLst/>
          </a:prstGeom>
          <a:noFill/>
          <a:ln w="12700" cap="sq" algn="ctr">
            <a:solidFill>
              <a:schemeClr val="tx1"/>
            </a:solidFill>
            <a:prstDash val="lgDash"/>
            <a:round/>
            <a:headEnd type="none" w="sm" len="sm"/>
            <a:tailEnd type="arrow" w="med" len="med"/>
          </a:ln>
        </p:spPr>
      </p:cxnSp>
      <p:sp>
        <p:nvSpPr>
          <p:cNvPr id="30" name="Bent-Up Arrow 29"/>
          <p:cNvSpPr/>
          <p:nvPr/>
        </p:nvSpPr>
        <p:spPr bwMode="auto">
          <a:xfrm>
            <a:off x="7104063" y="5165725"/>
            <a:ext cx="885825" cy="747713"/>
          </a:xfrm>
          <a:prstGeom prst="bentUpArrow">
            <a:avLst/>
          </a:prstGeom>
          <a:solidFill>
            <a:schemeClr val="accent1"/>
          </a:solidFill>
          <a:ln w="12700" cap="sq" cmpd="sng" algn="ctr">
            <a:solidFill>
              <a:schemeClr val="tx1"/>
            </a:solidFill>
            <a:prstDash val="solid"/>
            <a:round/>
            <a:headEnd type="none" w="sm" len="sm"/>
            <a:tailEnd type="none" w="sm" len="sm"/>
          </a:ln>
          <a:effectLst/>
        </p:spPr>
        <p:txBody>
          <a:bodyPr/>
          <a:lstStyle/>
          <a:p>
            <a:pPr eaLnBrk="1" hangingPunct="1">
              <a:defRPr/>
            </a:pPr>
            <a:endParaRPr lang="en-GB"/>
          </a:p>
        </p:txBody>
      </p:sp>
      <p:sp>
        <p:nvSpPr>
          <p:cNvPr id="31" name="Bent Arrow 30"/>
          <p:cNvSpPr/>
          <p:nvPr/>
        </p:nvSpPr>
        <p:spPr bwMode="auto">
          <a:xfrm rot="5400000">
            <a:off x="6934201" y="1376362"/>
            <a:ext cx="1223962" cy="792163"/>
          </a:xfrm>
          <a:prstGeom prst="bentArrow">
            <a:avLst/>
          </a:prstGeom>
          <a:solidFill>
            <a:schemeClr val="accent1"/>
          </a:solidFill>
          <a:ln w="12700" cap="sq" cmpd="sng" algn="ctr">
            <a:solidFill>
              <a:schemeClr val="tx1"/>
            </a:solidFill>
            <a:prstDash val="solid"/>
            <a:round/>
            <a:headEnd type="none" w="sm" len="sm"/>
            <a:tailEnd type="none" w="sm" len="sm"/>
          </a:ln>
          <a:effectLst/>
        </p:spPr>
        <p:txBody>
          <a:bodyPr/>
          <a:lstStyle/>
          <a:p>
            <a:pPr eaLnBrk="1" hangingPunct="1">
              <a:defRPr/>
            </a:pPr>
            <a:endParaRPr lang="en-GB"/>
          </a:p>
        </p:txBody>
      </p:sp>
      <p:sp>
        <p:nvSpPr>
          <p:cNvPr id="37" name="TextBox 36"/>
          <p:cNvSpPr txBox="1"/>
          <p:nvPr/>
        </p:nvSpPr>
        <p:spPr>
          <a:xfrm>
            <a:off x="225425" y="931863"/>
            <a:ext cx="4179888" cy="5170487"/>
          </a:xfrm>
          <a:prstGeom prst="rect">
            <a:avLst/>
          </a:prstGeom>
          <a:noFill/>
        </p:spPr>
        <p:txBody>
          <a:bodyPr wrap="none">
            <a:spAutoFit/>
          </a:bodyPr>
          <a:lstStyle/>
          <a:p>
            <a:pPr marL="171450" indent="-171450" eaLnBrk="1" hangingPunct="1">
              <a:lnSpc>
                <a:spcPct val="150000"/>
              </a:lnSpc>
              <a:buFont typeface="Wingdings" pitchFamily="2" charset="2"/>
              <a:buChar char="§"/>
              <a:defRPr/>
            </a:pPr>
            <a:r>
              <a:rPr lang="en-GB" sz="1200" dirty="0"/>
              <a:t>Mixed Economy of Welfare</a:t>
            </a:r>
          </a:p>
          <a:p>
            <a:pPr marL="171450" indent="-171450" eaLnBrk="1" hangingPunct="1">
              <a:lnSpc>
                <a:spcPct val="150000"/>
              </a:lnSpc>
              <a:buFont typeface="Wingdings" pitchFamily="2" charset="2"/>
              <a:buChar char="§"/>
              <a:defRPr/>
            </a:pPr>
            <a:r>
              <a:rPr lang="en-GB" sz="1200" dirty="0"/>
              <a:t>Staff operating in more complex settings/ set of relations</a:t>
            </a:r>
          </a:p>
          <a:p>
            <a:pPr marL="171450" indent="-171450" eaLnBrk="1" hangingPunct="1">
              <a:lnSpc>
                <a:spcPct val="150000"/>
              </a:lnSpc>
              <a:buFont typeface="Wingdings" pitchFamily="2" charset="2"/>
              <a:buChar char="§"/>
              <a:defRPr/>
            </a:pPr>
            <a:r>
              <a:rPr lang="en-GB" sz="1200" dirty="0"/>
              <a:t>Implementing the Vision</a:t>
            </a:r>
          </a:p>
          <a:p>
            <a:pPr marL="171450" indent="-171450" eaLnBrk="1" hangingPunct="1">
              <a:lnSpc>
                <a:spcPct val="150000"/>
              </a:lnSpc>
              <a:buFont typeface="Wingdings" pitchFamily="2" charset="2"/>
              <a:buChar char="§"/>
              <a:defRPr/>
            </a:pPr>
            <a:r>
              <a:rPr lang="en-GB" sz="1200" dirty="0"/>
              <a:t>Reflecting on the evidence</a:t>
            </a:r>
          </a:p>
          <a:p>
            <a:pPr marL="171450" indent="-171450" eaLnBrk="1" hangingPunct="1">
              <a:lnSpc>
                <a:spcPct val="150000"/>
              </a:lnSpc>
              <a:buFont typeface="Wingdings" pitchFamily="2" charset="2"/>
              <a:buChar char="§"/>
              <a:defRPr/>
            </a:pPr>
            <a:r>
              <a:rPr lang="en-GB" sz="1200" dirty="0"/>
              <a:t>Evidence in practice</a:t>
            </a:r>
          </a:p>
          <a:p>
            <a:pPr marL="171450" indent="-171450" eaLnBrk="1" hangingPunct="1">
              <a:lnSpc>
                <a:spcPct val="150000"/>
              </a:lnSpc>
              <a:buFont typeface="Wingdings" pitchFamily="2" charset="2"/>
              <a:buChar char="§"/>
              <a:defRPr/>
            </a:pPr>
            <a:r>
              <a:rPr lang="en-GB" sz="1200" dirty="0"/>
              <a:t>Commitment/Leadership</a:t>
            </a:r>
          </a:p>
          <a:p>
            <a:pPr marL="171450" indent="-171450" eaLnBrk="1" hangingPunct="1">
              <a:lnSpc>
                <a:spcPct val="150000"/>
              </a:lnSpc>
              <a:buFont typeface="Wingdings" pitchFamily="2" charset="2"/>
              <a:buChar char="§"/>
              <a:defRPr/>
            </a:pPr>
            <a:r>
              <a:rPr lang="en-GB" sz="1200" dirty="0"/>
              <a:t>Different discourses &amp; meaning systems</a:t>
            </a:r>
          </a:p>
          <a:p>
            <a:pPr marL="171450" indent="-171450" eaLnBrk="1" hangingPunct="1">
              <a:lnSpc>
                <a:spcPct val="150000"/>
              </a:lnSpc>
              <a:buFont typeface="Wingdings" pitchFamily="2" charset="2"/>
              <a:buChar char="§"/>
              <a:defRPr/>
            </a:pPr>
            <a:r>
              <a:rPr lang="en-GB" sz="1200" dirty="0"/>
              <a:t>Structures of authority  &amp; legitimacy</a:t>
            </a:r>
          </a:p>
          <a:p>
            <a:pPr marL="171450" indent="-171450" eaLnBrk="1" hangingPunct="1">
              <a:lnSpc>
                <a:spcPct val="150000"/>
              </a:lnSpc>
              <a:buFont typeface="Wingdings" pitchFamily="2" charset="2"/>
              <a:buChar char="§"/>
              <a:defRPr/>
            </a:pPr>
            <a:r>
              <a:rPr lang="en-GB" sz="1200" dirty="0"/>
              <a:t>Differences in status &amp;  power</a:t>
            </a:r>
          </a:p>
          <a:p>
            <a:pPr marL="171450" indent="-171450" eaLnBrk="1" hangingPunct="1">
              <a:lnSpc>
                <a:spcPct val="150000"/>
              </a:lnSpc>
              <a:buFont typeface="Wingdings" pitchFamily="2" charset="2"/>
              <a:buChar char="§"/>
              <a:defRPr/>
            </a:pPr>
            <a:r>
              <a:rPr lang="en-GB" sz="1200" dirty="0"/>
              <a:t>Mediation &amp; Brokerage </a:t>
            </a:r>
          </a:p>
          <a:p>
            <a:pPr marL="171450" indent="-171450" eaLnBrk="1" hangingPunct="1">
              <a:lnSpc>
                <a:spcPct val="150000"/>
              </a:lnSpc>
              <a:buFont typeface="Wingdings" pitchFamily="2" charset="2"/>
              <a:buChar char="§"/>
              <a:defRPr/>
            </a:pPr>
            <a:r>
              <a:rPr lang="en-GB" sz="1200" dirty="0"/>
              <a:t>Maintaining Fidelity</a:t>
            </a:r>
          </a:p>
          <a:p>
            <a:pPr marL="171450" indent="-171450" eaLnBrk="1" hangingPunct="1">
              <a:lnSpc>
                <a:spcPct val="150000"/>
              </a:lnSpc>
              <a:buFont typeface="Wingdings" pitchFamily="2" charset="2"/>
              <a:buChar char="§"/>
              <a:defRPr/>
            </a:pPr>
            <a:r>
              <a:rPr lang="en-GB" sz="1200" dirty="0"/>
              <a:t>Implementing new learning</a:t>
            </a:r>
          </a:p>
          <a:p>
            <a:pPr marL="171450" indent="-171450" eaLnBrk="1" hangingPunct="1">
              <a:lnSpc>
                <a:spcPct val="150000"/>
              </a:lnSpc>
              <a:buFont typeface="Wingdings" pitchFamily="2" charset="2"/>
              <a:buChar char="§"/>
              <a:defRPr/>
            </a:pPr>
            <a:r>
              <a:rPr lang="en-GB" sz="1200" dirty="0"/>
              <a:t>Financial constraints/quality of impact </a:t>
            </a:r>
          </a:p>
          <a:p>
            <a:pPr marL="171450" indent="-171450" eaLnBrk="1" hangingPunct="1">
              <a:lnSpc>
                <a:spcPct val="150000"/>
              </a:lnSpc>
              <a:buFont typeface="Wingdings" pitchFamily="2" charset="2"/>
              <a:buChar char="§"/>
              <a:defRPr/>
            </a:pPr>
            <a:r>
              <a:rPr lang="en-GB" sz="1200" dirty="0"/>
              <a:t>Pressures on staff</a:t>
            </a:r>
          </a:p>
          <a:p>
            <a:pPr marL="171450" indent="-171450" eaLnBrk="1" hangingPunct="1">
              <a:lnSpc>
                <a:spcPct val="150000"/>
              </a:lnSpc>
              <a:buFont typeface="Wingdings" pitchFamily="2" charset="2"/>
              <a:buChar char="§"/>
              <a:defRPr/>
            </a:pPr>
            <a:r>
              <a:rPr lang="en-GB" sz="1200" dirty="0"/>
              <a:t>Professional &amp; clinical supervision</a:t>
            </a:r>
          </a:p>
          <a:p>
            <a:pPr marL="171450" indent="-171450" eaLnBrk="1" hangingPunct="1">
              <a:lnSpc>
                <a:spcPct val="150000"/>
              </a:lnSpc>
              <a:buFont typeface="Wingdings" pitchFamily="2" charset="2"/>
              <a:buChar char="§"/>
              <a:defRPr/>
            </a:pPr>
            <a:r>
              <a:rPr lang="en-GB" sz="1200" dirty="0"/>
              <a:t>Measuring the social return </a:t>
            </a:r>
          </a:p>
          <a:p>
            <a:pPr eaLnBrk="1" hangingPunct="1">
              <a:defRPr/>
            </a:pPr>
            <a:endParaRPr lang="en-GB" sz="1400" dirty="0"/>
          </a:p>
          <a:p>
            <a:pPr eaLnBrk="1" hangingPunct="1">
              <a:defRPr/>
            </a:pPr>
            <a:r>
              <a:rPr lang="en-GB" sz="1400" dirty="0"/>
              <a:t> </a:t>
            </a:r>
          </a:p>
          <a:p>
            <a:pPr eaLnBrk="1" hangingPunct="1">
              <a:defRPr/>
            </a:pPr>
            <a:endParaRPr lang="en-GB" sz="1400" dirty="0"/>
          </a:p>
        </p:txBody>
      </p:sp>
      <p:sp>
        <p:nvSpPr>
          <p:cNvPr id="42" name="TextBox 41"/>
          <p:cNvSpPr txBox="1"/>
          <p:nvPr/>
        </p:nvSpPr>
        <p:spPr>
          <a:xfrm>
            <a:off x="1862138" y="5538788"/>
            <a:ext cx="2016125" cy="46196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eaLnBrk="1" hangingPunct="1">
              <a:defRPr/>
            </a:pPr>
            <a:r>
              <a:rPr lang="en-GB" sz="1200" b="1" dirty="0"/>
              <a:t>Better outcomes for children </a:t>
            </a:r>
          </a:p>
        </p:txBody>
      </p:sp>
      <p:sp>
        <p:nvSpPr>
          <p:cNvPr id="25621" name="Left Arrow 42"/>
          <p:cNvSpPr>
            <a:spLocks noChangeArrowheads="1"/>
          </p:cNvSpPr>
          <p:nvPr/>
        </p:nvSpPr>
        <p:spPr bwMode="auto">
          <a:xfrm>
            <a:off x="4067175" y="5656263"/>
            <a:ext cx="865188" cy="327025"/>
          </a:xfrm>
          <a:prstGeom prst="leftArrow">
            <a:avLst>
              <a:gd name="adj1" fmla="val 50000"/>
              <a:gd name="adj2" fmla="val 50157"/>
            </a:avLst>
          </a:prstGeom>
          <a:solidFill>
            <a:schemeClr val="accent1"/>
          </a:solidFill>
          <a:ln w="12700" cap="sq" algn="ctr">
            <a:solidFill>
              <a:schemeClr val="tx1"/>
            </a:solidFill>
            <a:round/>
            <a:headEnd type="none" w="sm" len="sm"/>
            <a:tailEnd type="none" w="sm" len="sm"/>
          </a:ln>
        </p:spPr>
        <p:txBody>
          <a:bodyPr/>
          <a:lstStyle/>
          <a:p>
            <a:pPr eaLnBrk="1" hangingPunct="1"/>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ppt_x"/>
                                          </p:val>
                                        </p:tav>
                                        <p:tav tm="100000">
                                          <p:val>
                                            <p:strVal val="#ppt_x"/>
                                          </p:val>
                                        </p:tav>
                                      </p:tavLst>
                                    </p:anim>
                                    <p:anim calcmode="lin" valueType="num">
                                      <p:cBhvr additive="base">
                                        <p:cTn id="8" dur="500" fill="hold"/>
                                        <p:tgtEl>
                                          <p:spTgt spid="2560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5606"/>
                                        </p:tgtEl>
                                        <p:attrNameLst>
                                          <p:attrName>style.visibility</p:attrName>
                                        </p:attrNameLst>
                                      </p:cBhvr>
                                      <p:to>
                                        <p:strVal val="visible"/>
                                      </p:to>
                                    </p:set>
                                    <p:anim calcmode="lin" valueType="num">
                                      <p:cBhvr additive="base">
                                        <p:cTn id="16" dur="500" fill="hold"/>
                                        <p:tgtEl>
                                          <p:spTgt spid="25606"/>
                                        </p:tgtEl>
                                        <p:attrNameLst>
                                          <p:attrName>ppt_x</p:attrName>
                                        </p:attrNameLst>
                                      </p:cBhvr>
                                      <p:tavLst>
                                        <p:tav tm="0">
                                          <p:val>
                                            <p:strVal val="#ppt_x"/>
                                          </p:val>
                                        </p:tav>
                                        <p:tav tm="100000">
                                          <p:val>
                                            <p:strVal val="#ppt_x"/>
                                          </p:val>
                                        </p:tav>
                                      </p:tavLst>
                                    </p:anim>
                                    <p:anim calcmode="lin" valueType="num">
                                      <p:cBhvr additive="base">
                                        <p:cTn id="17" dur="500" fill="hold"/>
                                        <p:tgtEl>
                                          <p:spTgt spid="25606"/>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5607"/>
                                        </p:tgtEl>
                                        <p:attrNameLst>
                                          <p:attrName>style.visibility</p:attrName>
                                        </p:attrNameLst>
                                      </p:cBhvr>
                                      <p:to>
                                        <p:strVal val="visible"/>
                                      </p:to>
                                    </p:set>
                                    <p:anim calcmode="lin" valueType="num">
                                      <p:cBhvr additive="base">
                                        <p:cTn id="25" dur="500" fill="hold"/>
                                        <p:tgtEl>
                                          <p:spTgt spid="25607"/>
                                        </p:tgtEl>
                                        <p:attrNameLst>
                                          <p:attrName>ppt_x</p:attrName>
                                        </p:attrNameLst>
                                      </p:cBhvr>
                                      <p:tavLst>
                                        <p:tav tm="0">
                                          <p:val>
                                            <p:strVal val="#ppt_x"/>
                                          </p:val>
                                        </p:tav>
                                        <p:tav tm="100000">
                                          <p:val>
                                            <p:strVal val="#ppt_x"/>
                                          </p:val>
                                        </p:tav>
                                      </p:tavLst>
                                    </p:anim>
                                    <p:anim calcmode="lin" valueType="num">
                                      <p:cBhvr additive="base">
                                        <p:cTn id="26" dur="500" fill="hold"/>
                                        <p:tgtEl>
                                          <p:spTgt spid="25607"/>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1500"/>
                            </p:stCondLst>
                            <p:childTnLst>
                              <p:par>
                                <p:cTn id="28" presetID="2" presetClass="entr" presetSubtype="4" fill="hold" grpId="0" nodeType="afterEffect">
                                  <p:stCondLst>
                                    <p:cond delay="0"/>
                                  </p:stCondLst>
                                  <p:childTnLst>
                                    <p:set>
                                      <p:cBhvr>
                                        <p:cTn id="29" dur="1" fill="hold">
                                          <p:stCondLst>
                                            <p:cond delay="0"/>
                                          </p:stCondLst>
                                        </p:cTn>
                                        <p:tgtEl>
                                          <p:spTgt spid="25613"/>
                                        </p:tgtEl>
                                        <p:attrNameLst>
                                          <p:attrName>style.visibility</p:attrName>
                                        </p:attrNameLst>
                                      </p:cBhvr>
                                      <p:to>
                                        <p:strVal val="visible"/>
                                      </p:to>
                                    </p:set>
                                    <p:anim calcmode="lin" valueType="num">
                                      <p:cBhvr additive="base">
                                        <p:cTn id="30" dur="500" fill="hold"/>
                                        <p:tgtEl>
                                          <p:spTgt spid="25613"/>
                                        </p:tgtEl>
                                        <p:attrNameLst>
                                          <p:attrName>ppt_x</p:attrName>
                                        </p:attrNameLst>
                                      </p:cBhvr>
                                      <p:tavLst>
                                        <p:tav tm="0">
                                          <p:val>
                                            <p:strVal val="#ppt_x"/>
                                          </p:val>
                                        </p:tav>
                                        <p:tav tm="100000">
                                          <p:val>
                                            <p:strVal val="#ppt_x"/>
                                          </p:val>
                                        </p:tav>
                                      </p:tavLst>
                                    </p:anim>
                                    <p:anim calcmode="lin" valueType="num">
                                      <p:cBhvr additive="base">
                                        <p:cTn id="31" dur="500" fill="hold"/>
                                        <p:tgtEl>
                                          <p:spTgt spid="25613"/>
                                        </p:tgtEl>
                                        <p:attrNameLst>
                                          <p:attrName>ppt_y</p:attrName>
                                        </p:attrNameLst>
                                      </p:cBhvr>
                                      <p:tavLst>
                                        <p:tav tm="0">
                                          <p:val>
                                            <p:strVal val="1+#ppt_h/2"/>
                                          </p:val>
                                        </p:tav>
                                        <p:tav tm="100000">
                                          <p:val>
                                            <p:strVal val="#ppt_y"/>
                                          </p:val>
                                        </p:tav>
                                      </p:tavLst>
                                    </p:anim>
                                  </p:childTnLst>
                                </p:cTn>
                              </p:par>
                            </p:childTnLst>
                          </p:cTn>
                        </p:par>
                        <p:par>
                          <p:cTn id="32" fill="hold" nodeType="afterGroup">
                            <p:stCondLst>
                              <p:cond delay="2000"/>
                            </p:stCondLst>
                            <p:childTnLst>
                              <p:par>
                                <p:cTn id="33" presetID="2" presetClass="entr" presetSubtype="4" fill="hold" nodeType="afterEffect">
                                  <p:stCondLst>
                                    <p:cond delay="0"/>
                                  </p:stCondLst>
                                  <p:childTnLst>
                                    <p:set>
                                      <p:cBhvr>
                                        <p:cTn id="34" dur="1" fill="hold">
                                          <p:stCondLst>
                                            <p:cond delay="0"/>
                                          </p:stCondLst>
                                        </p:cTn>
                                        <p:tgtEl>
                                          <p:spTgt spid="25614"/>
                                        </p:tgtEl>
                                        <p:attrNameLst>
                                          <p:attrName>style.visibility</p:attrName>
                                        </p:attrNameLst>
                                      </p:cBhvr>
                                      <p:to>
                                        <p:strVal val="visible"/>
                                      </p:to>
                                    </p:set>
                                    <p:anim calcmode="lin" valueType="num">
                                      <p:cBhvr additive="base">
                                        <p:cTn id="35" dur="500" fill="hold"/>
                                        <p:tgtEl>
                                          <p:spTgt spid="25614"/>
                                        </p:tgtEl>
                                        <p:attrNameLst>
                                          <p:attrName>ppt_x</p:attrName>
                                        </p:attrNameLst>
                                      </p:cBhvr>
                                      <p:tavLst>
                                        <p:tav tm="0">
                                          <p:val>
                                            <p:strVal val="#ppt_x"/>
                                          </p:val>
                                        </p:tav>
                                        <p:tav tm="100000">
                                          <p:val>
                                            <p:strVal val="#ppt_x"/>
                                          </p:val>
                                        </p:tav>
                                      </p:tavLst>
                                    </p:anim>
                                    <p:anim calcmode="lin" valueType="num">
                                      <p:cBhvr additive="base">
                                        <p:cTn id="36" dur="500" fill="hold"/>
                                        <p:tgtEl>
                                          <p:spTgt spid="25614"/>
                                        </p:tgtEl>
                                        <p:attrNameLst>
                                          <p:attrName>ppt_y</p:attrName>
                                        </p:attrNameLst>
                                      </p:cBhvr>
                                      <p:tavLst>
                                        <p:tav tm="0">
                                          <p:val>
                                            <p:strVal val="1+#ppt_h/2"/>
                                          </p:val>
                                        </p:tav>
                                        <p:tav tm="100000">
                                          <p:val>
                                            <p:strVal val="#ppt_y"/>
                                          </p:val>
                                        </p:tav>
                                      </p:tavLst>
                                    </p:anim>
                                  </p:childTnLst>
                                </p:cTn>
                              </p:par>
                            </p:childTnLst>
                          </p:cTn>
                        </p:par>
                        <p:par>
                          <p:cTn id="37" fill="hold" nodeType="afterGroup">
                            <p:stCondLst>
                              <p:cond delay="2500"/>
                            </p:stCondLst>
                            <p:childTnLst>
                              <p:par>
                                <p:cTn id="38" presetID="2" presetClass="entr" presetSubtype="4" fill="hold" grpId="0" nodeType="afterEffect">
                                  <p:stCondLst>
                                    <p:cond delay="0"/>
                                  </p:stCondLst>
                                  <p:childTnLst>
                                    <p:set>
                                      <p:cBhvr>
                                        <p:cTn id="39" dur="1" fill="hold">
                                          <p:stCondLst>
                                            <p:cond delay="0"/>
                                          </p:stCondLst>
                                        </p:cTn>
                                        <p:tgtEl>
                                          <p:spTgt spid="25608"/>
                                        </p:tgtEl>
                                        <p:attrNameLst>
                                          <p:attrName>style.visibility</p:attrName>
                                        </p:attrNameLst>
                                      </p:cBhvr>
                                      <p:to>
                                        <p:strVal val="visible"/>
                                      </p:to>
                                    </p:set>
                                    <p:anim calcmode="lin" valueType="num">
                                      <p:cBhvr additive="base">
                                        <p:cTn id="40" dur="500" fill="hold"/>
                                        <p:tgtEl>
                                          <p:spTgt spid="25608"/>
                                        </p:tgtEl>
                                        <p:attrNameLst>
                                          <p:attrName>ppt_x</p:attrName>
                                        </p:attrNameLst>
                                      </p:cBhvr>
                                      <p:tavLst>
                                        <p:tav tm="0">
                                          <p:val>
                                            <p:strVal val="#ppt_x"/>
                                          </p:val>
                                        </p:tav>
                                        <p:tav tm="100000">
                                          <p:val>
                                            <p:strVal val="#ppt_x"/>
                                          </p:val>
                                        </p:tav>
                                      </p:tavLst>
                                    </p:anim>
                                    <p:anim calcmode="lin" valueType="num">
                                      <p:cBhvr additive="base">
                                        <p:cTn id="41" dur="500" fill="hold"/>
                                        <p:tgtEl>
                                          <p:spTgt spid="25608"/>
                                        </p:tgtEl>
                                        <p:attrNameLst>
                                          <p:attrName>ppt_y</p:attrName>
                                        </p:attrNameLst>
                                      </p:cBhvr>
                                      <p:tavLst>
                                        <p:tav tm="0">
                                          <p:val>
                                            <p:strVal val="1+#ppt_h/2"/>
                                          </p:val>
                                        </p:tav>
                                        <p:tav tm="100000">
                                          <p:val>
                                            <p:strVal val="#ppt_y"/>
                                          </p:val>
                                        </p:tav>
                                      </p:tavLst>
                                    </p:anim>
                                  </p:childTnLst>
                                </p:cTn>
                              </p:par>
                            </p:childTnLst>
                          </p:cTn>
                        </p:par>
                        <p:par>
                          <p:cTn id="42" fill="hold" nodeType="afterGroup">
                            <p:stCondLst>
                              <p:cond delay="3000"/>
                            </p:stCondLst>
                            <p:childTnLst>
                              <p:par>
                                <p:cTn id="43" presetID="2" presetClass="entr" presetSubtype="4" fill="hold" nodeType="afterEffect">
                                  <p:stCondLst>
                                    <p:cond delay="0"/>
                                  </p:stCondLst>
                                  <p:childTnLst>
                                    <p:set>
                                      <p:cBhvr>
                                        <p:cTn id="44" dur="1" fill="hold">
                                          <p:stCondLst>
                                            <p:cond delay="0"/>
                                          </p:stCondLst>
                                        </p:cTn>
                                        <p:tgtEl>
                                          <p:spTgt spid="25610"/>
                                        </p:tgtEl>
                                        <p:attrNameLst>
                                          <p:attrName>style.visibility</p:attrName>
                                        </p:attrNameLst>
                                      </p:cBhvr>
                                      <p:to>
                                        <p:strVal val="visible"/>
                                      </p:to>
                                    </p:set>
                                    <p:anim calcmode="lin" valueType="num">
                                      <p:cBhvr additive="base">
                                        <p:cTn id="45" dur="500" fill="hold"/>
                                        <p:tgtEl>
                                          <p:spTgt spid="25610"/>
                                        </p:tgtEl>
                                        <p:attrNameLst>
                                          <p:attrName>ppt_x</p:attrName>
                                        </p:attrNameLst>
                                      </p:cBhvr>
                                      <p:tavLst>
                                        <p:tav tm="0">
                                          <p:val>
                                            <p:strVal val="#ppt_x"/>
                                          </p:val>
                                        </p:tav>
                                        <p:tav tm="100000">
                                          <p:val>
                                            <p:strVal val="#ppt_x"/>
                                          </p:val>
                                        </p:tav>
                                      </p:tavLst>
                                    </p:anim>
                                    <p:anim calcmode="lin" valueType="num">
                                      <p:cBhvr additive="base">
                                        <p:cTn id="46" dur="500" fill="hold"/>
                                        <p:tgtEl>
                                          <p:spTgt spid="25610"/>
                                        </p:tgtEl>
                                        <p:attrNameLst>
                                          <p:attrName>ppt_y</p:attrName>
                                        </p:attrNameLst>
                                      </p:cBhvr>
                                      <p:tavLst>
                                        <p:tav tm="0">
                                          <p:val>
                                            <p:strVal val="1+#ppt_h/2"/>
                                          </p:val>
                                        </p:tav>
                                        <p:tav tm="100000">
                                          <p:val>
                                            <p:strVal val="#ppt_y"/>
                                          </p:val>
                                        </p:tav>
                                      </p:tavLst>
                                    </p:anim>
                                  </p:childTnLst>
                                </p:cTn>
                              </p:par>
                            </p:childTnLst>
                          </p:cTn>
                        </p:par>
                        <p:par>
                          <p:cTn id="47" fill="hold" nodeType="afterGroup">
                            <p:stCondLst>
                              <p:cond delay="3500"/>
                            </p:stCondLst>
                            <p:childTnLst>
                              <p:par>
                                <p:cTn id="48" presetID="2" presetClass="entr" presetSubtype="4" fill="hold" grpId="0" nodeType="afterEffect">
                                  <p:stCondLst>
                                    <p:cond delay="0"/>
                                  </p:stCondLst>
                                  <p:childTnLst>
                                    <p:set>
                                      <p:cBhvr>
                                        <p:cTn id="49" dur="1" fill="hold">
                                          <p:stCondLst>
                                            <p:cond delay="0"/>
                                          </p:stCondLst>
                                        </p:cTn>
                                        <p:tgtEl>
                                          <p:spTgt spid="25609"/>
                                        </p:tgtEl>
                                        <p:attrNameLst>
                                          <p:attrName>style.visibility</p:attrName>
                                        </p:attrNameLst>
                                      </p:cBhvr>
                                      <p:to>
                                        <p:strVal val="visible"/>
                                      </p:to>
                                    </p:set>
                                    <p:anim calcmode="lin" valueType="num">
                                      <p:cBhvr additive="base">
                                        <p:cTn id="50" dur="500" fill="hold"/>
                                        <p:tgtEl>
                                          <p:spTgt spid="25609"/>
                                        </p:tgtEl>
                                        <p:attrNameLst>
                                          <p:attrName>ppt_x</p:attrName>
                                        </p:attrNameLst>
                                      </p:cBhvr>
                                      <p:tavLst>
                                        <p:tav tm="0">
                                          <p:val>
                                            <p:strVal val="#ppt_x"/>
                                          </p:val>
                                        </p:tav>
                                        <p:tav tm="100000">
                                          <p:val>
                                            <p:strVal val="#ppt_x"/>
                                          </p:val>
                                        </p:tav>
                                      </p:tavLst>
                                    </p:anim>
                                    <p:anim calcmode="lin" valueType="num">
                                      <p:cBhvr additive="base">
                                        <p:cTn id="51" dur="500" fill="hold"/>
                                        <p:tgtEl>
                                          <p:spTgt spid="25609"/>
                                        </p:tgtEl>
                                        <p:attrNameLst>
                                          <p:attrName>ppt_y</p:attrName>
                                        </p:attrNameLst>
                                      </p:cBhvr>
                                      <p:tavLst>
                                        <p:tav tm="0">
                                          <p:val>
                                            <p:strVal val="1+#ppt_h/2"/>
                                          </p:val>
                                        </p:tav>
                                        <p:tav tm="100000">
                                          <p:val>
                                            <p:strVal val="#ppt_y"/>
                                          </p:val>
                                        </p:tav>
                                      </p:tavLst>
                                    </p:anim>
                                  </p:childTnLst>
                                </p:cTn>
                              </p:par>
                            </p:childTnLst>
                          </p:cTn>
                        </p:par>
                        <p:par>
                          <p:cTn id="52" fill="hold" nodeType="afterGroup">
                            <p:stCondLst>
                              <p:cond delay="4000"/>
                            </p:stCondLst>
                            <p:childTnLst>
                              <p:par>
                                <p:cTn id="53" presetID="2" presetClass="entr" presetSubtype="4" fill="hold" nodeType="afterEffect">
                                  <p:stCondLst>
                                    <p:cond delay="0"/>
                                  </p:stCondLst>
                                  <p:childTnLst>
                                    <p:set>
                                      <p:cBhvr>
                                        <p:cTn id="54" dur="1" fill="hold">
                                          <p:stCondLst>
                                            <p:cond delay="0"/>
                                          </p:stCondLst>
                                        </p:cTn>
                                        <p:tgtEl>
                                          <p:spTgt spid="25611"/>
                                        </p:tgtEl>
                                        <p:attrNameLst>
                                          <p:attrName>style.visibility</p:attrName>
                                        </p:attrNameLst>
                                      </p:cBhvr>
                                      <p:to>
                                        <p:strVal val="visible"/>
                                      </p:to>
                                    </p:set>
                                    <p:anim calcmode="lin" valueType="num">
                                      <p:cBhvr additive="base">
                                        <p:cTn id="55" dur="500" fill="hold"/>
                                        <p:tgtEl>
                                          <p:spTgt spid="25611"/>
                                        </p:tgtEl>
                                        <p:attrNameLst>
                                          <p:attrName>ppt_x</p:attrName>
                                        </p:attrNameLst>
                                      </p:cBhvr>
                                      <p:tavLst>
                                        <p:tav tm="0">
                                          <p:val>
                                            <p:strVal val="#ppt_x"/>
                                          </p:val>
                                        </p:tav>
                                        <p:tav tm="100000">
                                          <p:val>
                                            <p:strVal val="#ppt_x"/>
                                          </p:val>
                                        </p:tav>
                                      </p:tavLst>
                                    </p:anim>
                                    <p:anim calcmode="lin" valueType="num">
                                      <p:cBhvr additive="base">
                                        <p:cTn id="56" dur="500" fill="hold"/>
                                        <p:tgtEl>
                                          <p:spTgt spid="25611"/>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additive="base">
                                        <p:cTn id="61" dur="600" fill="hold"/>
                                        <p:tgtEl>
                                          <p:spTgt spid="31"/>
                                        </p:tgtEl>
                                        <p:attrNameLst>
                                          <p:attrName>ppt_x</p:attrName>
                                        </p:attrNameLst>
                                      </p:cBhvr>
                                      <p:tavLst>
                                        <p:tav tm="0">
                                          <p:val>
                                            <p:strVal val="#ppt_x"/>
                                          </p:val>
                                        </p:tav>
                                        <p:tav tm="100000">
                                          <p:val>
                                            <p:strVal val="#ppt_x"/>
                                          </p:val>
                                        </p:tav>
                                      </p:tavLst>
                                    </p:anim>
                                    <p:anim calcmode="lin" valueType="num">
                                      <p:cBhvr additive="base">
                                        <p:cTn id="62" dur="600" fill="hold"/>
                                        <p:tgtEl>
                                          <p:spTgt spid="31"/>
                                        </p:tgtEl>
                                        <p:attrNameLst>
                                          <p:attrName>ppt_y</p:attrName>
                                        </p:attrNameLst>
                                      </p:cBhvr>
                                      <p:tavLst>
                                        <p:tav tm="0">
                                          <p:val>
                                            <p:strVal val="1+#ppt_h/2"/>
                                          </p:val>
                                        </p:tav>
                                        <p:tav tm="100000">
                                          <p:val>
                                            <p:strVal val="#ppt_y"/>
                                          </p:val>
                                        </p:tav>
                                      </p:tavLst>
                                    </p:anim>
                                  </p:childTnLst>
                                </p:cTn>
                              </p:par>
                            </p:childTnLst>
                          </p:cTn>
                        </p:par>
                        <p:par>
                          <p:cTn id="63" fill="hold" nodeType="afterGroup">
                            <p:stCondLst>
                              <p:cond delay="600"/>
                            </p:stCondLst>
                            <p:childTnLst>
                              <p:par>
                                <p:cTn id="64" presetID="2" presetClass="entr" presetSubtype="4" fill="hold" nodeType="afterEffect">
                                  <p:stCondLst>
                                    <p:cond delay="0"/>
                                  </p:stCondLst>
                                  <p:childTnLst>
                                    <p:set>
                                      <p:cBhvr>
                                        <p:cTn id="65" dur="1" fill="hold">
                                          <p:stCondLst>
                                            <p:cond delay="0"/>
                                          </p:stCondLst>
                                        </p:cTn>
                                        <p:tgtEl>
                                          <p:spTgt spid="30"/>
                                        </p:tgtEl>
                                        <p:attrNameLst>
                                          <p:attrName>style.visibility</p:attrName>
                                        </p:attrNameLst>
                                      </p:cBhvr>
                                      <p:to>
                                        <p:strVal val="visible"/>
                                      </p:to>
                                    </p:set>
                                    <p:anim calcmode="lin" valueType="num">
                                      <p:cBhvr additive="base">
                                        <p:cTn id="66" dur="500" fill="hold"/>
                                        <p:tgtEl>
                                          <p:spTgt spid="30"/>
                                        </p:tgtEl>
                                        <p:attrNameLst>
                                          <p:attrName>ppt_x</p:attrName>
                                        </p:attrNameLst>
                                      </p:cBhvr>
                                      <p:tavLst>
                                        <p:tav tm="0">
                                          <p:val>
                                            <p:strVal val="#ppt_x"/>
                                          </p:val>
                                        </p:tav>
                                        <p:tav tm="100000">
                                          <p:val>
                                            <p:strVal val="#ppt_x"/>
                                          </p:val>
                                        </p:tav>
                                      </p:tavLst>
                                    </p:anim>
                                    <p:anim calcmode="lin" valueType="num">
                                      <p:cBhvr additive="base">
                                        <p:cTn id="67" dur="500" fill="hold"/>
                                        <p:tgtEl>
                                          <p:spTgt spid="30"/>
                                        </p:tgtEl>
                                        <p:attrNameLst>
                                          <p:attrName>ppt_y</p:attrName>
                                        </p:attrNameLst>
                                      </p:cBhvr>
                                      <p:tavLst>
                                        <p:tav tm="0">
                                          <p:val>
                                            <p:strVal val="1+#ppt_h/2"/>
                                          </p:val>
                                        </p:tav>
                                        <p:tav tm="100000">
                                          <p:val>
                                            <p:strVal val="#ppt_y"/>
                                          </p:val>
                                        </p:tav>
                                      </p:tavLst>
                                    </p:anim>
                                  </p:childTnLst>
                                </p:cTn>
                              </p:par>
                            </p:childTnLst>
                          </p:cTn>
                        </p:par>
                        <p:par>
                          <p:cTn id="68" fill="hold" nodeType="afterGroup">
                            <p:stCondLst>
                              <p:cond delay="1100"/>
                            </p:stCondLst>
                            <p:childTnLst>
                              <p:par>
                                <p:cTn id="69" presetID="2" presetClass="entr" presetSubtype="4" fill="hold" grpId="0" nodeType="afterEffect">
                                  <p:stCondLst>
                                    <p:cond delay="0"/>
                                  </p:stCondLst>
                                  <p:childTnLst>
                                    <p:set>
                                      <p:cBhvr>
                                        <p:cTn id="70" dur="1" fill="hold">
                                          <p:stCondLst>
                                            <p:cond delay="0"/>
                                          </p:stCondLst>
                                        </p:cTn>
                                        <p:tgtEl>
                                          <p:spTgt spid="25612"/>
                                        </p:tgtEl>
                                        <p:attrNameLst>
                                          <p:attrName>style.visibility</p:attrName>
                                        </p:attrNameLst>
                                      </p:cBhvr>
                                      <p:to>
                                        <p:strVal val="visible"/>
                                      </p:to>
                                    </p:set>
                                    <p:anim calcmode="lin" valueType="num">
                                      <p:cBhvr additive="base">
                                        <p:cTn id="71" dur="500" fill="hold"/>
                                        <p:tgtEl>
                                          <p:spTgt spid="25612"/>
                                        </p:tgtEl>
                                        <p:attrNameLst>
                                          <p:attrName>ppt_x</p:attrName>
                                        </p:attrNameLst>
                                      </p:cBhvr>
                                      <p:tavLst>
                                        <p:tav tm="0">
                                          <p:val>
                                            <p:strVal val="#ppt_x"/>
                                          </p:val>
                                        </p:tav>
                                        <p:tav tm="100000">
                                          <p:val>
                                            <p:strVal val="#ppt_x"/>
                                          </p:val>
                                        </p:tav>
                                      </p:tavLst>
                                    </p:anim>
                                    <p:anim calcmode="lin" valueType="num">
                                      <p:cBhvr additive="base">
                                        <p:cTn id="72" dur="500" fill="hold"/>
                                        <p:tgtEl>
                                          <p:spTgt spid="25612"/>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5621"/>
                                        </p:tgtEl>
                                        <p:attrNameLst>
                                          <p:attrName>style.visibility</p:attrName>
                                        </p:attrNameLst>
                                      </p:cBhvr>
                                      <p:to>
                                        <p:strVal val="visible"/>
                                      </p:to>
                                    </p:set>
                                    <p:anim calcmode="lin" valueType="num">
                                      <p:cBhvr additive="base">
                                        <p:cTn id="77" dur="500" fill="hold"/>
                                        <p:tgtEl>
                                          <p:spTgt spid="25621"/>
                                        </p:tgtEl>
                                        <p:attrNameLst>
                                          <p:attrName>ppt_x</p:attrName>
                                        </p:attrNameLst>
                                      </p:cBhvr>
                                      <p:tavLst>
                                        <p:tav tm="0">
                                          <p:val>
                                            <p:strVal val="#ppt_x"/>
                                          </p:val>
                                        </p:tav>
                                        <p:tav tm="100000">
                                          <p:val>
                                            <p:strVal val="#ppt_x"/>
                                          </p:val>
                                        </p:tav>
                                      </p:tavLst>
                                    </p:anim>
                                    <p:anim calcmode="lin" valueType="num">
                                      <p:cBhvr additive="base">
                                        <p:cTn id="78" dur="500" fill="hold"/>
                                        <p:tgtEl>
                                          <p:spTgt spid="25621"/>
                                        </p:tgtEl>
                                        <p:attrNameLst>
                                          <p:attrName>ppt_y</p:attrName>
                                        </p:attrNameLst>
                                      </p:cBhvr>
                                      <p:tavLst>
                                        <p:tav tm="0">
                                          <p:val>
                                            <p:strVal val="1+#ppt_h/2"/>
                                          </p:val>
                                        </p:tav>
                                        <p:tav tm="100000">
                                          <p:val>
                                            <p:strVal val="#ppt_y"/>
                                          </p:val>
                                        </p:tav>
                                      </p:tavLst>
                                    </p:anim>
                                  </p:childTnLst>
                                </p:cTn>
                              </p:par>
                            </p:childTnLst>
                          </p:cTn>
                        </p:par>
                        <p:par>
                          <p:cTn id="79" fill="hold" nodeType="afterGroup">
                            <p:stCondLst>
                              <p:cond delay="500"/>
                            </p:stCondLst>
                            <p:childTnLst>
                              <p:par>
                                <p:cTn id="80" presetID="2" presetClass="entr" presetSubtype="4" fill="hold" grpId="0" nodeType="afterEffect">
                                  <p:stCondLst>
                                    <p:cond delay="0"/>
                                  </p:stCondLst>
                                  <p:childTnLst>
                                    <p:set>
                                      <p:cBhvr>
                                        <p:cTn id="81" dur="1" fill="hold">
                                          <p:stCondLst>
                                            <p:cond delay="0"/>
                                          </p:stCondLst>
                                        </p:cTn>
                                        <p:tgtEl>
                                          <p:spTgt spid="42"/>
                                        </p:tgtEl>
                                        <p:attrNameLst>
                                          <p:attrName>style.visibility</p:attrName>
                                        </p:attrNameLst>
                                      </p:cBhvr>
                                      <p:to>
                                        <p:strVal val="visible"/>
                                      </p:to>
                                    </p:set>
                                    <p:anim calcmode="lin" valueType="num">
                                      <p:cBhvr additive="base">
                                        <p:cTn id="82" dur="500" fill="hold"/>
                                        <p:tgtEl>
                                          <p:spTgt spid="42"/>
                                        </p:tgtEl>
                                        <p:attrNameLst>
                                          <p:attrName>ppt_x</p:attrName>
                                        </p:attrNameLst>
                                      </p:cBhvr>
                                      <p:tavLst>
                                        <p:tav tm="0">
                                          <p:val>
                                            <p:strVal val="#ppt_x"/>
                                          </p:val>
                                        </p:tav>
                                        <p:tav tm="100000">
                                          <p:val>
                                            <p:strVal val="#ppt_x"/>
                                          </p:val>
                                        </p:tav>
                                      </p:tavLst>
                                    </p:anim>
                                    <p:anim calcmode="lin" valueType="num">
                                      <p:cBhvr additive="base">
                                        <p:cTn id="83"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4" fill="hold" nodeType="clickEffect">
                                  <p:stCondLst>
                                    <p:cond delay="0"/>
                                  </p:stCondLst>
                                  <p:childTnLst>
                                    <p:set>
                                      <p:cBhvr>
                                        <p:cTn id="87" dur="1" fill="hold">
                                          <p:stCondLst>
                                            <p:cond delay="0"/>
                                          </p:stCondLst>
                                        </p:cTn>
                                        <p:tgtEl>
                                          <p:spTgt spid="37">
                                            <p:txEl>
                                              <p:pRg st="0" end="0"/>
                                            </p:txEl>
                                          </p:spTgt>
                                        </p:tgtEl>
                                        <p:attrNameLst>
                                          <p:attrName>style.visibility</p:attrName>
                                        </p:attrNameLst>
                                      </p:cBhvr>
                                      <p:to>
                                        <p:strVal val="visible"/>
                                      </p:to>
                                    </p:set>
                                    <p:anim calcmode="lin" valueType="num">
                                      <p:cBhvr additive="base">
                                        <p:cTn id="88"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89"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4" fill="hold" nodeType="clickEffect">
                                  <p:stCondLst>
                                    <p:cond delay="0"/>
                                  </p:stCondLst>
                                  <p:childTnLst>
                                    <p:set>
                                      <p:cBhvr>
                                        <p:cTn id="93" dur="1" fill="hold">
                                          <p:stCondLst>
                                            <p:cond delay="0"/>
                                          </p:stCondLst>
                                        </p:cTn>
                                        <p:tgtEl>
                                          <p:spTgt spid="37">
                                            <p:txEl>
                                              <p:pRg st="1" end="1"/>
                                            </p:txEl>
                                          </p:spTgt>
                                        </p:tgtEl>
                                        <p:attrNameLst>
                                          <p:attrName>style.visibility</p:attrName>
                                        </p:attrNameLst>
                                      </p:cBhvr>
                                      <p:to>
                                        <p:strVal val="visible"/>
                                      </p:to>
                                    </p:set>
                                    <p:anim calcmode="lin" valueType="num">
                                      <p:cBhvr additive="base">
                                        <p:cTn id="94" dur="500" fill="hold"/>
                                        <p:tgtEl>
                                          <p:spTgt spid="37">
                                            <p:txEl>
                                              <p:pRg st="1" end="1"/>
                                            </p:txEl>
                                          </p:spTgt>
                                        </p:tgtEl>
                                        <p:attrNameLst>
                                          <p:attrName>ppt_x</p:attrName>
                                        </p:attrNameLst>
                                      </p:cBhvr>
                                      <p:tavLst>
                                        <p:tav tm="0">
                                          <p:val>
                                            <p:strVal val="#ppt_x"/>
                                          </p:val>
                                        </p:tav>
                                        <p:tav tm="100000">
                                          <p:val>
                                            <p:strVal val="#ppt_x"/>
                                          </p:val>
                                        </p:tav>
                                      </p:tavLst>
                                    </p:anim>
                                    <p:anim calcmode="lin" valueType="num">
                                      <p:cBhvr additive="base">
                                        <p:cTn id="95" dur="500" fill="hold"/>
                                        <p:tgtEl>
                                          <p:spTgt spid="3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6" fill="hold" nodeType="clickPar">
                      <p:stCondLst>
                        <p:cond delay="indefinite"/>
                      </p:stCondLst>
                      <p:childTnLst>
                        <p:par>
                          <p:cTn id="97" fill="hold" nodeType="withGroup">
                            <p:stCondLst>
                              <p:cond delay="0"/>
                            </p:stCondLst>
                            <p:childTnLst>
                              <p:par>
                                <p:cTn id="98" presetID="2" presetClass="entr" presetSubtype="4" fill="hold" nodeType="clickEffect">
                                  <p:stCondLst>
                                    <p:cond delay="0"/>
                                  </p:stCondLst>
                                  <p:childTnLst>
                                    <p:set>
                                      <p:cBhvr>
                                        <p:cTn id="99" dur="1" fill="hold">
                                          <p:stCondLst>
                                            <p:cond delay="0"/>
                                          </p:stCondLst>
                                        </p:cTn>
                                        <p:tgtEl>
                                          <p:spTgt spid="37">
                                            <p:txEl>
                                              <p:pRg st="2" end="2"/>
                                            </p:txEl>
                                          </p:spTgt>
                                        </p:tgtEl>
                                        <p:attrNameLst>
                                          <p:attrName>style.visibility</p:attrName>
                                        </p:attrNameLst>
                                      </p:cBhvr>
                                      <p:to>
                                        <p:strVal val="visible"/>
                                      </p:to>
                                    </p:set>
                                    <p:anim calcmode="lin" valueType="num">
                                      <p:cBhvr additive="base">
                                        <p:cTn id="100"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additive="base">
                                        <p:cTn id="101" dur="500" fill="hold"/>
                                        <p:tgtEl>
                                          <p:spTgt spid="37">
                                            <p:txEl>
                                              <p:pRg st="2" end="2"/>
                                            </p:txEl>
                                          </p:spTgt>
                                        </p:tgtEl>
                                        <p:attrNameLst>
                                          <p:attrName>ppt_y</p:attrName>
                                        </p:attrNameLst>
                                      </p:cBhvr>
                                      <p:tavLst>
                                        <p:tav tm="0">
                                          <p:val>
                                            <p:strVal val="1+#ppt_h/2"/>
                                          </p:val>
                                        </p:tav>
                                        <p:tav tm="100000">
                                          <p:val>
                                            <p:strVal val="#ppt_y"/>
                                          </p:val>
                                        </p:tav>
                                      </p:tavLst>
                                    </p:anim>
                                  </p:childTnLst>
                                </p:cTn>
                              </p:par>
                              <p:par>
                                <p:cTn id="102" presetID="2" presetClass="entr" presetSubtype="4" fill="hold" nodeType="withEffect">
                                  <p:stCondLst>
                                    <p:cond delay="0"/>
                                  </p:stCondLst>
                                  <p:childTnLst>
                                    <p:set>
                                      <p:cBhvr>
                                        <p:cTn id="103" dur="1" fill="hold">
                                          <p:stCondLst>
                                            <p:cond delay="0"/>
                                          </p:stCondLst>
                                        </p:cTn>
                                        <p:tgtEl>
                                          <p:spTgt spid="37">
                                            <p:txEl>
                                              <p:pRg st="3" end="3"/>
                                            </p:txEl>
                                          </p:spTgt>
                                        </p:tgtEl>
                                        <p:attrNameLst>
                                          <p:attrName>style.visibility</p:attrName>
                                        </p:attrNameLst>
                                      </p:cBhvr>
                                      <p:to>
                                        <p:strVal val="visible"/>
                                      </p:to>
                                    </p:set>
                                    <p:anim calcmode="lin" valueType="num">
                                      <p:cBhvr additive="base">
                                        <p:cTn id="104" dur="500" fill="hold"/>
                                        <p:tgtEl>
                                          <p:spTgt spid="37">
                                            <p:txEl>
                                              <p:pRg st="3" end="3"/>
                                            </p:txEl>
                                          </p:spTgt>
                                        </p:tgtEl>
                                        <p:attrNameLst>
                                          <p:attrName>ppt_x</p:attrName>
                                        </p:attrNameLst>
                                      </p:cBhvr>
                                      <p:tavLst>
                                        <p:tav tm="0">
                                          <p:val>
                                            <p:strVal val="#ppt_x"/>
                                          </p:val>
                                        </p:tav>
                                        <p:tav tm="100000">
                                          <p:val>
                                            <p:strVal val="#ppt_x"/>
                                          </p:val>
                                        </p:tav>
                                      </p:tavLst>
                                    </p:anim>
                                    <p:anim calcmode="lin" valueType="num">
                                      <p:cBhvr additive="base">
                                        <p:cTn id="105" dur="500" fill="hold"/>
                                        <p:tgtEl>
                                          <p:spTgt spid="37">
                                            <p:txEl>
                                              <p:pRg st="3" end="3"/>
                                            </p:txEl>
                                          </p:spTgt>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37">
                                            <p:txEl>
                                              <p:pRg st="4" end="4"/>
                                            </p:txEl>
                                          </p:spTgt>
                                        </p:tgtEl>
                                        <p:attrNameLst>
                                          <p:attrName>style.visibility</p:attrName>
                                        </p:attrNameLst>
                                      </p:cBhvr>
                                      <p:to>
                                        <p:strVal val="visible"/>
                                      </p:to>
                                    </p:set>
                                    <p:anim calcmode="lin" valueType="num">
                                      <p:cBhvr additive="base">
                                        <p:cTn id="108"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additive="base">
                                        <p:cTn id="109" dur="500" fill="hold"/>
                                        <p:tgtEl>
                                          <p:spTgt spid="37">
                                            <p:txEl>
                                              <p:pRg st="4" end="4"/>
                                            </p:txEl>
                                          </p:spTgt>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37">
                                            <p:txEl>
                                              <p:pRg st="5" end="5"/>
                                            </p:txEl>
                                          </p:spTgt>
                                        </p:tgtEl>
                                        <p:attrNameLst>
                                          <p:attrName>style.visibility</p:attrName>
                                        </p:attrNameLst>
                                      </p:cBhvr>
                                      <p:to>
                                        <p:strVal val="visible"/>
                                      </p:to>
                                    </p:set>
                                    <p:anim calcmode="lin" valueType="num">
                                      <p:cBhvr additive="base">
                                        <p:cTn id="112" dur="500" fill="hold"/>
                                        <p:tgtEl>
                                          <p:spTgt spid="37">
                                            <p:txEl>
                                              <p:pRg st="5" end="5"/>
                                            </p:txEl>
                                          </p:spTgt>
                                        </p:tgtEl>
                                        <p:attrNameLst>
                                          <p:attrName>ppt_x</p:attrName>
                                        </p:attrNameLst>
                                      </p:cBhvr>
                                      <p:tavLst>
                                        <p:tav tm="0">
                                          <p:val>
                                            <p:strVal val="#ppt_x"/>
                                          </p:val>
                                        </p:tav>
                                        <p:tav tm="100000">
                                          <p:val>
                                            <p:strVal val="#ppt_x"/>
                                          </p:val>
                                        </p:tav>
                                      </p:tavLst>
                                    </p:anim>
                                    <p:anim calcmode="lin" valueType="num">
                                      <p:cBhvr additive="base">
                                        <p:cTn id="113" dur="500" fill="hold"/>
                                        <p:tgtEl>
                                          <p:spTgt spid="37">
                                            <p:txEl>
                                              <p:pRg st="5" end="5"/>
                                            </p:txEl>
                                          </p:spTgt>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37">
                                            <p:txEl>
                                              <p:pRg st="6" end="6"/>
                                            </p:txEl>
                                          </p:spTgt>
                                        </p:tgtEl>
                                        <p:attrNameLst>
                                          <p:attrName>style.visibility</p:attrName>
                                        </p:attrNameLst>
                                      </p:cBhvr>
                                      <p:to>
                                        <p:strVal val="visible"/>
                                      </p:to>
                                    </p:set>
                                    <p:anim calcmode="lin" valueType="num">
                                      <p:cBhvr additive="base">
                                        <p:cTn id="116" dur="500" fill="hold"/>
                                        <p:tgtEl>
                                          <p:spTgt spid="37">
                                            <p:txEl>
                                              <p:pRg st="6" end="6"/>
                                            </p:txEl>
                                          </p:spTgt>
                                        </p:tgtEl>
                                        <p:attrNameLst>
                                          <p:attrName>ppt_x</p:attrName>
                                        </p:attrNameLst>
                                      </p:cBhvr>
                                      <p:tavLst>
                                        <p:tav tm="0">
                                          <p:val>
                                            <p:strVal val="#ppt_x"/>
                                          </p:val>
                                        </p:tav>
                                        <p:tav tm="100000">
                                          <p:val>
                                            <p:strVal val="#ppt_x"/>
                                          </p:val>
                                        </p:tav>
                                      </p:tavLst>
                                    </p:anim>
                                    <p:anim calcmode="lin" valueType="num">
                                      <p:cBhvr additive="base">
                                        <p:cTn id="117" dur="500" fill="hold"/>
                                        <p:tgtEl>
                                          <p:spTgt spid="37">
                                            <p:txEl>
                                              <p:pRg st="6" end="6"/>
                                            </p:txEl>
                                          </p:spTgt>
                                        </p:tgtEl>
                                        <p:attrNameLst>
                                          <p:attrName>ppt_y</p:attrName>
                                        </p:attrNameLst>
                                      </p:cBhvr>
                                      <p:tavLst>
                                        <p:tav tm="0">
                                          <p:val>
                                            <p:strVal val="1+#ppt_h/2"/>
                                          </p:val>
                                        </p:tav>
                                        <p:tav tm="100000">
                                          <p:val>
                                            <p:strVal val="#ppt_y"/>
                                          </p:val>
                                        </p:tav>
                                      </p:tavLst>
                                    </p:anim>
                                  </p:childTnLst>
                                </p:cTn>
                              </p:par>
                              <p:par>
                                <p:cTn id="118" presetID="2" presetClass="entr" presetSubtype="4" fill="hold" nodeType="withEffect">
                                  <p:stCondLst>
                                    <p:cond delay="0"/>
                                  </p:stCondLst>
                                  <p:childTnLst>
                                    <p:set>
                                      <p:cBhvr>
                                        <p:cTn id="119" dur="1" fill="hold">
                                          <p:stCondLst>
                                            <p:cond delay="0"/>
                                          </p:stCondLst>
                                        </p:cTn>
                                        <p:tgtEl>
                                          <p:spTgt spid="37">
                                            <p:txEl>
                                              <p:pRg st="7" end="7"/>
                                            </p:txEl>
                                          </p:spTgt>
                                        </p:tgtEl>
                                        <p:attrNameLst>
                                          <p:attrName>style.visibility</p:attrName>
                                        </p:attrNameLst>
                                      </p:cBhvr>
                                      <p:to>
                                        <p:strVal val="visible"/>
                                      </p:to>
                                    </p:set>
                                    <p:anim calcmode="lin" valueType="num">
                                      <p:cBhvr additive="base">
                                        <p:cTn id="120" dur="500" fill="hold"/>
                                        <p:tgtEl>
                                          <p:spTgt spid="37">
                                            <p:txEl>
                                              <p:pRg st="7" end="7"/>
                                            </p:txEl>
                                          </p:spTgt>
                                        </p:tgtEl>
                                        <p:attrNameLst>
                                          <p:attrName>ppt_x</p:attrName>
                                        </p:attrNameLst>
                                      </p:cBhvr>
                                      <p:tavLst>
                                        <p:tav tm="0">
                                          <p:val>
                                            <p:strVal val="#ppt_x"/>
                                          </p:val>
                                        </p:tav>
                                        <p:tav tm="100000">
                                          <p:val>
                                            <p:strVal val="#ppt_x"/>
                                          </p:val>
                                        </p:tav>
                                      </p:tavLst>
                                    </p:anim>
                                    <p:anim calcmode="lin" valueType="num">
                                      <p:cBhvr additive="base">
                                        <p:cTn id="121" dur="500" fill="hold"/>
                                        <p:tgtEl>
                                          <p:spTgt spid="37">
                                            <p:txEl>
                                              <p:pRg st="7" end="7"/>
                                            </p:txEl>
                                          </p:spTgt>
                                        </p:tgtEl>
                                        <p:attrNameLst>
                                          <p:attrName>ppt_y</p:attrName>
                                        </p:attrNameLst>
                                      </p:cBhvr>
                                      <p:tavLst>
                                        <p:tav tm="0">
                                          <p:val>
                                            <p:strVal val="1+#ppt_h/2"/>
                                          </p:val>
                                        </p:tav>
                                        <p:tav tm="100000">
                                          <p:val>
                                            <p:strVal val="#ppt_y"/>
                                          </p:val>
                                        </p:tav>
                                      </p:tavLst>
                                    </p:anim>
                                  </p:childTnLst>
                                </p:cTn>
                              </p:par>
                              <p:par>
                                <p:cTn id="122" presetID="2" presetClass="entr" presetSubtype="4" fill="hold" nodeType="withEffect">
                                  <p:stCondLst>
                                    <p:cond delay="0"/>
                                  </p:stCondLst>
                                  <p:childTnLst>
                                    <p:set>
                                      <p:cBhvr>
                                        <p:cTn id="123" dur="1" fill="hold">
                                          <p:stCondLst>
                                            <p:cond delay="0"/>
                                          </p:stCondLst>
                                        </p:cTn>
                                        <p:tgtEl>
                                          <p:spTgt spid="37">
                                            <p:txEl>
                                              <p:pRg st="8" end="8"/>
                                            </p:txEl>
                                          </p:spTgt>
                                        </p:tgtEl>
                                        <p:attrNameLst>
                                          <p:attrName>style.visibility</p:attrName>
                                        </p:attrNameLst>
                                      </p:cBhvr>
                                      <p:to>
                                        <p:strVal val="visible"/>
                                      </p:to>
                                    </p:set>
                                    <p:anim calcmode="lin" valueType="num">
                                      <p:cBhvr additive="base">
                                        <p:cTn id="124" dur="500" fill="hold"/>
                                        <p:tgtEl>
                                          <p:spTgt spid="37">
                                            <p:txEl>
                                              <p:pRg st="8" end="8"/>
                                            </p:txEl>
                                          </p:spTgt>
                                        </p:tgtEl>
                                        <p:attrNameLst>
                                          <p:attrName>ppt_x</p:attrName>
                                        </p:attrNameLst>
                                      </p:cBhvr>
                                      <p:tavLst>
                                        <p:tav tm="0">
                                          <p:val>
                                            <p:strVal val="#ppt_x"/>
                                          </p:val>
                                        </p:tav>
                                        <p:tav tm="100000">
                                          <p:val>
                                            <p:strVal val="#ppt_x"/>
                                          </p:val>
                                        </p:tav>
                                      </p:tavLst>
                                    </p:anim>
                                    <p:anim calcmode="lin" valueType="num">
                                      <p:cBhvr additive="base">
                                        <p:cTn id="125" dur="500" fill="hold"/>
                                        <p:tgtEl>
                                          <p:spTgt spid="37">
                                            <p:txEl>
                                              <p:pRg st="8" end="8"/>
                                            </p:txEl>
                                          </p:spTgt>
                                        </p:tgtEl>
                                        <p:attrNameLst>
                                          <p:attrName>ppt_y</p:attrName>
                                        </p:attrNameLst>
                                      </p:cBhvr>
                                      <p:tavLst>
                                        <p:tav tm="0">
                                          <p:val>
                                            <p:strVal val="1+#ppt_h/2"/>
                                          </p:val>
                                        </p:tav>
                                        <p:tav tm="100000">
                                          <p:val>
                                            <p:strVal val="#ppt_y"/>
                                          </p:val>
                                        </p:tav>
                                      </p:tavLst>
                                    </p:anim>
                                  </p:childTnLst>
                                </p:cTn>
                              </p:par>
                              <p:par>
                                <p:cTn id="126" presetID="2" presetClass="entr" presetSubtype="4" fill="hold" nodeType="withEffect">
                                  <p:stCondLst>
                                    <p:cond delay="0"/>
                                  </p:stCondLst>
                                  <p:childTnLst>
                                    <p:set>
                                      <p:cBhvr>
                                        <p:cTn id="127" dur="1" fill="hold">
                                          <p:stCondLst>
                                            <p:cond delay="0"/>
                                          </p:stCondLst>
                                        </p:cTn>
                                        <p:tgtEl>
                                          <p:spTgt spid="37">
                                            <p:txEl>
                                              <p:pRg st="9" end="9"/>
                                            </p:txEl>
                                          </p:spTgt>
                                        </p:tgtEl>
                                        <p:attrNameLst>
                                          <p:attrName>style.visibility</p:attrName>
                                        </p:attrNameLst>
                                      </p:cBhvr>
                                      <p:to>
                                        <p:strVal val="visible"/>
                                      </p:to>
                                    </p:set>
                                    <p:anim calcmode="lin" valueType="num">
                                      <p:cBhvr additive="base">
                                        <p:cTn id="128" dur="500" fill="hold"/>
                                        <p:tgtEl>
                                          <p:spTgt spid="37">
                                            <p:txEl>
                                              <p:pRg st="9" end="9"/>
                                            </p:txEl>
                                          </p:spTgt>
                                        </p:tgtEl>
                                        <p:attrNameLst>
                                          <p:attrName>ppt_x</p:attrName>
                                        </p:attrNameLst>
                                      </p:cBhvr>
                                      <p:tavLst>
                                        <p:tav tm="0">
                                          <p:val>
                                            <p:strVal val="#ppt_x"/>
                                          </p:val>
                                        </p:tav>
                                        <p:tav tm="100000">
                                          <p:val>
                                            <p:strVal val="#ppt_x"/>
                                          </p:val>
                                        </p:tav>
                                      </p:tavLst>
                                    </p:anim>
                                    <p:anim calcmode="lin" valueType="num">
                                      <p:cBhvr additive="base">
                                        <p:cTn id="129" dur="500" fill="hold"/>
                                        <p:tgtEl>
                                          <p:spTgt spid="37">
                                            <p:txEl>
                                              <p:pRg st="9" end="9"/>
                                            </p:txEl>
                                          </p:spTgt>
                                        </p:tgtEl>
                                        <p:attrNameLst>
                                          <p:attrName>ppt_y</p:attrName>
                                        </p:attrNameLst>
                                      </p:cBhvr>
                                      <p:tavLst>
                                        <p:tav tm="0">
                                          <p:val>
                                            <p:strVal val="1+#ppt_h/2"/>
                                          </p:val>
                                        </p:tav>
                                        <p:tav tm="100000">
                                          <p:val>
                                            <p:strVal val="#ppt_y"/>
                                          </p:val>
                                        </p:tav>
                                      </p:tavLst>
                                    </p:anim>
                                  </p:childTnLst>
                                </p:cTn>
                              </p:par>
                              <p:par>
                                <p:cTn id="130" presetID="2" presetClass="entr" presetSubtype="4" fill="hold" nodeType="withEffect">
                                  <p:stCondLst>
                                    <p:cond delay="0"/>
                                  </p:stCondLst>
                                  <p:childTnLst>
                                    <p:set>
                                      <p:cBhvr>
                                        <p:cTn id="131" dur="1" fill="hold">
                                          <p:stCondLst>
                                            <p:cond delay="0"/>
                                          </p:stCondLst>
                                        </p:cTn>
                                        <p:tgtEl>
                                          <p:spTgt spid="37">
                                            <p:txEl>
                                              <p:pRg st="10" end="10"/>
                                            </p:txEl>
                                          </p:spTgt>
                                        </p:tgtEl>
                                        <p:attrNameLst>
                                          <p:attrName>style.visibility</p:attrName>
                                        </p:attrNameLst>
                                      </p:cBhvr>
                                      <p:to>
                                        <p:strVal val="visible"/>
                                      </p:to>
                                    </p:set>
                                    <p:anim calcmode="lin" valueType="num">
                                      <p:cBhvr additive="base">
                                        <p:cTn id="132" dur="500" fill="hold"/>
                                        <p:tgtEl>
                                          <p:spTgt spid="37">
                                            <p:txEl>
                                              <p:pRg st="10" end="10"/>
                                            </p:txEl>
                                          </p:spTgt>
                                        </p:tgtEl>
                                        <p:attrNameLst>
                                          <p:attrName>ppt_x</p:attrName>
                                        </p:attrNameLst>
                                      </p:cBhvr>
                                      <p:tavLst>
                                        <p:tav tm="0">
                                          <p:val>
                                            <p:strVal val="#ppt_x"/>
                                          </p:val>
                                        </p:tav>
                                        <p:tav tm="100000">
                                          <p:val>
                                            <p:strVal val="#ppt_x"/>
                                          </p:val>
                                        </p:tav>
                                      </p:tavLst>
                                    </p:anim>
                                    <p:anim calcmode="lin" valueType="num">
                                      <p:cBhvr additive="base">
                                        <p:cTn id="133" dur="500" fill="hold"/>
                                        <p:tgtEl>
                                          <p:spTgt spid="37">
                                            <p:txEl>
                                              <p:pRg st="10" end="10"/>
                                            </p:txEl>
                                          </p:spTgt>
                                        </p:tgtEl>
                                        <p:attrNameLst>
                                          <p:attrName>ppt_y</p:attrName>
                                        </p:attrNameLst>
                                      </p:cBhvr>
                                      <p:tavLst>
                                        <p:tav tm="0">
                                          <p:val>
                                            <p:strVal val="1+#ppt_h/2"/>
                                          </p:val>
                                        </p:tav>
                                        <p:tav tm="100000">
                                          <p:val>
                                            <p:strVal val="#ppt_y"/>
                                          </p:val>
                                        </p:tav>
                                      </p:tavLst>
                                    </p:anim>
                                  </p:childTnLst>
                                </p:cTn>
                              </p:par>
                              <p:par>
                                <p:cTn id="134" presetID="2" presetClass="entr" presetSubtype="4" fill="hold" nodeType="withEffect">
                                  <p:stCondLst>
                                    <p:cond delay="0"/>
                                  </p:stCondLst>
                                  <p:childTnLst>
                                    <p:set>
                                      <p:cBhvr>
                                        <p:cTn id="135" dur="1" fill="hold">
                                          <p:stCondLst>
                                            <p:cond delay="0"/>
                                          </p:stCondLst>
                                        </p:cTn>
                                        <p:tgtEl>
                                          <p:spTgt spid="37">
                                            <p:txEl>
                                              <p:pRg st="11" end="11"/>
                                            </p:txEl>
                                          </p:spTgt>
                                        </p:tgtEl>
                                        <p:attrNameLst>
                                          <p:attrName>style.visibility</p:attrName>
                                        </p:attrNameLst>
                                      </p:cBhvr>
                                      <p:to>
                                        <p:strVal val="visible"/>
                                      </p:to>
                                    </p:set>
                                    <p:anim calcmode="lin" valueType="num">
                                      <p:cBhvr additive="base">
                                        <p:cTn id="136" dur="500" fill="hold"/>
                                        <p:tgtEl>
                                          <p:spTgt spid="37">
                                            <p:txEl>
                                              <p:pRg st="11" end="11"/>
                                            </p:txEl>
                                          </p:spTgt>
                                        </p:tgtEl>
                                        <p:attrNameLst>
                                          <p:attrName>ppt_x</p:attrName>
                                        </p:attrNameLst>
                                      </p:cBhvr>
                                      <p:tavLst>
                                        <p:tav tm="0">
                                          <p:val>
                                            <p:strVal val="#ppt_x"/>
                                          </p:val>
                                        </p:tav>
                                        <p:tav tm="100000">
                                          <p:val>
                                            <p:strVal val="#ppt_x"/>
                                          </p:val>
                                        </p:tav>
                                      </p:tavLst>
                                    </p:anim>
                                    <p:anim calcmode="lin" valueType="num">
                                      <p:cBhvr additive="base">
                                        <p:cTn id="137" dur="500" fill="hold"/>
                                        <p:tgtEl>
                                          <p:spTgt spid="37">
                                            <p:txEl>
                                              <p:pRg st="11" end="11"/>
                                            </p:txEl>
                                          </p:spTgt>
                                        </p:tgtEl>
                                        <p:attrNameLst>
                                          <p:attrName>ppt_y</p:attrName>
                                        </p:attrNameLst>
                                      </p:cBhvr>
                                      <p:tavLst>
                                        <p:tav tm="0">
                                          <p:val>
                                            <p:strVal val="1+#ppt_h/2"/>
                                          </p:val>
                                        </p:tav>
                                        <p:tav tm="100000">
                                          <p:val>
                                            <p:strVal val="#ppt_y"/>
                                          </p:val>
                                        </p:tav>
                                      </p:tavLst>
                                    </p:anim>
                                  </p:childTnLst>
                                </p:cTn>
                              </p:par>
                              <p:par>
                                <p:cTn id="138" presetID="2" presetClass="entr" presetSubtype="4" fill="hold" nodeType="withEffect">
                                  <p:stCondLst>
                                    <p:cond delay="0"/>
                                  </p:stCondLst>
                                  <p:childTnLst>
                                    <p:set>
                                      <p:cBhvr>
                                        <p:cTn id="139" dur="1" fill="hold">
                                          <p:stCondLst>
                                            <p:cond delay="0"/>
                                          </p:stCondLst>
                                        </p:cTn>
                                        <p:tgtEl>
                                          <p:spTgt spid="37">
                                            <p:txEl>
                                              <p:pRg st="12" end="12"/>
                                            </p:txEl>
                                          </p:spTgt>
                                        </p:tgtEl>
                                        <p:attrNameLst>
                                          <p:attrName>style.visibility</p:attrName>
                                        </p:attrNameLst>
                                      </p:cBhvr>
                                      <p:to>
                                        <p:strVal val="visible"/>
                                      </p:to>
                                    </p:set>
                                    <p:anim calcmode="lin" valueType="num">
                                      <p:cBhvr additive="base">
                                        <p:cTn id="140" dur="500" fill="hold"/>
                                        <p:tgtEl>
                                          <p:spTgt spid="37">
                                            <p:txEl>
                                              <p:pRg st="12" end="12"/>
                                            </p:txEl>
                                          </p:spTgt>
                                        </p:tgtEl>
                                        <p:attrNameLst>
                                          <p:attrName>ppt_x</p:attrName>
                                        </p:attrNameLst>
                                      </p:cBhvr>
                                      <p:tavLst>
                                        <p:tav tm="0">
                                          <p:val>
                                            <p:strVal val="#ppt_x"/>
                                          </p:val>
                                        </p:tav>
                                        <p:tav tm="100000">
                                          <p:val>
                                            <p:strVal val="#ppt_x"/>
                                          </p:val>
                                        </p:tav>
                                      </p:tavLst>
                                    </p:anim>
                                    <p:anim calcmode="lin" valueType="num">
                                      <p:cBhvr additive="base">
                                        <p:cTn id="141" dur="500" fill="hold"/>
                                        <p:tgtEl>
                                          <p:spTgt spid="37">
                                            <p:txEl>
                                              <p:pRg st="12" end="12"/>
                                            </p:txEl>
                                          </p:spTgt>
                                        </p:tgtEl>
                                        <p:attrNameLst>
                                          <p:attrName>ppt_y</p:attrName>
                                        </p:attrNameLst>
                                      </p:cBhvr>
                                      <p:tavLst>
                                        <p:tav tm="0">
                                          <p:val>
                                            <p:strVal val="1+#ppt_h/2"/>
                                          </p:val>
                                        </p:tav>
                                        <p:tav tm="100000">
                                          <p:val>
                                            <p:strVal val="#ppt_y"/>
                                          </p:val>
                                        </p:tav>
                                      </p:tavLst>
                                    </p:anim>
                                  </p:childTnLst>
                                </p:cTn>
                              </p:par>
                              <p:par>
                                <p:cTn id="142" presetID="2" presetClass="entr" presetSubtype="4" fill="hold" nodeType="withEffect">
                                  <p:stCondLst>
                                    <p:cond delay="0"/>
                                  </p:stCondLst>
                                  <p:childTnLst>
                                    <p:set>
                                      <p:cBhvr>
                                        <p:cTn id="143" dur="1" fill="hold">
                                          <p:stCondLst>
                                            <p:cond delay="0"/>
                                          </p:stCondLst>
                                        </p:cTn>
                                        <p:tgtEl>
                                          <p:spTgt spid="37">
                                            <p:txEl>
                                              <p:pRg st="13" end="13"/>
                                            </p:txEl>
                                          </p:spTgt>
                                        </p:tgtEl>
                                        <p:attrNameLst>
                                          <p:attrName>style.visibility</p:attrName>
                                        </p:attrNameLst>
                                      </p:cBhvr>
                                      <p:to>
                                        <p:strVal val="visible"/>
                                      </p:to>
                                    </p:set>
                                    <p:anim calcmode="lin" valueType="num">
                                      <p:cBhvr additive="base">
                                        <p:cTn id="144" dur="500" fill="hold"/>
                                        <p:tgtEl>
                                          <p:spTgt spid="37">
                                            <p:txEl>
                                              <p:pRg st="13" end="13"/>
                                            </p:txEl>
                                          </p:spTgt>
                                        </p:tgtEl>
                                        <p:attrNameLst>
                                          <p:attrName>ppt_x</p:attrName>
                                        </p:attrNameLst>
                                      </p:cBhvr>
                                      <p:tavLst>
                                        <p:tav tm="0">
                                          <p:val>
                                            <p:strVal val="#ppt_x"/>
                                          </p:val>
                                        </p:tav>
                                        <p:tav tm="100000">
                                          <p:val>
                                            <p:strVal val="#ppt_x"/>
                                          </p:val>
                                        </p:tav>
                                      </p:tavLst>
                                    </p:anim>
                                    <p:anim calcmode="lin" valueType="num">
                                      <p:cBhvr additive="base">
                                        <p:cTn id="145" dur="500" fill="hold"/>
                                        <p:tgtEl>
                                          <p:spTgt spid="37">
                                            <p:txEl>
                                              <p:pRg st="13" end="13"/>
                                            </p:txEl>
                                          </p:spTgt>
                                        </p:tgtEl>
                                        <p:attrNameLst>
                                          <p:attrName>ppt_y</p:attrName>
                                        </p:attrNameLst>
                                      </p:cBhvr>
                                      <p:tavLst>
                                        <p:tav tm="0">
                                          <p:val>
                                            <p:strVal val="1+#ppt_h/2"/>
                                          </p:val>
                                        </p:tav>
                                        <p:tav tm="100000">
                                          <p:val>
                                            <p:strVal val="#ppt_y"/>
                                          </p:val>
                                        </p:tav>
                                      </p:tavLst>
                                    </p:anim>
                                  </p:childTnLst>
                                </p:cTn>
                              </p:par>
                              <p:par>
                                <p:cTn id="146" presetID="2" presetClass="entr" presetSubtype="4" fill="hold" nodeType="withEffect">
                                  <p:stCondLst>
                                    <p:cond delay="0"/>
                                  </p:stCondLst>
                                  <p:childTnLst>
                                    <p:set>
                                      <p:cBhvr>
                                        <p:cTn id="147" dur="1" fill="hold">
                                          <p:stCondLst>
                                            <p:cond delay="0"/>
                                          </p:stCondLst>
                                        </p:cTn>
                                        <p:tgtEl>
                                          <p:spTgt spid="37">
                                            <p:txEl>
                                              <p:pRg st="14" end="14"/>
                                            </p:txEl>
                                          </p:spTgt>
                                        </p:tgtEl>
                                        <p:attrNameLst>
                                          <p:attrName>style.visibility</p:attrName>
                                        </p:attrNameLst>
                                      </p:cBhvr>
                                      <p:to>
                                        <p:strVal val="visible"/>
                                      </p:to>
                                    </p:set>
                                    <p:anim calcmode="lin" valueType="num">
                                      <p:cBhvr additive="base">
                                        <p:cTn id="148" dur="500" fill="hold"/>
                                        <p:tgtEl>
                                          <p:spTgt spid="37">
                                            <p:txEl>
                                              <p:pRg st="14" end="14"/>
                                            </p:txEl>
                                          </p:spTgt>
                                        </p:tgtEl>
                                        <p:attrNameLst>
                                          <p:attrName>ppt_x</p:attrName>
                                        </p:attrNameLst>
                                      </p:cBhvr>
                                      <p:tavLst>
                                        <p:tav tm="0">
                                          <p:val>
                                            <p:strVal val="#ppt_x"/>
                                          </p:val>
                                        </p:tav>
                                        <p:tav tm="100000">
                                          <p:val>
                                            <p:strVal val="#ppt_x"/>
                                          </p:val>
                                        </p:tav>
                                      </p:tavLst>
                                    </p:anim>
                                    <p:anim calcmode="lin" valueType="num">
                                      <p:cBhvr additive="base">
                                        <p:cTn id="149" dur="500" fill="hold"/>
                                        <p:tgtEl>
                                          <p:spTgt spid="37">
                                            <p:txEl>
                                              <p:pRg st="14" end="14"/>
                                            </p:txEl>
                                          </p:spTgt>
                                        </p:tgtEl>
                                        <p:attrNameLst>
                                          <p:attrName>ppt_y</p:attrName>
                                        </p:attrNameLst>
                                      </p:cBhvr>
                                      <p:tavLst>
                                        <p:tav tm="0">
                                          <p:val>
                                            <p:strVal val="1+#ppt_h/2"/>
                                          </p:val>
                                        </p:tav>
                                        <p:tav tm="100000">
                                          <p:val>
                                            <p:strVal val="#ppt_y"/>
                                          </p:val>
                                        </p:tav>
                                      </p:tavLst>
                                    </p:anim>
                                  </p:childTnLst>
                                </p:cTn>
                              </p:par>
                              <p:par>
                                <p:cTn id="150" presetID="2" presetClass="entr" presetSubtype="4" fill="hold" nodeType="withEffect">
                                  <p:stCondLst>
                                    <p:cond delay="0"/>
                                  </p:stCondLst>
                                  <p:childTnLst>
                                    <p:set>
                                      <p:cBhvr>
                                        <p:cTn id="151" dur="1" fill="hold">
                                          <p:stCondLst>
                                            <p:cond delay="0"/>
                                          </p:stCondLst>
                                        </p:cTn>
                                        <p:tgtEl>
                                          <p:spTgt spid="37">
                                            <p:txEl>
                                              <p:pRg st="15" end="15"/>
                                            </p:txEl>
                                          </p:spTgt>
                                        </p:tgtEl>
                                        <p:attrNameLst>
                                          <p:attrName>style.visibility</p:attrName>
                                        </p:attrNameLst>
                                      </p:cBhvr>
                                      <p:to>
                                        <p:strVal val="visible"/>
                                      </p:to>
                                    </p:set>
                                    <p:anim calcmode="lin" valueType="num">
                                      <p:cBhvr additive="base">
                                        <p:cTn id="152" dur="500" fill="hold"/>
                                        <p:tgtEl>
                                          <p:spTgt spid="37">
                                            <p:txEl>
                                              <p:pRg st="15" end="15"/>
                                            </p:txEl>
                                          </p:spTgt>
                                        </p:tgtEl>
                                        <p:attrNameLst>
                                          <p:attrName>ppt_x</p:attrName>
                                        </p:attrNameLst>
                                      </p:cBhvr>
                                      <p:tavLst>
                                        <p:tav tm="0">
                                          <p:val>
                                            <p:strVal val="#ppt_x"/>
                                          </p:val>
                                        </p:tav>
                                        <p:tav tm="100000">
                                          <p:val>
                                            <p:strVal val="#ppt_x"/>
                                          </p:val>
                                        </p:tav>
                                      </p:tavLst>
                                    </p:anim>
                                    <p:anim calcmode="lin" valueType="num">
                                      <p:cBhvr additive="base">
                                        <p:cTn id="153" dur="500" fill="hold"/>
                                        <p:tgtEl>
                                          <p:spTgt spid="37">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7" grpId="0" animBg="1"/>
      <p:bldP spid="8" grpId="0" animBg="1"/>
      <p:bldP spid="25606" grpId="0"/>
      <p:bldP spid="25607" grpId="0"/>
      <p:bldP spid="25608" grpId="0"/>
      <p:bldP spid="25609" grpId="0"/>
      <p:bldP spid="25612" grpId="0"/>
      <p:bldP spid="25613" grpId="0" animBg="1"/>
      <p:bldP spid="42" grpId="0" animBg="1"/>
      <p:bldP spid="256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457200"/>
            <a:ext cx="8229600" cy="595313"/>
          </a:xfrm>
        </p:spPr>
        <p:txBody>
          <a:bodyPr/>
          <a:lstStyle/>
          <a:p>
            <a:pPr algn="ctr">
              <a:defRPr/>
            </a:pPr>
            <a:r>
              <a:rPr lang="en-GB" altLang="en-US" sz="1800" b="1" dirty="0" smtClean="0">
                <a:solidFill>
                  <a:schemeClr val="accent1">
                    <a:lumMod val="25000"/>
                  </a:schemeClr>
                </a:solidFill>
              </a:rPr>
              <a:t>Characteristics of Best Practice in Parenting Support </a:t>
            </a:r>
          </a:p>
        </p:txBody>
      </p:sp>
      <p:sp>
        <p:nvSpPr>
          <p:cNvPr id="15363" name="Content Placeholder 2"/>
          <p:cNvSpPr>
            <a:spLocks noGrp="1"/>
          </p:cNvSpPr>
          <p:nvPr>
            <p:ph idx="1"/>
          </p:nvPr>
        </p:nvSpPr>
        <p:spPr>
          <a:xfrm>
            <a:off x="457200" y="1196975"/>
            <a:ext cx="8229600" cy="4968875"/>
          </a:xfrm>
        </p:spPr>
        <p:txBody>
          <a:bodyPr/>
          <a:lstStyle/>
          <a:p>
            <a:pPr>
              <a:defRPr/>
            </a:pPr>
            <a:r>
              <a:rPr lang="en-GB" sz="1400" b="1" dirty="0" smtClean="0"/>
              <a:t>Research </a:t>
            </a:r>
            <a:r>
              <a:rPr lang="en-GB" sz="1000" i="1" dirty="0" smtClean="0"/>
              <a:t>(Davis et al 2012) </a:t>
            </a:r>
            <a:r>
              <a:rPr lang="en-GB" sz="1400" dirty="0" smtClean="0"/>
              <a:t>suggests that parent support programmes that work best: </a:t>
            </a:r>
          </a:p>
          <a:p>
            <a:pPr>
              <a:buFont typeface="Wingdings" pitchFamily="2" charset="2"/>
              <a:buNone/>
              <a:defRPr/>
            </a:pPr>
            <a:endParaRPr lang="en-GB" sz="1400" b="1" dirty="0" smtClean="0"/>
          </a:p>
          <a:p>
            <a:pPr lvl="1">
              <a:buFont typeface="Wingdings" pitchFamily="2" charset="2"/>
              <a:buChar char=""/>
              <a:defRPr/>
            </a:pPr>
            <a:r>
              <a:rPr lang="en-GB" sz="1400" dirty="0" smtClean="0"/>
              <a:t>Are evidence-informed, based on a sound theoretical framework  &amp; designed by experts</a:t>
            </a:r>
          </a:p>
          <a:p>
            <a:pPr lvl="1">
              <a:buFont typeface="Wingdings" pitchFamily="2" charset="2"/>
              <a:buChar char=""/>
              <a:defRPr/>
            </a:pPr>
            <a:r>
              <a:rPr lang="en-GB" sz="1400" dirty="0" smtClean="0"/>
              <a:t>Evidenced-based  - empirically proven to generate the outcomes they claim to generate</a:t>
            </a:r>
          </a:p>
          <a:p>
            <a:pPr lvl="1">
              <a:buFont typeface="Wingdings" pitchFamily="2" charset="2"/>
              <a:buChar char=""/>
              <a:defRPr/>
            </a:pPr>
            <a:r>
              <a:rPr lang="en-GB" sz="1400" dirty="0" smtClean="0"/>
              <a:t>Manualised, well structured programmes that are quality assured to ensure fidelity </a:t>
            </a:r>
          </a:p>
          <a:p>
            <a:pPr lvl="1">
              <a:buFont typeface="Wingdings" pitchFamily="2" charset="2"/>
              <a:buChar char=""/>
              <a:defRPr/>
            </a:pPr>
            <a:r>
              <a:rPr lang="en-GB" sz="1400" dirty="0" smtClean="0"/>
              <a:t>Delivered by appropriately trained staff supported by good management, supervision &amp; implementation procedures </a:t>
            </a:r>
          </a:p>
          <a:p>
            <a:pPr lvl="1">
              <a:buFont typeface="Wingdings" pitchFamily="2" charset="2"/>
              <a:buChar char=""/>
              <a:defRPr/>
            </a:pPr>
            <a:r>
              <a:rPr lang="en-GB" sz="1400" dirty="0" smtClean="0"/>
              <a:t>Involve one-to-one support/ home-visiting based on </a:t>
            </a:r>
            <a:r>
              <a:rPr lang="en-GB" sz="1400" u="sng" dirty="0" smtClean="0"/>
              <a:t>systemic programme content </a:t>
            </a:r>
          </a:p>
          <a:p>
            <a:pPr lvl="1">
              <a:buFont typeface="Wingdings" pitchFamily="2" charset="2"/>
              <a:buChar char=""/>
              <a:defRPr/>
            </a:pPr>
            <a:r>
              <a:rPr lang="en-GB" sz="1400" dirty="0" smtClean="0"/>
              <a:t>Are of  sufficiently long duration with booster/thematic sessions based on need </a:t>
            </a:r>
          </a:p>
          <a:p>
            <a:pPr lvl="1">
              <a:buFont typeface="Wingdings" pitchFamily="2" charset="2"/>
              <a:buChar char=""/>
              <a:defRPr/>
            </a:pPr>
            <a:r>
              <a:rPr lang="en-GB" sz="1400" dirty="0" smtClean="0"/>
              <a:t>Are socially inclusive and successfully engage and retain ‘high risk’ groups </a:t>
            </a:r>
          </a:p>
          <a:p>
            <a:pPr lvl="1">
              <a:buFont typeface="Wingdings" pitchFamily="2" charset="2"/>
              <a:buChar char=""/>
              <a:defRPr/>
            </a:pPr>
            <a:r>
              <a:rPr lang="en-GB" sz="1400" dirty="0" smtClean="0"/>
              <a:t>Build local social capital  &amp; support parental participation </a:t>
            </a:r>
          </a:p>
          <a:p>
            <a:pPr lvl="1">
              <a:buFont typeface="Wingdings" pitchFamily="2" charset="2"/>
              <a:buChar char=""/>
              <a:defRPr/>
            </a:pPr>
            <a:r>
              <a:rPr lang="en-GB" sz="1400" dirty="0" smtClean="0"/>
              <a:t>Work in partnership with communities</a:t>
            </a:r>
          </a:p>
          <a:p>
            <a:pPr lvl="1">
              <a:buFont typeface="Wingdings" pitchFamily="2" charset="2"/>
              <a:buChar char=""/>
              <a:defRPr/>
            </a:pPr>
            <a:r>
              <a:rPr lang="en-GB" sz="1400" dirty="0" smtClean="0"/>
              <a:t>Work in partnership with local health, social care and educational professionals </a:t>
            </a:r>
          </a:p>
          <a:p>
            <a:pPr lvl="1">
              <a:buFont typeface="Wingdings" pitchFamily="2" charset="2"/>
              <a:buChar char=""/>
              <a:defRPr/>
            </a:pPr>
            <a:r>
              <a:rPr lang="en-GB" sz="1400" dirty="0" smtClean="0"/>
              <a:t>Respond to the </a:t>
            </a:r>
            <a:r>
              <a:rPr lang="en-GB" sz="1400" u="sng" dirty="0" smtClean="0"/>
              <a:t>needs of statutory service systems</a:t>
            </a:r>
            <a:r>
              <a:rPr lang="en-GB" sz="1400" dirty="0" smtClean="0"/>
              <a:t>, service commissioners and purchasers</a:t>
            </a:r>
          </a:p>
          <a:p>
            <a:pPr lvl="1">
              <a:buFont typeface="Wingdings" pitchFamily="2" charset="2"/>
              <a:buChar char=""/>
              <a:defRPr/>
            </a:pPr>
            <a:r>
              <a:rPr lang="en-GB" sz="1400" dirty="0" smtClean="0"/>
              <a:t>Develop referral, reporting and implementation policies and procedures that directly and </a:t>
            </a:r>
            <a:r>
              <a:rPr lang="en-GB" sz="1400" u="sng" dirty="0" smtClean="0"/>
              <a:t>explicitly meet those needs </a:t>
            </a:r>
          </a:p>
          <a:p>
            <a:pPr marL="457200" lvl="1" indent="0">
              <a:buFont typeface="Wingdings" pitchFamily="2" charset="2"/>
              <a:buNone/>
              <a:defRPr/>
            </a:pPr>
            <a:endParaRPr lang="en-GB" sz="1400" dirty="0" smtClean="0"/>
          </a:p>
          <a:p>
            <a:pPr marL="457200" lvl="1" indent="0" algn="ctr">
              <a:buFont typeface="Wingdings" pitchFamily="2" charset="2"/>
              <a:buNone/>
              <a:defRPr/>
            </a:pPr>
            <a:r>
              <a:rPr lang="en-GB" sz="1600" b="1" dirty="0" smtClean="0"/>
              <a:t>The Lifestart model of family support developed in collaboration with the HSE and TUSLA has </a:t>
            </a:r>
            <a:r>
              <a:rPr lang="en-GB" sz="1600" b="1" u="sng" dirty="0" smtClean="0"/>
              <a:t>al</a:t>
            </a:r>
            <a:r>
              <a:rPr lang="en-GB" sz="1600" b="1" dirty="0" smtClean="0"/>
              <a:t>l these key characteristics</a:t>
            </a:r>
          </a:p>
          <a:p>
            <a:pPr lvl="1">
              <a:buFont typeface="Wingdings" pitchFamily="2" charset="2"/>
              <a:buNone/>
              <a:defRPr/>
            </a:pPr>
            <a:endParaRPr lang="en-GB" sz="1400" dirty="0" smtClean="0"/>
          </a:p>
        </p:txBody>
      </p:sp>
      <p:sp>
        <p:nvSpPr>
          <p:cNvPr id="23556" name="Slide Number Placeholder 3"/>
          <p:cNvSpPr>
            <a:spLocks noGrp="1"/>
          </p:cNvSpPr>
          <p:nvPr>
            <p:ph type="sldNum" sz="quarter" idx="11"/>
          </p:nvPr>
        </p:nvSpPr>
        <p:spPr>
          <a:noFill/>
        </p:spPr>
        <p:txBody>
          <a:bodyPr/>
          <a:lstStyle/>
          <a:p>
            <a:fld id="{E0AFF407-5BD1-43A8-A77B-193B849D5446}" type="slidenum">
              <a:rPr lang="en-GB" altLang="en-US"/>
              <a:pPr/>
              <a:t>11</a:t>
            </a:fld>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10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2" presetClass="entr" presetSubtype="8" fill="hold" nodeType="after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 calcmode="lin" valueType="num">
                                      <p:cBhvr additive="base">
                                        <p:cTn id="12" dur="10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2000"/>
                            </p:stCondLst>
                            <p:childTnLst>
                              <p:par>
                                <p:cTn id="15" presetID="2" presetClass="entr" presetSubtype="8" fill="hold" nodeType="after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anim calcmode="lin" valueType="num">
                                      <p:cBhvr additive="base">
                                        <p:cTn id="17" dur="10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15363">
                                            <p:txEl>
                                              <p:pRg st="3" end="3"/>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3000"/>
                            </p:stCondLst>
                            <p:childTnLst>
                              <p:par>
                                <p:cTn id="20" presetID="2" presetClass="entr" presetSubtype="8" fill="hold" nodeType="afterEffect">
                                  <p:stCondLst>
                                    <p:cond delay="0"/>
                                  </p:stCondLst>
                                  <p:childTnLst>
                                    <p:set>
                                      <p:cBhvr>
                                        <p:cTn id="21" dur="1" fill="hold">
                                          <p:stCondLst>
                                            <p:cond delay="0"/>
                                          </p:stCondLst>
                                        </p:cTn>
                                        <p:tgtEl>
                                          <p:spTgt spid="15363">
                                            <p:txEl>
                                              <p:pRg st="4" end="4"/>
                                            </p:txEl>
                                          </p:spTgt>
                                        </p:tgtEl>
                                        <p:attrNameLst>
                                          <p:attrName>style.visibility</p:attrName>
                                        </p:attrNameLst>
                                      </p:cBhvr>
                                      <p:to>
                                        <p:strVal val="visible"/>
                                      </p:to>
                                    </p:set>
                                    <p:anim calcmode="lin" valueType="num">
                                      <p:cBhvr additive="base">
                                        <p:cTn id="22" dur="10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15363">
                                            <p:txEl>
                                              <p:pRg st="4" end="4"/>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4000"/>
                            </p:stCondLst>
                            <p:childTnLst>
                              <p:par>
                                <p:cTn id="25" presetID="2" presetClass="entr" presetSubtype="8" fill="hold" nodeType="after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anim calcmode="lin" valueType="num">
                                      <p:cBhvr additive="base">
                                        <p:cTn id="27" dur="1000" fill="hold"/>
                                        <p:tgtEl>
                                          <p:spTgt spid="15363">
                                            <p:txEl>
                                              <p:pRg st="5" end="5"/>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15363">
                                            <p:txEl>
                                              <p:pRg st="5" end="5"/>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5000"/>
                            </p:stCondLst>
                            <p:childTnLst>
                              <p:par>
                                <p:cTn id="30" presetID="2" presetClass="entr" presetSubtype="8" fill="hold" nodeType="afterEffect">
                                  <p:stCondLst>
                                    <p:cond delay="0"/>
                                  </p:stCondLst>
                                  <p:childTnLst>
                                    <p:set>
                                      <p:cBhvr>
                                        <p:cTn id="31" dur="1" fill="hold">
                                          <p:stCondLst>
                                            <p:cond delay="0"/>
                                          </p:stCondLst>
                                        </p:cTn>
                                        <p:tgtEl>
                                          <p:spTgt spid="15363">
                                            <p:txEl>
                                              <p:pRg st="6" end="6"/>
                                            </p:txEl>
                                          </p:spTgt>
                                        </p:tgtEl>
                                        <p:attrNameLst>
                                          <p:attrName>style.visibility</p:attrName>
                                        </p:attrNameLst>
                                      </p:cBhvr>
                                      <p:to>
                                        <p:strVal val="visible"/>
                                      </p:to>
                                    </p:set>
                                    <p:anim calcmode="lin" valueType="num">
                                      <p:cBhvr additive="base">
                                        <p:cTn id="32" dur="1000" fill="hold"/>
                                        <p:tgtEl>
                                          <p:spTgt spid="15363">
                                            <p:txEl>
                                              <p:pRg st="6" end="6"/>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15363">
                                            <p:txEl>
                                              <p:pRg st="6" end="6"/>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6000"/>
                            </p:stCondLst>
                            <p:childTnLst>
                              <p:par>
                                <p:cTn id="35" presetID="10" presetClass="emph" presetSubtype="0" fill="hold" nodeType="afterEffect">
                                  <p:stCondLst>
                                    <p:cond delay="0"/>
                                  </p:stCondLst>
                                  <p:childTnLst>
                                    <p:anim calcmode="discrete" valueType="str">
                                      <p:cBhvr override="childStyle">
                                        <p:cTn id="36" dur="2000" fill="hold"/>
                                        <p:tgtEl>
                                          <p:spTgt spid="15363">
                                            <p:txEl>
                                              <p:pRg st="6" end="6"/>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par>
                          <p:cTn id="37" fill="hold" nodeType="afterGroup">
                            <p:stCondLst>
                              <p:cond delay="8000"/>
                            </p:stCondLst>
                            <p:childTnLst>
                              <p:par>
                                <p:cTn id="38" presetID="2" presetClass="entr" presetSubtype="8" fill="hold" nodeType="afterEffect">
                                  <p:stCondLst>
                                    <p:cond delay="0"/>
                                  </p:stCondLst>
                                  <p:childTnLst>
                                    <p:set>
                                      <p:cBhvr>
                                        <p:cTn id="39" dur="1" fill="hold">
                                          <p:stCondLst>
                                            <p:cond delay="0"/>
                                          </p:stCondLst>
                                        </p:cTn>
                                        <p:tgtEl>
                                          <p:spTgt spid="15363">
                                            <p:txEl>
                                              <p:pRg st="7" end="7"/>
                                            </p:txEl>
                                          </p:spTgt>
                                        </p:tgtEl>
                                        <p:attrNameLst>
                                          <p:attrName>style.visibility</p:attrName>
                                        </p:attrNameLst>
                                      </p:cBhvr>
                                      <p:to>
                                        <p:strVal val="visible"/>
                                      </p:to>
                                    </p:set>
                                    <p:anim calcmode="lin" valueType="num">
                                      <p:cBhvr additive="base">
                                        <p:cTn id="40" dur="1000" fill="hold"/>
                                        <p:tgtEl>
                                          <p:spTgt spid="15363">
                                            <p:txEl>
                                              <p:pRg st="7" end="7"/>
                                            </p:txEl>
                                          </p:spTgt>
                                        </p:tgtEl>
                                        <p:attrNameLst>
                                          <p:attrName>ppt_x</p:attrName>
                                        </p:attrNameLst>
                                      </p:cBhvr>
                                      <p:tavLst>
                                        <p:tav tm="0">
                                          <p:val>
                                            <p:strVal val="0-#ppt_w/2"/>
                                          </p:val>
                                        </p:tav>
                                        <p:tav tm="100000">
                                          <p:val>
                                            <p:strVal val="#ppt_x"/>
                                          </p:val>
                                        </p:tav>
                                      </p:tavLst>
                                    </p:anim>
                                    <p:anim calcmode="lin" valueType="num">
                                      <p:cBhvr additive="base">
                                        <p:cTn id="41" dur="1000" fill="hold"/>
                                        <p:tgtEl>
                                          <p:spTgt spid="15363">
                                            <p:txEl>
                                              <p:pRg st="7" end="7"/>
                                            </p:txEl>
                                          </p:spTgt>
                                        </p:tgtEl>
                                        <p:attrNameLst>
                                          <p:attrName>ppt_y</p:attrName>
                                        </p:attrNameLst>
                                      </p:cBhvr>
                                      <p:tavLst>
                                        <p:tav tm="0">
                                          <p:val>
                                            <p:strVal val="#ppt_y"/>
                                          </p:val>
                                        </p:tav>
                                        <p:tav tm="100000">
                                          <p:val>
                                            <p:strVal val="#ppt_y"/>
                                          </p:val>
                                        </p:tav>
                                      </p:tavLst>
                                    </p:anim>
                                  </p:childTnLst>
                                </p:cTn>
                              </p:par>
                            </p:childTnLst>
                          </p:cTn>
                        </p:par>
                        <p:par>
                          <p:cTn id="42" fill="hold" nodeType="afterGroup">
                            <p:stCondLst>
                              <p:cond delay="9000"/>
                            </p:stCondLst>
                            <p:childTnLst>
                              <p:par>
                                <p:cTn id="43" presetID="2" presetClass="entr" presetSubtype="8" fill="hold" nodeType="afterEffect">
                                  <p:stCondLst>
                                    <p:cond delay="0"/>
                                  </p:stCondLst>
                                  <p:childTnLst>
                                    <p:set>
                                      <p:cBhvr>
                                        <p:cTn id="44" dur="1" fill="hold">
                                          <p:stCondLst>
                                            <p:cond delay="0"/>
                                          </p:stCondLst>
                                        </p:cTn>
                                        <p:tgtEl>
                                          <p:spTgt spid="15363">
                                            <p:txEl>
                                              <p:pRg st="8" end="8"/>
                                            </p:txEl>
                                          </p:spTgt>
                                        </p:tgtEl>
                                        <p:attrNameLst>
                                          <p:attrName>style.visibility</p:attrName>
                                        </p:attrNameLst>
                                      </p:cBhvr>
                                      <p:to>
                                        <p:strVal val="visible"/>
                                      </p:to>
                                    </p:set>
                                    <p:anim calcmode="lin" valueType="num">
                                      <p:cBhvr additive="base">
                                        <p:cTn id="45" dur="1000" fill="hold"/>
                                        <p:tgtEl>
                                          <p:spTgt spid="15363">
                                            <p:txEl>
                                              <p:pRg st="8" end="8"/>
                                            </p:txEl>
                                          </p:spTgt>
                                        </p:tgtEl>
                                        <p:attrNameLst>
                                          <p:attrName>ppt_x</p:attrName>
                                        </p:attrNameLst>
                                      </p:cBhvr>
                                      <p:tavLst>
                                        <p:tav tm="0">
                                          <p:val>
                                            <p:strVal val="0-#ppt_w/2"/>
                                          </p:val>
                                        </p:tav>
                                        <p:tav tm="100000">
                                          <p:val>
                                            <p:strVal val="#ppt_x"/>
                                          </p:val>
                                        </p:tav>
                                      </p:tavLst>
                                    </p:anim>
                                    <p:anim calcmode="lin" valueType="num">
                                      <p:cBhvr additive="base">
                                        <p:cTn id="46" dur="1000" fill="hold"/>
                                        <p:tgtEl>
                                          <p:spTgt spid="15363">
                                            <p:txEl>
                                              <p:pRg st="8" end="8"/>
                                            </p:txEl>
                                          </p:spTgt>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10000"/>
                            </p:stCondLst>
                            <p:childTnLst>
                              <p:par>
                                <p:cTn id="48" presetID="2" presetClass="entr" presetSubtype="8" fill="hold" nodeType="afterEffect">
                                  <p:stCondLst>
                                    <p:cond delay="0"/>
                                  </p:stCondLst>
                                  <p:childTnLst>
                                    <p:set>
                                      <p:cBhvr>
                                        <p:cTn id="49" dur="1" fill="hold">
                                          <p:stCondLst>
                                            <p:cond delay="0"/>
                                          </p:stCondLst>
                                        </p:cTn>
                                        <p:tgtEl>
                                          <p:spTgt spid="15363">
                                            <p:txEl>
                                              <p:pRg st="9" end="9"/>
                                            </p:txEl>
                                          </p:spTgt>
                                        </p:tgtEl>
                                        <p:attrNameLst>
                                          <p:attrName>style.visibility</p:attrName>
                                        </p:attrNameLst>
                                      </p:cBhvr>
                                      <p:to>
                                        <p:strVal val="visible"/>
                                      </p:to>
                                    </p:set>
                                    <p:anim calcmode="lin" valueType="num">
                                      <p:cBhvr additive="base">
                                        <p:cTn id="50" dur="1000" fill="hold"/>
                                        <p:tgtEl>
                                          <p:spTgt spid="15363">
                                            <p:txEl>
                                              <p:pRg st="9" end="9"/>
                                            </p:txEl>
                                          </p:spTgt>
                                        </p:tgtEl>
                                        <p:attrNameLst>
                                          <p:attrName>ppt_x</p:attrName>
                                        </p:attrNameLst>
                                      </p:cBhvr>
                                      <p:tavLst>
                                        <p:tav tm="0">
                                          <p:val>
                                            <p:strVal val="0-#ppt_w/2"/>
                                          </p:val>
                                        </p:tav>
                                        <p:tav tm="100000">
                                          <p:val>
                                            <p:strVal val="#ppt_x"/>
                                          </p:val>
                                        </p:tav>
                                      </p:tavLst>
                                    </p:anim>
                                    <p:anim calcmode="lin" valueType="num">
                                      <p:cBhvr additive="base">
                                        <p:cTn id="51" dur="1000" fill="hold"/>
                                        <p:tgtEl>
                                          <p:spTgt spid="15363">
                                            <p:txEl>
                                              <p:pRg st="9" end="9"/>
                                            </p:txEl>
                                          </p:spTgt>
                                        </p:tgtEl>
                                        <p:attrNameLst>
                                          <p:attrName>ppt_y</p:attrName>
                                        </p:attrNameLst>
                                      </p:cBhvr>
                                      <p:tavLst>
                                        <p:tav tm="0">
                                          <p:val>
                                            <p:strVal val="#ppt_y"/>
                                          </p:val>
                                        </p:tav>
                                        <p:tav tm="100000">
                                          <p:val>
                                            <p:strVal val="#ppt_y"/>
                                          </p:val>
                                        </p:tav>
                                      </p:tavLst>
                                    </p:anim>
                                  </p:childTnLst>
                                </p:cTn>
                              </p:par>
                            </p:childTnLst>
                          </p:cTn>
                        </p:par>
                        <p:par>
                          <p:cTn id="52" fill="hold" nodeType="afterGroup">
                            <p:stCondLst>
                              <p:cond delay="11000"/>
                            </p:stCondLst>
                            <p:childTnLst>
                              <p:par>
                                <p:cTn id="53" presetID="2" presetClass="entr" presetSubtype="8" fill="hold" nodeType="afterEffect">
                                  <p:stCondLst>
                                    <p:cond delay="0"/>
                                  </p:stCondLst>
                                  <p:childTnLst>
                                    <p:set>
                                      <p:cBhvr>
                                        <p:cTn id="54" dur="1" fill="hold">
                                          <p:stCondLst>
                                            <p:cond delay="0"/>
                                          </p:stCondLst>
                                        </p:cTn>
                                        <p:tgtEl>
                                          <p:spTgt spid="15363">
                                            <p:txEl>
                                              <p:pRg st="10" end="10"/>
                                            </p:txEl>
                                          </p:spTgt>
                                        </p:tgtEl>
                                        <p:attrNameLst>
                                          <p:attrName>style.visibility</p:attrName>
                                        </p:attrNameLst>
                                      </p:cBhvr>
                                      <p:to>
                                        <p:strVal val="visible"/>
                                      </p:to>
                                    </p:set>
                                    <p:anim calcmode="lin" valueType="num">
                                      <p:cBhvr additive="base">
                                        <p:cTn id="55" dur="1000" fill="hold"/>
                                        <p:tgtEl>
                                          <p:spTgt spid="15363">
                                            <p:txEl>
                                              <p:pRg st="10" end="10"/>
                                            </p:txEl>
                                          </p:spTgt>
                                        </p:tgtEl>
                                        <p:attrNameLst>
                                          <p:attrName>ppt_x</p:attrName>
                                        </p:attrNameLst>
                                      </p:cBhvr>
                                      <p:tavLst>
                                        <p:tav tm="0">
                                          <p:val>
                                            <p:strVal val="0-#ppt_w/2"/>
                                          </p:val>
                                        </p:tav>
                                        <p:tav tm="100000">
                                          <p:val>
                                            <p:strVal val="#ppt_x"/>
                                          </p:val>
                                        </p:tav>
                                      </p:tavLst>
                                    </p:anim>
                                    <p:anim calcmode="lin" valueType="num">
                                      <p:cBhvr additive="base">
                                        <p:cTn id="56" dur="1000" fill="hold"/>
                                        <p:tgtEl>
                                          <p:spTgt spid="15363">
                                            <p:txEl>
                                              <p:pRg st="10" end="10"/>
                                            </p:txEl>
                                          </p:spTgt>
                                        </p:tgtEl>
                                        <p:attrNameLst>
                                          <p:attrName>ppt_y</p:attrName>
                                        </p:attrNameLst>
                                      </p:cBhvr>
                                      <p:tavLst>
                                        <p:tav tm="0">
                                          <p:val>
                                            <p:strVal val="#ppt_y"/>
                                          </p:val>
                                        </p:tav>
                                        <p:tav tm="100000">
                                          <p:val>
                                            <p:strVal val="#ppt_y"/>
                                          </p:val>
                                        </p:tav>
                                      </p:tavLst>
                                    </p:anim>
                                  </p:childTnLst>
                                </p:cTn>
                              </p:par>
                            </p:childTnLst>
                          </p:cTn>
                        </p:par>
                        <p:par>
                          <p:cTn id="57" fill="hold" nodeType="afterGroup">
                            <p:stCondLst>
                              <p:cond delay="12000"/>
                            </p:stCondLst>
                            <p:childTnLst>
                              <p:par>
                                <p:cTn id="58" presetID="2" presetClass="entr" presetSubtype="8" fill="hold" nodeType="afterEffect">
                                  <p:stCondLst>
                                    <p:cond delay="0"/>
                                  </p:stCondLst>
                                  <p:childTnLst>
                                    <p:set>
                                      <p:cBhvr>
                                        <p:cTn id="59" dur="1" fill="hold">
                                          <p:stCondLst>
                                            <p:cond delay="0"/>
                                          </p:stCondLst>
                                        </p:cTn>
                                        <p:tgtEl>
                                          <p:spTgt spid="15363">
                                            <p:txEl>
                                              <p:pRg st="11" end="11"/>
                                            </p:txEl>
                                          </p:spTgt>
                                        </p:tgtEl>
                                        <p:attrNameLst>
                                          <p:attrName>style.visibility</p:attrName>
                                        </p:attrNameLst>
                                      </p:cBhvr>
                                      <p:to>
                                        <p:strVal val="visible"/>
                                      </p:to>
                                    </p:set>
                                    <p:anim calcmode="lin" valueType="num">
                                      <p:cBhvr additive="base">
                                        <p:cTn id="60" dur="1000" fill="hold"/>
                                        <p:tgtEl>
                                          <p:spTgt spid="15363">
                                            <p:txEl>
                                              <p:pRg st="11" end="11"/>
                                            </p:txEl>
                                          </p:spTgt>
                                        </p:tgtEl>
                                        <p:attrNameLst>
                                          <p:attrName>ppt_x</p:attrName>
                                        </p:attrNameLst>
                                      </p:cBhvr>
                                      <p:tavLst>
                                        <p:tav tm="0">
                                          <p:val>
                                            <p:strVal val="0-#ppt_w/2"/>
                                          </p:val>
                                        </p:tav>
                                        <p:tav tm="100000">
                                          <p:val>
                                            <p:strVal val="#ppt_x"/>
                                          </p:val>
                                        </p:tav>
                                      </p:tavLst>
                                    </p:anim>
                                    <p:anim calcmode="lin" valueType="num">
                                      <p:cBhvr additive="base">
                                        <p:cTn id="61" dur="1000" fill="hold"/>
                                        <p:tgtEl>
                                          <p:spTgt spid="15363">
                                            <p:txEl>
                                              <p:pRg st="11" end="11"/>
                                            </p:txEl>
                                          </p:spTgt>
                                        </p:tgtEl>
                                        <p:attrNameLst>
                                          <p:attrName>ppt_y</p:attrName>
                                        </p:attrNameLst>
                                      </p:cBhvr>
                                      <p:tavLst>
                                        <p:tav tm="0">
                                          <p:val>
                                            <p:strVal val="#ppt_y"/>
                                          </p:val>
                                        </p:tav>
                                        <p:tav tm="100000">
                                          <p:val>
                                            <p:strVal val="#ppt_y"/>
                                          </p:val>
                                        </p:tav>
                                      </p:tavLst>
                                    </p:anim>
                                  </p:childTnLst>
                                </p:cTn>
                              </p:par>
                            </p:childTnLst>
                          </p:cTn>
                        </p:par>
                        <p:par>
                          <p:cTn id="62" fill="hold" nodeType="afterGroup">
                            <p:stCondLst>
                              <p:cond delay="13000"/>
                            </p:stCondLst>
                            <p:childTnLst>
                              <p:par>
                                <p:cTn id="63" presetID="2" presetClass="entr" presetSubtype="8" fill="hold" nodeType="afterEffect">
                                  <p:stCondLst>
                                    <p:cond delay="0"/>
                                  </p:stCondLst>
                                  <p:childTnLst>
                                    <p:set>
                                      <p:cBhvr>
                                        <p:cTn id="64" dur="1" fill="hold">
                                          <p:stCondLst>
                                            <p:cond delay="0"/>
                                          </p:stCondLst>
                                        </p:cTn>
                                        <p:tgtEl>
                                          <p:spTgt spid="15363">
                                            <p:txEl>
                                              <p:pRg st="12" end="12"/>
                                            </p:txEl>
                                          </p:spTgt>
                                        </p:tgtEl>
                                        <p:attrNameLst>
                                          <p:attrName>style.visibility</p:attrName>
                                        </p:attrNameLst>
                                      </p:cBhvr>
                                      <p:to>
                                        <p:strVal val="visible"/>
                                      </p:to>
                                    </p:set>
                                    <p:anim calcmode="lin" valueType="num">
                                      <p:cBhvr additive="base">
                                        <p:cTn id="65" dur="2000" fill="hold"/>
                                        <p:tgtEl>
                                          <p:spTgt spid="15363">
                                            <p:txEl>
                                              <p:pRg st="12" end="12"/>
                                            </p:txEl>
                                          </p:spTgt>
                                        </p:tgtEl>
                                        <p:attrNameLst>
                                          <p:attrName>ppt_x</p:attrName>
                                        </p:attrNameLst>
                                      </p:cBhvr>
                                      <p:tavLst>
                                        <p:tav tm="0">
                                          <p:val>
                                            <p:strVal val="0-#ppt_w/2"/>
                                          </p:val>
                                        </p:tav>
                                        <p:tav tm="100000">
                                          <p:val>
                                            <p:strVal val="#ppt_x"/>
                                          </p:val>
                                        </p:tav>
                                      </p:tavLst>
                                    </p:anim>
                                    <p:anim calcmode="lin" valueType="num">
                                      <p:cBhvr additive="base">
                                        <p:cTn id="66" dur="2000" fill="hold"/>
                                        <p:tgtEl>
                                          <p:spTgt spid="15363">
                                            <p:txEl>
                                              <p:pRg st="12" end="12"/>
                                            </p:txEl>
                                          </p:spTgt>
                                        </p:tgtEl>
                                        <p:attrNameLst>
                                          <p:attrName>ppt_y</p:attrName>
                                        </p:attrNameLst>
                                      </p:cBhvr>
                                      <p:tavLst>
                                        <p:tav tm="0">
                                          <p:val>
                                            <p:strVal val="#ppt_y"/>
                                          </p:val>
                                        </p:tav>
                                        <p:tav tm="100000">
                                          <p:val>
                                            <p:strVal val="#ppt_y"/>
                                          </p:val>
                                        </p:tav>
                                      </p:tavLst>
                                    </p:anim>
                                  </p:childTnLst>
                                </p:cTn>
                              </p:par>
                            </p:childTnLst>
                          </p:cTn>
                        </p:par>
                        <p:par>
                          <p:cTn id="67" fill="hold" nodeType="afterGroup">
                            <p:stCondLst>
                              <p:cond delay="15000"/>
                            </p:stCondLst>
                            <p:childTnLst>
                              <p:par>
                                <p:cTn id="68" presetID="2" presetClass="entr" presetSubtype="8" fill="hold" nodeType="afterEffect">
                                  <p:stCondLst>
                                    <p:cond delay="0"/>
                                  </p:stCondLst>
                                  <p:childTnLst>
                                    <p:set>
                                      <p:cBhvr>
                                        <p:cTn id="69" dur="1" fill="hold">
                                          <p:stCondLst>
                                            <p:cond delay="0"/>
                                          </p:stCondLst>
                                        </p:cTn>
                                        <p:tgtEl>
                                          <p:spTgt spid="15363">
                                            <p:txEl>
                                              <p:pRg st="13" end="13"/>
                                            </p:txEl>
                                          </p:spTgt>
                                        </p:tgtEl>
                                        <p:attrNameLst>
                                          <p:attrName>style.visibility</p:attrName>
                                        </p:attrNameLst>
                                      </p:cBhvr>
                                      <p:to>
                                        <p:strVal val="visible"/>
                                      </p:to>
                                    </p:set>
                                    <p:anim calcmode="lin" valueType="num">
                                      <p:cBhvr additive="base">
                                        <p:cTn id="70" dur="2000" fill="hold"/>
                                        <p:tgtEl>
                                          <p:spTgt spid="15363">
                                            <p:txEl>
                                              <p:pRg st="13" end="13"/>
                                            </p:txEl>
                                          </p:spTgt>
                                        </p:tgtEl>
                                        <p:attrNameLst>
                                          <p:attrName>ppt_x</p:attrName>
                                        </p:attrNameLst>
                                      </p:cBhvr>
                                      <p:tavLst>
                                        <p:tav tm="0">
                                          <p:val>
                                            <p:strVal val="0-#ppt_w/2"/>
                                          </p:val>
                                        </p:tav>
                                        <p:tav tm="100000">
                                          <p:val>
                                            <p:strVal val="#ppt_x"/>
                                          </p:val>
                                        </p:tav>
                                      </p:tavLst>
                                    </p:anim>
                                    <p:anim calcmode="lin" valueType="num">
                                      <p:cBhvr additive="base">
                                        <p:cTn id="71" dur="2000" fill="hold"/>
                                        <p:tgtEl>
                                          <p:spTgt spid="15363">
                                            <p:txEl>
                                              <p:pRg st="13" end="13"/>
                                            </p:txEl>
                                          </p:spTgt>
                                        </p:tgtEl>
                                        <p:attrNameLst>
                                          <p:attrName>ppt_y</p:attrName>
                                        </p:attrNameLst>
                                      </p:cBhvr>
                                      <p:tavLst>
                                        <p:tav tm="0">
                                          <p:val>
                                            <p:strVal val="#ppt_y"/>
                                          </p:val>
                                        </p:tav>
                                        <p:tav tm="100000">
                                          <p:val>
                                            <p:strVal val="#ppt_y"/>
                                          </p:val>
                                        </p:tav>
                                      </p:tavLst>
                                    </p:anim>
                                  </p:childTnLst>
                                </p:cTn>
                              </p:par>
                            </p:childTnLst>
                          </p:cTn>
                        </p:par>
                        <p:par>
                          <p:cTn id="72" fill="hold" nodeType="afterGroup">
                            <p:stCondLst>
                              <p:cond delay="17000"/>
                            </p:stCondLst>
                            <p:childTnLst>
                              <p:par>
                                <p:cTn id="73" presetID="2" presetClass="entr" presetSubtype="8" fill="hold" nodeType="afterEffect">
                                  <p:stCondLst>
                                    <p:cond delay="0"/>
                                  </p:stCondLst>
                                  <p:childTnLst>
                                    <p:set>
                                      <p:cBhvr>
                                        <p:cTn id="74" dur="1" fill="hold">
                                          <p:stCondLst>
                                            <p:cond delay="0"/>
                                          </p:stCondLst>
                                        </p:cTn>
                                        <p:tgtEl>
                                          <p:spTgt spid="15363">
                                            <p:txEl>
                                              <p:pRg st="15" end="15"/>
                                            </p:txEl>
                                          </p:spTgt>
                                        </p:tgtEl>
                                        <p:attrNameLst>
                                          <p:attrName>style.visibility</p:attrName>
                                        </p:attrNameLst>
                                      </p:cBhvr>
                                      <p:to>
                                        <p:strVal val="visible"/>
                                      </p:to>
                                    </p:set>
                                    <p:anim calcmode="lin" valueType="num">
                                      <p:cBhvr additive="base">
                                        <p:cTn id="75" dur="2000" fill="hold"/>
                                        <p:tgtEl>
                                          <p:spTgt spid="15363">
                                            <p:txEl>
                                              <p:pRg st="15" end="15"/>
                                            </p:txEl>
                                          </p:spTgt>
                                        </p:tgtEl>
                                        <p:attrNameLst>
                                          <p:attrName>ppt_x</p:attrName>
                                        </p:attrNameLst>
                                      </p:cBhvr>
                                      <p:tavLst>
                                        <p:tav tm="0">
                                          <p:val>
                                            <p:strVal val="0-#ppt_w/2"/>
                                          </p:val>
                                        </p:tav>
                                        <p:tav tm="100000">
                                          <p:val>
                                            <p:strVal val="#ppt_x"/>
                                          </p:val>
                                        </p:tav>
                                      </p:tavLst>
                                    </p:anim>
                                    <p:anim calcmode="lin" valueType="num">
                                      <p:cBhvr additive="base">
                                        <p:cTn id="76" dur="2000" fill="hold"/>
                                        <p:tgtEl>
                                          <p:spTgt spid="15363">
                                            <p:txEl>
                                              <p:pRg st="15" end="15"/>
                                            </p:txEl>
                                          </p:spTgt>
                                        </p:tgtEl>
                                        <p:attrNameLst>
                                          <p:attrName>ppt_y</p:attrName>
                                        </p:attrNameLst>
                                      </p:cBhvr>
                                      <p:tavLst>
                                        <p:tav tm="0">
                                          <p:val>
                                            <p:strVal val="#ppt_y"/>
                                          </p:val>
                                        </p:tav>
                                        <p:tav tm="100000">
                                          <p:val>
                                            <p:strVal val="#ppt_y"/>
                                          </p:val>
                                        </p:tav>
                                      </p:tavLst>
                                    </p:anim>
                                  </p:childTnLst>
                                </p:cTn>
                              </p:par>
                            </p:childTnLst>
                          </p:cTn>
                        </p:par>
                        <p:par>
                          <p:cTn id="77" fill="hold" nodeType="afterGroup">
                            <p:stCondLst>
                              <p:cond delay="19000"/>
                            </p:stCondLst>
                            <p:childTnLst>
                              <p:par>
                                <p:cTn id="78" presetID="10" presetClass="emph" presetSubtype="0" fill="hold" nodeType="afterEffect">
                                  <p:stCondLst>
                                    <p:cond delay="0"/>
                                  </p:stCondLst>
                                  <p:childTnLst>
                                    <p:anim calcmode="discrete" valueType="str">
                                      <p:cBhvr override="childStyle">
                                        <p:cTn id="79" dur="2000" fill="hold"/>
                                        <p:tgtEl>
                                          <p:spTgt spid="15363">
                                            <p:txEl>
                                              <p:pRg st="12" end="1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par>
                          <p:cTn id="80" fill="hold" nodeType="afterGroup">
                            <p:stCondLst>
                              <p:cond delay="21000"/>
                            </p:stCondLst>
                            <p:childTnLst>
                              <p:par>
                                <p:cTn id="81" presetID="10" presetClass="emph" presetSubtype="0" fill="hold" nodeType="afterEffect">
                                  <p:stCondLst>
                                    <p:cond delay="0"/>
                                  </p:stCondLst>
                                  <p:childTnLst>
                                    <p:anim calcmode="discrete" valueType="str">
                                      <p:cBhvr override="childStyle">
                                        <p:cTn id="82" dur="2000" fill="hold"/>
                                        <p:tgtEl>
                                          <p:spTgt spid="15363">
                                            <p:txEl>
                                              <p:pRg st="13" end="1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par>
                          <p:cTn id="83" fill="hold" nodeType="afterGroup">
                            <p:stCondLst>
                              <p:cond delay="23000"/>
                            </p:stCondLst>
                            <p:childTnLst>
                              <p:par>
                                <p:cTn id="84" presetID="10" presetClass="emph" presetSubtype="0" fill="hold" nodeType="afterEffect">
                                  <p:stCondLst>
                                    <p:cond delay="0"/>
                                  </p:stCondLst>
                                  <p:childTnLst>
                                    <p:anim calcmode="discrete" valueType="str">
                                      <p:cBhvr override="childStyle">
                                        <p:cTn id="85" dur="2000" fill="hold"/>
                                        <p:tgtEl>
                                          <p:spTgt spid="15363">
                                            <p:txEl>
                                              <p:pRg st="15" end="15"/>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8338"/>
          </a:xfrm>
        </p:spPr>
        <p:txBody>
          <a:bodyPr/>
          <a:lstStyle/>
          <a:p>
            <a:pPr algn="ctr">
              <a:defRPr/>
            </a:pPr>
            <a:r>
              <a:rPr lang="en-IE" sz="1800" b="1" dirty="0" smtClean="0">
                <a:solidFill>
                  <a:schemeClr val="accent1">
                    <a:lumMod val="25000"/>
                  </a:schemeClr>
                </a:solidFill>
              </a:rPr>
              <a:t>Was it Worth It?</a:t>
            </a:r>
            <a:endParaRPr lang="en-IE" sz="1800" b="1" dirty="0">
              <a:solidFill>
                <a:schemeClr val="accent1">
                  <a:lumMod val="25000"/>
                </a:schemeClr>
              </a:solidFill>
            </a:endParaRPr>
          </a:p>
        </p:txBody>
      </p:sp>
      <p:sp>
        <p:nvSpPr>
          <p:cNvPr id="3" name="Content Placeholder 2"/>
          <p:cNvSpPr>
            <a:spLocks noGrp="1"/>
          </p:cNvSpPr>
          <p:nvPr>
            <p:ph idx="1"/>
          </p:nvPr>
        </p:nvSpPr>
        <p:spPr>
          <a:xfrm>
            <a:off x="457200" y="1268413"/>
            <a:ext cx="8229600" cy="4598987"/>
          </a:xfrm>
        </p:spPr>
        <p:txBody>
          <a:bodyPr/>
          <a:lstStyle/>
          <a:p>
            <a:pPr>
              <a:defRPr/>
            </a:pPr>
            <a:r>
              <a:rPr lang="en-IE" sz="1600" dirty="0" smtClean="0">
                <a:solidFill>
                  <a:schemeClr val="bg2">
                    <a:lumMod val="75000"/>
                  </a:schemeClr>
                </a:solidFill>
              </a:rPr>
              <a:t>Regional Service </a:t>
            </a:r>
          </a:p>
          <a:p>
            <a:pPr>
              <a:defRPr/>
            </a:pPr>
            <a:endParaRPr lang="en-IE" sz="1600" dirty="0">
              <a:solidFill>
                <a:schemeClr val="bg2">
                  <a:lumMod val="75000"/>
                </a:schemeClr>
              </a:solidFill>
            </a:endParaRPr>
          </a:p>
          <a:p>
            <a:pPr>
              <a:defRPr/>
            </a:pPr>
            <a:r>
              <a:rPr lang="en-IE" sz="1600" dirty="0" smtClean="0">
                <a:solidFill>
                  <a:schemeClr val="bg2">
                    <a:lumMod val="75000"/>
                  </a:schemeClr>
                </a:solidFill>
              </a:rPr>
              <a:t>Effective strengths-based service addressing need which is both flexible and adaptable at the point of delivery</a:t>
            </a:r>
          </a:p>
          <a:p>
            <a:pPr>
              <a:defRPr/>
            </a:pPr>
            <a:endParaRPr lang="en-IE" sz="1600" dirty="0">
              <a:solidFill>
                <a:schemeClr val="bg2">
                  <a:lumMod val="75000"/>
                </a:schemeClr>
              </a:solidFill>
            </a:endParaRPr>
          </a:p>
          <a:p>
            <a:pPr>
              <a:defRPr/>
            </a:pPr>
            <a:r>
              <a:rPr lang="en-IE" sz="1600" dirty="0" smtClean="0">
                <a:solidFill>
                  <a:schemeClr val="bg2">
                    <a:lumMod val="75000"/>
                  </a:schemeClr>
                </a:solidFill>
              </a:rPr>
              <a:t>Retention rate of vulnerable parents and children is high</a:t>
            </a:r>
          </a:p>
          <a:p>
            <a:pPr>
              <a:defRPr/>
            </a:pPr>
            <a:endParaRPr lang="en-IE" sz="1600" dirty="0">
              <a:solidFill>
                <a:schemeClr val="bg2">
                  <a:lumMod val="75000"/>
                </a:schemeClr>
              </a:solidFill>
            </a:endParaRPr>
          </a:p>
          <a:p>
            <a:pPr>
              <a:defRPr/>
            </a:pPr>
            <a:r>
              <a:rPr lang="en-IE" sz="1600" dirty="0" smtClean="0">
                <a:solidFill>
                  <a:schemeClr val="bg2">
                    <a:lumMod val="75000"/>
                  </a:schemeClr>
                </a:solidFill>
              </a:rPr>
              <a:t>Only 4% drop off rate overall</a:t>
            </a:r>
          </a:p>
          <a:p>
            <a:pPr>
              <a:defRPr/>
            </a:pPr>
            <a:endParaRPr lang="en-IE" sz="1600" dirty="0">
              <a:solidFill>
                <a:schemeClr val="bg2">
                  <a:lumMod val="75000"/>
                </a:schemeClr>
              </a:solidFill>
            </a:endParaRPr>
          </a:p>
          <a:p>
            <a:pPr>
              <a:defRPr/>
            </a:pPr>
            <a:r>
              <a:rPr lang="en-IE" sz="1600" dirty="0" smtClean="0">
                <a:solidFill>
                  <a:schemeClr val="bg2">
                    <a:lumMod val="75000"/>
                  </a:schemeClr>
                </a:solidFill>
              </a:rPr>
              <a:t>Issues with parents are identified and addressed much earlier</a:t>
            </a:r>
          </a:p>
          <a:p>
            <a:pPr>
              <a:defRPr/>
            </a:pPr>
            <a:endParaRPr lang="en-IE" sz="1600" dirty="0">
              <a:solidFill>
                <a:schemeClr val="bg2">
                  <a:lumMod val="75000"/>
                </a:schemeClr>
              </a:solidFill>
            </a:endParaRPr>
          </a:p>
          <a:p>
            <a:pPr>
              <a:defRPr/>
            </a:pPr>
            <a:r>
              <a:rPr lang="en-IE" sz="1600" dirty="0" smtClean="0">
                <a:solidFill>
                  <a:schemeClr val="bg2">
                    <a:lumMod val="75000"/>
                  </a:schemeClr>
                </a:solidFill>
              </a:rPr>
              <a:t>More cohesion around the delivery of family/parenting support for families and agencies</a:t>
            </a:r>
          </a:p>
          <a:p>
            <a:pPr>
              <a:defRPr/>
            </a:pPr>
            <a:endParaRPr lang="en-IE" sz="1600" dirty="0">
              <a:solidFill>
                <a:schemeClr val="bg2">
                  <a:lumMod val="75000"/>
                </a:schemeClr>
              </a:solidFill>
            </a:endParaRPr>
          </a:p>
          <a:p>
            <a:pPr>
              <a:defRPr/>
            </a:pPr>
            <a:r>
              <a:rPr lang="en-IE" sz="1600" dirty="0" smtClean="0">
                <a:solidFill>
                  <a:schemeClr val="bg2">
                    <a:lumMod val="75000"/>
                  </a:schemeClr>
                </a:solidFill>
              </a:rPr>
              <a:t>Working in partnership</a:t>
            </a:r>
          </a:p>
          <a:p>
            <a:pPr>
              <a:defRPr/>
            </a:pPr>
            <a:endParaRPr lang="en-IE" sz="1600" dirty="0">
              <a:solidFill>
                <a:schemeClr val="bg2">
                  <a:lumMod val="75000"/>
                </a:schemeClr>
              </a:solidFill>
            </a:endParaRPr>
          </a:p>
          <a:p>
            <a:pPr>
              <a:defRPr/>
            </a:pPr>
            <a:r>
              <a:rPr lang="en-IE" sz="1600" dirty="0" smtClean="0">
                <a:solidFill>
                  <a:schemeClr val="bg2">
                    <a:lumMod val="75000"/>
                  </a:schemeClr>
                </a:solidFill>
              </a:rPr>
              <a:t>Reduced duplication of services to families</a:t>
            </a:r>
            <a:endParaRPr lang="en-IE" sz="1600" dirty="0">
              <a:solidFill>
                <a:schemeClr val="bg2">
                  <a:lumMod val="75000"/>
                </a:schemeClr>
              </a:solidFill>
            </a:endParaRPr>
          </a:p>
        </p:txBody>
      </p:sp>
      <p:sp>
        <p:nvSpPr>
          <p:cNvPr id="25604" name="Slide Number Placeholder 3"/>
          <p:cNvSpPr>
            <a:spLocks noGrp="1"/>
          </p:cNvSpPr>
          <p:nvPr>
            <p:ph type="sldNum" sz="quarter" idx="11"/>
          </p:nvPr>
        </p:nvSpPr>
        <p:spPr>
          <a:noFill/>
        </p:spPr>
        <p:txBody>
          <a:bodyPr/>
          <a:lstStyle/>
          <a:p>
            <a:fld id="{4529B57E-4E4D-4D12-A607-BE2529715CA7}" type="slidenum">
              <a:rPr lang="en-GB" altLang="en-US"/>
              <a:pPr/>
              <a:t>12</a:t>
            </a:fld>
            <a:endParaRPr lang="en-GB"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457200"/>
            <a:ext cx="8229600" cy="811213"/>
          </a:xfrm>
        </p:spPr>
        <p:txBody>
          <a:bodyPr/>
          <a:lstStyle/>
          <a:p>
            <a:pPr algn="ctr">
              <a:defRPr/>
            </a:pPr>
            <a:r>
              <a:rPr lang="en-GB" altLang="en-US" sz="1600" b="1" dirty="0" smtClean="0">
                <a:solidFill>
                  <a:schemeClr val="accent1">
                    <a:lumMod val="25000"/>
                  </a:schemeClr>
                </a:solidFill>
              </a:rPr>
              <a:t>Feedback from Service Purchasers</a:t>
            </a:r>
          </a:p>
        </p:txBody>
      </p:sp>
      <p:sp>
        <p:nvSpPr>
          <p:cNvPr id="24579" name="Content Placeholder 2"/>
          <p:cNvSpPr>
            <a:spLocks noGrp="1"/>
          </p:cNvSpPr>
          <p:nvPr>
            <p:ph idx="1"/>
          </p:nvPr>
        </p:nvSpPr>
        <p:spPr>
          <a:xfrm>
            <a:off x="457200" y="1125538"/>
            <a:ext cx="8229600" cy="5327650"/>
          </a:xfrm>
        </p:spPr>
        <p:txBody>
          <a:bodyPr/>
          <a:lstStyle/>
          <a:p>
            <a:r>
              <a:rPr lang="en-GB" altLang="en-US" sz="1400" b="1" smtClean="0"/>
              <a:t>Public Health Nurse </a:t>
            </a:r>
            <a:r>
              <a:rPr lang="en-GB" altLang="en-US" sz="1400" i="1" smtClean="0"/>
              <a:t>– “having Lifestart working so closely with us has been a great asset, our visits to families are months apart but now the Lifestart Family Visitor is in the home on a monthly basis and reports back to us immediately any concerns they have relating to the family, they are our eyes and ears in the home”</a:t>
            </a:r>
          </a:p>
          <a:p>
            <a:r>
              <a:rPr lang="en-GB" altLang="en-US" sz="1400" b="1" smtClean="0"/>
              <a:t>Social Worker </a:t>
            </a:r>
            <a:r>
              <a:rPr lang="en-GB" altLang="en-US" sz="1400" b="1" i="1" smtClean="0"/>
              <a:t>– </a:t>
            </a:r>
            <a:r>
              <a:rPr lang="en-GB" altLang="en-US" sz="1400" i="1" smtClean="0"/>
              <a:t>“the Lifestart Family Visitor is the first service provider that has been able to work with this family, we are seeing a huge improvement and in fact social work will now be able to close this case”.</a:t>
            </a:r>
          </a:p>
          <a:p>
            <a:r>
              <a:rPr lang="en-GB" altLang="en-US" sz="1400" b="1" smtClean="0"/>
              <a:t>Senior Manager Health Service Executive </a:t>
            </a:r>
            <a:r>
              <a:rPr lang="en-GB" altLang="en-US" sz="1400" i="1" smtClean="0"/>
              <a:t>– “the collaborative model is just what we needed. Lifestart has been able to integrate its service with our child protection and family support objectives and at the same time to offer a preventive service aimed at first time families which is able to identify children who might be at risk”. </a:t>
            </a:r>
          </a:p>
          <a:p>
            <a:r>
              <a:rPr lang="en-GB" altLang="en-US" sz="1400" b="1" smtClean="0"/>
              <a:t>Senior Manager Health Service Executive </a:t>
            </a:r>
            <a:r>
              <a:rPr lang="en-GB" altLang="en-US" sz="1400" smtClean="0"/>
              <a:t>– </a:t>
            </a:r>
            <a:r>
              <a:rPr lang="en-GB" altLang="en-US" sz="1400" i="1" smtClean="0"/>
              <a:t>“Lifestart is able to reach  and retain high risk families, because there is no stigma attached to it, because its also offered to all first-time parents”. </a:t>
            </a:r>
          </a:p>
          <a:p>
            <a:r>
              <a:rPr lang="en-GB" altLang="en-US" sz="1400" b="1" smtClean="0"/>
              <a:t>Psychologist working for the Health Service Executive </a:t>
            </a:r>
            <a:r>
              <a:rPr lang="en-GB" altLang="en-US" sz="1400" smtClean="0"/>
              <a:t>- </a:t>
            </a:r>
            <a:r>
              <a:rPr lang="en-GB" altLang="en-US" sz="1400" i="1" smtClean="0"/>
              <a:t>“the information Lifestart is collating on parents and children is invaluable to parents and also to services like ours. If a child presents with issues in two or three years time then the reports and observation checklists from their involvement in the Lifestart Growing Child Programme will make our job far easier”.</a:t>
            </a:r>
          </a:p>
          <a:p>
            <a:r>
              <a:rPr lang="en-GB" altLang="en-US" sz="1400" b="1" smtClean="0"/>
              <a:t>Primary School Principal </a:t>
            </a:r>
            <a:r>
              <a:rPr lang="en-GB" altLang="en-US" sz="1400" smtClean="0"/>
              <a:t>– </a:t>
            </a:r>
            <a:r>
              <a:rPr lang="en-GB" altLang="en-US" sz="1400" i="1" smtClean="0"/>
              <a:t>“this is the best programme that has ever been run in the county, I can tell immediately which children have had parents receive the Lifestart Growing Child Programme; the children are school ready, able to sit at their desk and carry out the tasks given to them, and concentrate during class”.</a:t>
            </a:r>
          </a:p>
          <a:p>
            <a:endParaRPr lang="en-GB" altLang="en-US" sz="1400" i="1" smtClean="0"/>
          </a:p>
          <a:p>
            <a:endParaRPr lang="en-GB" altLang="en-US" sz="1400" i="1" smtClean="0"/>
          </a:p>
          <a:p>
            <a:endParaRPr lang="en-GB" altLang="en-US" sz="1400" i="1" smtClean="0"/>
          </a:p>
        </p:txBody>
      </p:sp>
      <p:sp>
        <p:nvSpPr>
          <p:cNvPr id="26628" name="Slide Number Placeholder 3"/>
          <p:cNvSpPr>
            <a:spLocks noGrp="1"/>
          </p:cNvSpPr>
          <p:nvPr>
            <p:ph type="sldNum" sz="quarter" idx="11"/>
          </p:nvPr>
        </p:nvSpPr>
        <p:spPr>
          <a:noFill/>
        </p:spPr>
        <p:txBody>
          <a:bodyPr/>
          <a:lstStyle/>
          <a:p>
            <a:fld id="{226C9C30-7F31-4DEA-8EC0-7E4E12F00BB2}" type="slidenum">
              <a:rPr lang="en-GB" altLang="en-US"/>
              <a:pPr/>
              <a:t>13</a:t>
            </a:fld>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ppt_x"/>
                                          </p:val>
                                        </p:tav>
                                        <p:tav tm="100000">
                                          <p:val>
                                            <p:strVal val="#ppt_x"/>
                                          </p:val>
                                        </p:tav>
                                      </p:tavLst>
                                    </p:anim>
                                    <p:anim calcmode="lin" valueType="num">
                                      <p:cBhvr additive="base">
                                        <p:cTn id="8" dur="500" fill="hold"/>
                                        <p:tgtEl>
                                          <p:spTgt spid="24578"/>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 calcmode="lin" valueType="num">
                                      <p:cBhvr additive="base">
                                        <p:cTn id="12"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24579">
                                            <p:txEl>
                                              <p:pRg st="1" end="1"/>
                                            </p:txEl>
                                          </p:spTgt>
                                        </p:tgtEl>
                                        <p:attrNameLst>
                                          <p:attrName>style.visibility</p:attrName>
                                        </p:attrNameLst>
                                      </p:cBhvr>
                                      <p:to>
                                        <p:strVal val="visible"/>
                                      </p:to>
                                    </p:set>
                                    <p:anim calcmode="lin" valueType="num">
                                      <p:cBhvr additive="base">
                                        <p:cTn id="18"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24579">
                                            <p:txEl>
                                              <p:pRg st="2" end="2"/>
                                            </p:txEl>
                                          </p:spTgt>
                                        </p:tgtEl>
                                        <p:attrNameLst>
                                          <p:attrName>style.visibility</p:attrName>
                                        </p:attrNameLst>
                                      </p:cBhvr>
                                      <p:to>
                                        <p:strVal val="visible"/>
                                      </p:to>
                                    </p:set>
                                    <p:anim calcmode="lin" valueType="num">
                                      <p:cBhvr additive="base">
                                        <p:cTn id="24"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nodeType="clickEffect">
                                  <p:stCondLst>
                                    <p:cond delay="0"/>
                                  </p:stCondLst>
                                  <p:childTnLst>
                                    <p:set>
                                      <p:cBhvr>
                                        <p:cTn id="29" dur="1" fill="hold">
                                          <p:stCondLst>
                                            <p:cond delay="0"/>
                                          </p:stCondLst>
                                        </p:cTn>
                                        <p:tgtEl>
                                          <p:spTgt spid="24579">
                                            <p:txEl>
                                              <p:pRg st="3" end="3"/>
                                            </p:txEl>
                                          </p:spTgt>
                                        </p:tgtEl>
                                        <p:attrNameLst>
                                          <p:attrName>style.visibility</p:attrName>
                                        </p:attrNameLst>
                                      </p:cBhvr>
                                      <p:to>
                                        <p:strVal val="visible"/>
                                      </p:to>
                                    </p:set>
                                    <p:anim calcmode="lin" valueType="num">
                                      <p:cBhvr additive="base">
                                        <p:cTn id="30"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45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nodeType="clickEffect">
                                  <p:stCondLst>
                                    <p:cond delay="0"/>
                                  </p:stCondLst>
                                  <p:childTnLst>
                                    <p:set>
                                      <p:cBhvr>
                                        <p:cTn id="35" dur="1" fill="hold">
                                          <p:stCondLst>
                                            <p:cond delay="0"/>
                                          </p:stCondLst>
                                        </p:cTn>
                                        <p:tgtEl>
                                          <p:spTgt spid="24579">
                                            <p:txEl>
                                              <p:pRg st="4" end="4"/>
                                            </p:txEl>
                                          </p:spTgt>
                                        </p:tgtEl>
                                        <p:attrNameLst>
                                          <p:attrName>style.visibility</p:attrName>
                                        </p:attrNameLst>
                                      </p:cBhvr>
                                      <p:to>
                                        <p:strVal val="visible"/>
                                      </p:to>
                                    </p:set>
                                    <p:anim calcmode="lin" valueType="num">
                                      <p:cBhvr additive="base">
                                        <p:cTn id="36" dur="500" fill="hold"/>
                                        <p:tgtEl>
                                          <p:spTgt spid="24579">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245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24579">
                                            <p:txEl>
                                              <p:pRg st="5" end="5"/>
                                            </p:txEl>
                                          </p:spTgt>
                                        </p:tgtEl>
                                        <p:attrNameLst>
                                          <p:attrName>style.visibility</p:attrName>
                                        </p:attrNameLst>
                                      </p:cBhvr>
                                      <p:to>
                                        <p:strVal val="visible"/>
                                      </p:to>
                                    </p:set>
                                    <p:anim calcmode="lin" valueType="num">
                                      <p:cBhvr additive="base">
                                        <p:cTn id="42"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45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23850" y="404813"/>
            <a:ext cx="8229600" cy="1371600"/>
          </a:xfrm>
        </p:spPr>
        <p:txBody>
          <a:bodyPr/>
          <a:lstStyle/>
          <a:p>
            <a:pPr algn="ctr" eaLnBrk="1" hangingPunct="1">
              <a:defRPr/>
            </a:pPr>
            <a:r>
              <a:rPr lang="en-GB" altLang="en-US" sz="2400" b="1" dirty="0" smtClean="0">
                <a:solidFill>
                  <a:schemeClr val="accent1">
                    <a:lumMod val="25000"/>
                  </a:schemeClr>
                </a:solidFill>
              </a:rPr>
              <a:t>How to contact us</a:t>
            </a:r>
            <a:endParaRPr lang="en-US" altLang="en-US" sz="2400" b="1" dirty="0" smtClean="0">
              <a:solidFill>
                <a:schemeClr val="accent1">
                  <a:lumMod val="25000"/>
                </a:schemeClr>
              </a:solidFill>
            </a:endParaRPr>
          </a:p>
        </p:txBody>
      </p:sp>
      <p:sp>
        <p:nvSpPr>
          <p:cNvPr id="28675" name="Text Box 5"/>
          <p:cNvSpPr txBox="1">
            <a:spLocks noChangeArrowheads="1"/>
          </p:cNvSpPr>
          <p:nvPr/>
        </p:nvSpPr>
        <p:spPr bwMode="auto">
          <a:xfrm>
            <a:off x="250825" y="1268413"/>
            <a:ext cx="3671888" cy="2432050"/>
          </a:xfrm>
          <a:prstGeom prst="rect">
            <a:avLst/>
          </a:prstGeom>
          <a:noFill/>
          <a:ln w="9525">
            <a:noFill/>
            <a:miter lim="800000"/>
            <a:headEnd/>
            <a:tailEnd/>
          </a:ln>
        </p:spPr>
        <p:txBody>
          <a:bodyPr>
            <a:spAutoFit/>
          </a:bodyPr>
          <a:lstStyle/>
          <a:p>
            <a:pPr eaLnBrk="1" hangingPunct="1"/>
            <a:r>
              <a:rPr lang="en-GB" altLang="en-US" sz="1400" b="1"/>
              <a:t>Lifestart Foundation </a:t>
            </a:r>
          </a:p>
          <a:p>
            <a:pPr eaLnBrk="1" hangingPunct="1"/>
            <a:r>
              <a:rPr lang="en-GB" altLang="en-US" sz="1400"/>
              <a:t>Head Office </a:t>
            </a:r>
          </a:p>
          <a:p>
            <a:pPr eaLnBrk="1" hangingPunct="1"/>
            <a:r>
              <a:rPr lang="en-GB" altLang="en-US" sz="1400"/>
              <a:t>2 Springrowth House</a:t>
            </a:r>
          </a:p>
          <a:p>
            <a:pPr eaLnBrk="1" hangingPunct="1"/>
            <a:r>
              <a:rPr lang="en-GB" altLang="en-US" sz="1400"/>
              <a:t>Balliniska Road</a:t>
            </a:r>
          </a:p>
          <a:p>
            <a:pPr eaLnBrk="1" hangingPunct="1"/>
            <a:r>
              <a:rPr lang="en-GB" altLang="en-US" sz="1400"/>
              <a:t>Derry/Londonderry </a:t>
            </a:r>
          </a:p>
          <a:p>
            <a:pPr eaLnBrk="1" hangingPunct="1"/>
            <a:r>
              <a:rPr lang="en-GB" altLang="en-US" sz="1400"/>
              <a:t>Northern Ireland </a:t>
            </a:r>
          </a:p>
          <a:p>
            <a:pPr eaLnBrk="1" hangingPunct="1"/>
            <a:r>
              <a:rPr lang="en-GB" altLang="en-US" sz="1400"/>
              <a:t>Tel: +44 (0) 2871 365363</a:t>
            </a:r>
          </a:p>
          <a:p>
            <a:pPr eaLnBrk="1" hangingPunct="1"/>
            <a:r>
              <a:rPr lang="en-GB" altLang="en-US" sz="1400"/>
              <a:t>Fax: +44 (0) 2871 365334</a:t>
            </a:r>
            <a:endParaRPr lang="en-US" altLang="en-US" sz="1400"/>
          </a:p>
          <a:p>
            <a:pPr eaLnBrk="1" hangingPunct="1"/>
            <a:r>
              <a:rPr lang="en-US" altLang="en-US" sz="1400"/>
              <a:t>headoffice@lifestartfoundation.org </a:t>
            </a:r>
            <a:endParaRPr lang="en-GB" altLang="en-US" sz="1400"/>
          </a:p>
          <a:p>
            <a:pPr eaLnBrk="1" hangingPunct="1"/>
            <a:r>
              <a:rPr lang="en-GB" altLang="en-US" sz="1400">
                <a:hlinkClick r:id="rId3"/>
              </a:rPr>
              <a:t>www.lifestartfoundation.org</a:t>
            </a:r>
            <a:endParaRPr lang="en-GB" altLang="en-US" sz="1400"/>
          </a:p>
          <a:p>
            <a:pPr eaLnBrk="1" hangingPunct="1"/>
            <a:endParaRPr lang="en-GB" altLang="en-US" sz="1200" b="1"/>
          </a:p>
        </p:txBody>
      </p:sp>
      <p:sp>
        <p:nvSpPr>
          <p:cNvPr id="28676" name="Text Box 7"/>
          <p:cNvSpPr txBox="1">
            <a:spLocks noChangeArrowheads="1"/>
          </p:cNvSpPr>
          <p:nvPr/>
        </p:nvSpPr>
        <p:spPr bwMode="auto">
          <a:xfrm>
            <a:off x="2771775" y="4868863"/>
            <a:ext cx="3600450" cy="366712"/>
          </a:xfrm>
          <a:prstGeom prst="rect">
            <a:avLst/>
          </a:prstGeom>
          <a:noFill/>
          <a:ln w="12700">
            <a:noFill/>
            <a:miter lim="800000"/>
            <a:headEnd type="none" w="sm" len="sm"/>
            <a:tailEnd type="none" w="sm" len="sm"/>
          </a:ln>
        </p:spPr>
        <p:txBody>
          <a:bodyPr>
            <a:spAutoFit/>
          </a:bodyPr>
          <a:lstStyle/>
          <a:p>
            <a:pPr>
              <a:spcBef>
                <a:spcPct val="50000"/>
              </a:spcBef>
            </a:pPr>
            <a:endParaRPr lang="en-GB" altLang="en-US"/>
          </a:p>
        </p:txBody>
      </p:sp>
      <p:sp>
        <p:nvSpPr>
          <p:cNvPr id="28677" name="Text Box 8"/>
          <p:cNvSpPr txBox="1">
            <a:spLocks noChangeArrowheads="1"/>
          </p:cNvSpPr>
          <p:nvPr/>
        </p:nvSpPr>
        <p:spPr bwMode="auto">
          <a:xfrm>
            <a:off x="3203575" y="4868863"/>
            <a:ext cx="2881313" cy="366712"/>
          </a:xfrm>
          <a:prstGeom prst="rect">
            <a:avLst/>
          </a:prstGeom>
          <a:noFill/>
          <a:ln w="12700">
            <a:noFill/>
            <a:miter lim="800000"/>
            <a:headEnd type="none" w="sm" len="sm"/>
            <a:tailEnd type="none" w="sm" len="sm"/>
          </a:ln>
        </p:spPr>
        <p:txBody>
          <a:bodyPr>
            <a:spAutoFit/>
          </a:bodyPr>
          <a:lstStyle/>
          <a:p>
            <a:pPr>
              <a:spcBef>
                <a:spcPct val="50000"/>
              </a:spcBef>
            </a:pPr>
            <a:endParaRPr lang="en-GB" altLang="en-US"/>
          </a:p>
        </p:txBody>
      </p:sp>
      <p:sp>
        <p:nvSpPr>
          <p:cNvPr id="28678" name="Text Box 12"/>
          <p:cNvSpPr txBox="1">
            <a:spLocks noChangeArrowheads="1"/>
          </p:cNvSpPr>
          <p:nvPr/>
        </p:nvSpPr>
        <p:spPr bwMode="auto">
          <a:xfrm>
            <a:off x="6300788" y="1268413"/>
            <a:ext cx="3671887" cy="461962"/>
          </a:xfrm>
          <a:prstGeom prst="rect">
            <a:avLst/>
          </a:prstGeom>
          <a:noFill/>
          <a:ln w="9525">
            <a:noFill/>
            <a:miter lim="800000"/>
            <a:headEnd/>
            <a:tailEnd/>
          </a:ln>
        </p:spPr>
        <p:txBody>
          <a:bodyPr>
            <a:spAutoFit/>
          </a:bodyPr>
          <a:lstStyle/>
          <a:p>
            <a:pPr eaLnBrk="1" hangingPunct="1"/>
            <a:endParaRPr lang="en-IE" altLang="en-US" sz="1200" b="1"/>
          </a:p>
          <a:p>
            <a:pPr eaLnBrk="1" hangingPunct="1"/>
            <a:endParaRPr lang="en-GB" altLang="en-US" sz="1200" b="1"/>
          </a:p>
        </p:txBody>
      </p:sp>
      <p:cxnSp>
        <p:nvCxnSpPr>
          <p:cNvPr id="28679" name="Straight Connector 11"/>
          <p:cNvCxnSpPr>
            <a:cxnSpLocks noChangeShapeType="1"/>
          </p:cNvCxnSpPr>
          <p:nvPr/>
        </p:nvCxnSpPr>
        <p:spPr bwMode="auto">
          <a:xfrm>
            <a:off x="250825" y="1125538"/>
            <a:ext cx="0" cy="5543550"/>
          </a:xfrm>
          <a:prstGeom prst="line">
            <a:avLst/>
          </a:prstGeom>
          <a:noFill/>
          <a:ln w="12700" cap="sq" algn="ctr">
            <a:solidFill>
              <a:schemeClr val="tx1"/>
            </a:solidFill>
            <a:round/>
            <a:headEnd type="none" w="sm" len="sm"/>
            <a:tailEnd type="none" w="sm" len="sm"/>
          </a:ln>
        </p:spPr>
      </p:cxnSp>
      <p:sp>
        <p:nvSpPr>
          <p:cNvPr id="28680" name="Text Box 17"/>
          <p:cNvSpPr txBox="1">
            <a:spLocks noChangeArrowheads="1"/>
          </p:cNvSpPr>
          <p:nvPr/>
        </p:nvSpPr>
        <p:spPr bwMode="auto">
          <a:xfrm>
            <a:off x="5795963" y="1268413"/>
            <a:ext cx="2879725" cy="2216150"/>
          </a:xfrm>
          <a:prstGeom prst="rect">
            <a:avLst/>
          </a:prstGeom>
          <a:noFill/>
          <a:ln w="12700" cap="sq">
            <a:noFill/>
            <a:miter lim="800000"/>
            <a:headEnd type="none" w="sm" len="sm"/>
            <a:tailEnd type="none" w="sm" len="sm"/>
          </a:ln>
        </p:spPr>
        <p:txBody>
          <a:bodyPr>
            <a:spAutoFit/>
          </a:bodyPr>
          <a:lstStyle/>
          <a:p>
            <a:pPr eaLnBrk="1" hangingPunct="1"/>
            <a:r>
              <a:rPr lang="en-GB" altLang="en-US" sz="1400" b="1"/>
              <a:t>Lifestart Services CLG</a:t>
            </a:r>
          </a:p>
          <a:p>
            <a:pPr eaLnBrk="1" hangingPunct="1"/>
            <a:r>
              <a:rPr lang="en-GB" altLang="en-US" sz="1400"/>
              <a:t>Main Street</a:t>
            </a:r>
          </a:p>
          <a:p>
            <a:pPr eaLnBrk="1" hangingPunct="1"/>
            <a:r>
              <a:rPr lang="en-GB" altLang="en-US" sz="1400"/>
              <a:t>Newtowncunningham</a:t>
            </a:r>
          </a:p>
          <a:p>
            <a:pPr eaLnBrk="1" hangingPunct="1"/>
            <a:r>
              <a:rPr lang="en-GB" altLang="en-US" sz="1400"/>
              <a:t>County Donegal</a:t>
            </a:r>
          </a:p>
          <a:p>
            <a:pPr eaLnBrk="1" hangingPunct="1"/>
            <a:r>
              <a:rPr lang="en-GB" altLang="en-US" sz="1400"/>
              <a:t>Republic of Ireland  </a:t>
            </a:r>
          </a:p>
          <a:p>
            <a:pPr eaLnBrk="1" hangingPunct="1"/>
            <a:r>
              <a:rPr lang="en-GB" altLang="en-US" sz="1400"/>
              <a:t>Tel: +00353 (0)74 9156644</a:t>
            </a:r>
          </a:p>
          <a:p>
            <a:pPr eaLnBrk="1" hangingPunct="1"/>
            <a:r>
              <a:rPr lang="en-GB" altLang="en-US" sz="1400"/>
              <a:t>Mobile: +353 (0)87 6791898</a:t>
            </a:r>
          </a:p>
          <a:p>
            <a:pPr eaLnBrk="1" hangingPunct="1"/>
            <a:r>
              <a:rPr lang="en-GB" altLang="en-US" sz="1400"/>
              <a:t>marylsl@lifestartfoundation.org</a:t>
            </a:r>
          </a:p>
          <a:p>
            <a:pPr eaLnBrk="1" hangingPunct="1"/>
            <a:r>
              <a:rPr lang="en-GB" altLang="en-US" sz="1400">
                <a:hlinkClick r:id="rId3"/>
              </a:rPr>
              <a:t>www.lifestartfoundation.org</a:t>
            </a:r>
            <a:endParaRPr lang="en-GB" altLang="en-US" sz="1400"/>
          </a:p>
          <a:p>
            <a:pPr eaLnBrk="1" hangingPunct="1"/>
            <a:endParaRPr lang="en-US" altLang="en-US" sz="1200" b="1"/>
          </a:p>
        </p:txBody>
      </p:sp>
      <p:sp>
        <p:nvSpPr>
          <p:cNvPr id="28681" name="Text Box 17"/>
          <p:cNvSpPr txBox="1">
            <a:spLocks noChangeArrowheads="1"/>
          </p:cNvSpPr>
          <p:nvPr/>
        </p:nvSpPr>
        <p:spPr bwMode="auto">
          <a:xfrm>
            <a:off x="6372225" y="4873625"/>
            <a:ext cx="2663825" cy="461963"/>
          </a:xfrm>
          <a:prstGeom prst="rect">
            <a:avLst/>
          </a:prstGeom>
          <a:noFill/>
          <a:ln w="12700" cap="sq">
            <a:noFill/>
            <a:miter lim="800000"/>
            <a:headEnd type="none" w="sm" len="sm"/>
            <a:tailEnd type="none" w="sm" len="sm"/>
          </a:ln>
        </p:spPr>
        <p:txBody>
          <a:bodyPr>
            <a:spAutoFit/>
          </a:bodyPr>
          <a:lstStyle/>
          <a:p>
            <a:pPr eaLnBrk="1" hangingPunct="1"/>
            <a:endParaRPr lang="en-GB" altLang="en-US" sz="1200" b="1"/>
          </a:p>
          <a:p>
            <a:pPr eaLnBrk="1" hangingPunct="1"/>
            <a:endParaRPr lang="en-US" altLang="en-US" sz="1200" b="1"/>
          </a:p>
        </p:txBody>
      </p:sp>
      <p:pic>
        <p:nvPicPr>
          <p:cNvPr id="28682" name="Picture 17" descr="lifestart.jpg"/>
          <p:cNvPicPr>
            <a:picLocks noChangeAspect="1"/>
          </p:cNvPicPr>
          <p:nvPr/>
        </p:nvPicPr>
        <p:blipFill>
          <a:blip r:embed="rId4" cstate="print"/>
          <a:srcRect/>
          <a:stretch>
            <a:fillRect/>
          </a:stretch>
        </p:blipFill>
        <p:spPr bwMode="auto">
          <a:xfrm>
            <a:off x="4029075" y="1811338"/>
            <a:ext cx="1154113" cy="3268662"/>
          </a:xfrm>
          <a:prstGeom prst="rect">
            <a:avLst/>
          </a:prstGeom>
          <a:noFill/>
          <a:ln w="9525">
            <a:noFill/>
            <a:miter lim="800000"/>
            <a:headEnd/>
            <a:tailEnd/>
          </a:ln>
        </p:spPr>
      </p:pic>
      <p:sp>
        <p:nvSpPr>
          <p:cNvPr id="28683" name="Slide Number Placeholder 13"/>
          <p:cNvSpPr>
            <a:spLocks noGrp="1"/>
          </p:cNvSpPr>
          <p:nvPr>
            <p:ph type="sldNum" sz="quarter" idx="11"/>
          </p:nvPr>
        </p:nvSpPr>
        <p:spPr>
          <a:noFill/>
        </p:spPr>
        <p:txBody>
          <a:bodyPr/>
          <a:lstStyle/>
          <a:p>
            <a:fld id="{5488B167-A214-46E6-987E-272F15AB4F14}" type="slidenum">
              <a:rPr lang="en-GB" altLang="en-US"/>
              <a:pPr/>
              <a:t>14</a:t>
            </a:fld>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363" y="419100"/>
            <a:ext cx="8229600" cy="1371600"/>
          </a:xfrm>
        </p:spPr>
        <p:txBody>
          <a:bodyPr/>
          <a:lstStyle/>
          <a:p>
            <a:pPr algn="ctr">
              <a:defRPr/>
            </a:pPr>
            <a:r>
              <a:rPr lang="en-IE" sz="2000" b="1" dirty="0" smtClean="0">
                <a:solidFill>
                  <a:schemeClr val="accent1">
                    <a:lumMod val="25000"/>
                  </a:schemeClr>
                </a:solidFill>
              </a:rPr>
              <a:t>A Time For Change</a:t>
            </a:r>
            <a:endParaRPr lang="en-IE" sz="2000" b="1" dirty="0">
              <a:solidFill>
                <a:schemeClr val="accent1">
                  <a:lumMod val="25000"/>
                </a:schemeClr>
              </a:solidFill>
            </a:endParaRPr>
          </a:p>
        </p:txBody>
      </p:sp>
      <p:sp>
        <p:nvSpPr>
          <p:cNvPr id="7171" name="Content Placeholder 2"/>
          <p:cNvSpPr>
            <a:spLocks noGrp="1"/>
          </p:cNvSpPr>
          <p:nvPr>
            <p:ph idx="1"/>
          </p:nvPr>
        </p:nvSpPr>
        <p:spPr/>
        <p:txBody>
          <a:bodyPr/>
          <a:lstStyle/>
          <a:p>
            <a:r>
              <a:rPr lang="en-IE" sz="1800" smtClean="0"/>
              <a:t>The Health and Wellbeing Sub Committee were looking at the needs of parents and children in Donegal</a:t>
            </a:r>
          </a:p>
          <a:p>
            <a:endParaRPr lang="en-IE" sz="1800" smtClean="0"/>
          </a:p>
          <a:p>
            <a:r>
              <a:rPr lang="en-IE" sz="1800" smtClean="0"/>
              <a:t>October 2010 – The Childcare Manager informed Lifestart that their programme was not meeting their needs on the ground</a:t>
            </a:r>
          </a:p>
          <a:p>
            <a:endParaRPr lang="en-IE" sz="1800" smtClean="0"/>
          </a:p>
          <a:p>
            <a:r>
              <a:rPr lang="en-IE" sz="1800" smtClean="0"/>
              <a:t>2011 – Lifestart projects received 3 months funding to wind up by 1</a:t>
            </a:r>
            <a:r>
              <a:rPr lang="en-IE" sz="1800" baseline="30000" smtClean="0"/>
              <a:t>st</a:t>
            </a:r>
            <a:r>
              <a:rPr lang="en-IE" sz="1800" smtClean="0"/>
              <a:t> March</a:t>
            </a:r>
          </a:p>
          <a:p>
            <a:endParaRPr lang="en-IE" sz="1800" smtClean="0"/>
          </a:p>
          <a:p>
            <a:r>
              <a:rPr lang="en-IE" sz="1800" smtClean="0"/>
              <a:t>Lifestart Foundation entered into negotiations with the HSE at the time to restructure Lifestart in Donegal</a:t>
            </a:r>
          </a:p>
          <a:p>
            <a:endParaRPr lang="en-IE" sz="1800" smtClean="0"/>
          </a:p>
        </p:txBody>
      </p:sp>
      <p:sp>
        <p:nvSpPr>
          <p:cNvPr id="7172" name="Slide Number Placeholder 3"/>
          <p:cNvSpPr>
            <a:spLocks noGrp="1"/>
          </p:cNvSpPr>
          <p:nvPr>
            <p:ph type="sldNum" sz="quarter" idx="11"/>
          </p:nvPr>
        </p:nvSpPr>
        <p:spPr>
          <a:noFill/>
        </p:spPr>
        <p:txBody>
          <a:bodyPr/>
          <a:lstStyle/>
          <a:p>
            <a:fld id="{074917A1-9DF4-4020-ACA3-9B62966A1251}" type="slidenum">
              <a:rPr lang="en-GB" altLang="en-US"/>
              <a:pPr/>
              <a:t>2</a:t>
            </a:fld>
            <a:endParaRPr lang="en-GB"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457200"/>
            <a:ext cx="8229600" cy="595313"/>
          </a:xfrm>
        </p:spPr>
        <p:txBody>
          <a:bodyPr/>
          <a:lstStyle/>
          <a:p>
            <a:pPr algn="ctr">
              <a:defRPr/>
            </a:pPr>
            <a:r>
              <a:rPr lang="en-GB" altLang="en-US" sz="1800" b="1" dirty="0" smtClean="0">
                <a:solidFill>
                  <a:schemeClr val="accent1">
                    <a:lumMod val="25000"/>
                  </a:schemeClr>
                </a:solidFill>
              </a:rPr>
              <a:t>Good Parenting: A Protective Factor </a:t>
            </a:r>
          </a:p>
        </p:txBody>
      </p:sp>
      <p:sp>
        <p:nvSpPr>
          <p:cNvPr id="5" name="Content Placeholder 4"/>
          <p:cNvSpPr>
            <a:spLocks noGrp="1"/>
          </p:cNvSpPr>
          <p:nvPr>
            <p:ph sz="half" idx="1"/>
          </p:nvPr>
        </p:nvSpPr>
        <p:spPr>
          <a:xfrm>
            <a:off x="457200" y="1052513"/>
            <a:ext cx="8362950" cy="5184775"/>
          </a:xfrm>
        </p:spPr>
        <p:txBody>
          <a:bodyPr/>
          <a:lstStyle/>
          <a:p>
            <a:pPr>
              <a:spcBef>
                <a:spcPts val="0"/>
              </a:spcBef>
              <a:buFont typeface="Wingdings" pitchFamily="2" charset="2"/>
              <a:buNone/>
              <a:defRPr/>
            </a:pPr>
            <a:endParaRPr lang="en-GB" sz="1600" u="sng" dirty="0" smtClean="0"/>
          </a:p>
          <a:p>
            <a:pPr>
              <a:spcBef>
                <a:spcPts val="0"/>
              </a:spcBef>
              <a:defRPr/>
            </a:pPr>
            <a:r>
              <a:rPr lang="en-GB" sz="1600" dirty="0" smtClean="0"/>
              <a:t>Research shows that good parenting: </a:t>
            </a:r>
          </a:p>
          <a:p>
            <a:pPr marL="457200" lvl="1" indent="0">
              <a:spcBef>
                <a:spcPts val="0"/>
              </a:spcBef>
              <a:buFont typeface="Wingdings" pitchFamily="2" charset="2"/>
              <a:buNone/>
              <a:defRPr/>
            </a:pPr>
            <a:endParaRPr lang="en-GB" sz="1600" dirty="0" smtClean="0"/>
          </a:p>
          <a:p>
            <a:pPr lvl="1">
              <a:spcBef>
                <a:spcPts val="0"/>
              </a:spcBef>
              <a:defRPr/>
            </a:pPr>
            <a:r>
              <a:rPr lang="en-GB" sz="1600" dirty="0"/>
              <a:t>Acts as a protective factor reducing the impact of difficult family or personal circumstances. </a:t>
            </a:r>
          </a:p>
          <a:p>
            <a:pPr lvl="1">
              <a:spcBef>
                <a:spcPts val="0"/>
              </a:spcBef>
              <a:defRPr/>
            </a:pPr>
            <a:endParaRPr lang="en-GB" sz="1600" dirty="0" smtClean="0"/>
          </a:p>
          <a:p>
            <a:pPr lvl="1">
              <a:spcBef>
                <a:spcPts val="0"/>
              </a:spcBef>
              <a:defRPr/>
            </a:pPr>
            <a:r>
              <a:rPr lang="en-GB" sz="1600" dirty="0"/>
              <a:t>Promotes &amp; reinforces a child’s natural resilience &amp; ability to </a:t>
            </a:r>
            <a:r>
              <a:rPr lang="en-GB" sz="1600" dirty="0" smtClean="0"/>
              <a:t>cope.</a:t>
            </a:r>
          </a:p>
          <a:p>
            <a:pPr lvl="1">
              <a:spcBef>
                <a:spcPts val="0"/>
              </a:spcBef>
              <a:defRPr/>
            </a:pPr>
            <a:endParaRPr lang="en-GB" sz="1600" dirty="0" smtClean="0"/>
          </a:p>
          <a:p>
            <a:pPr lvl="1">
              <a:spcBef>
                <a:spcPts val="0"/>
              </a:spcBef>
              <a:defRPr/>
            </a:pPr>
            <a:r>
              <a:rPr lang="en-GB" sz="1600" dirty="0" smtClean="0"/>
              <a:t>Reduces </a:t>
            </a:r>
            <a:r>
              <a:rPr lang="en-GB" sz="1600" dirty="0"/>
              <a:t>the number of children arriving at school with health problems </a:t>
            </a:r>
            <a:r>
              <a:rPr lang="en-GB" sz="1600" dirty="0" smtClean="0"/>
              <a:t>and </a:t>
            </a:r>
            <a:r>
              <a:rPr lang="en-GB" sz="1600" dirty="0"/>
              <a:t>additional learning needs</a:t>
            </a:r>
            <a:r>
              <a:rPr lang="en-GB" sz="1600" dirty="0" smtClean="0"/>
              <a:t>.</a:t>
            </a:r>
          </a:p>
          <a:p>
            <a:pPr lvl="1">
              <a:spcBef>
                <a:spcPts val="0"/>
              </a:spcBef>
              <a:defRPr/>
            </a:pPr>
            <a:endParaRPr lang="en-GB" sz="1600" dirty="0"/>
          </a:p>
          <a:p>
            <a:pPr lvl="1">
              <a:spcBef>
                <a:spcPts val="0"/>
              </a:spcBef>
              <a:defRPr/>
            </a:pPr>
            <a:r>
              <a:rPr lang="en-GB" sz="1600" dirty="0"/>
              <a:t>Supports positive child home/school &amp; school/school transition experiences.</a:t>
            </a:r>
          </a:p>
          <a:p>
            <a:pPr lvl="1">
              <a:spcBef>
                <a:spcPts val="0"/>
              </a:spcBef>
              <a:defRPr/>
            </a:pPr>
            <a:endParaRPr lang="en-GB" sz="1600" dirty="0" smtClean="0"/>
          </a:p>
          <a:p>
            <a:pPr lvl="1">
              <a:spcBef>
                <a:spcPts val="0"/>
              </a:spcBef>
              <a:defRPr/>
            </a:pPr>
            <a:r>
              <a:rPr lang="en-GB" sz="1600" dirty="0" smtClean="0"/>
              <a:t>Up to </a:t>
            </a:r>
            <a:r>
              <a:rPr lang="en-GB" sz="1600" b="1" dirty="0" smtClean="0"/>
              <a:t>50 percent </a:t>
            </a:r>
            <a:r>
              <a:rPr lang="en-GB" sz="1600" dirty="0" smtClean="0"/>
              <a:t>of the impact of poverty on children’s development can be reduced by interventions that target parenting</a:t>
            </a:r>
            <a:endParaRPr lang="en-GB" sz="1600" i="1" dirty="0">
              <a:solidFill>
                <a:schemeClr val="bg1">
                  <a:lumMod val="50000"/>
                </a:schemeClr>
              </a:solidFill>
            </a:endParaRPr>
          </a:p>
          <a:p>
            <a:pPr lvl="1">
              <a:spcBef>
                <a:spcPts val="0"/>
              </a:spcBef>
              <a:defRPr/>
            </a:pPr>
            <a:endParaRPr lang="en-GB" sz="1600" i="1" dirty="0" smtClean="0">
              <a:solidFill>
                <a:schemeClr val="bg1">
                  <a:lumMod val="50000"/>
                </a:schemeClr>
              </a:solidFill>
            </a:endParaRPr>
          </a:p>
          <a:p>
            <a:pPr lvl="1">
              <a:spcBef>
                <a:spcPts val="0"/>
              </a:spcBef>
              <a:defRPr/>
            </a:pPr>
            <a:r>
              <a:rPr lang="en-GB" sz="1600" dirty="0" smtClean="0"/>
              <a:t>Positive effects continue into adult life.</a:t>
            </a:r>
          </a:p>
          <a:p>
            <a:pPr>
              <a:lnSpc>
                <a:spcPct val="80000"/>
              </a:lnSpc>
              <a:defRPr/>
            </a:pPr>
            <a:endParaRPr lang="en-GB" sz="1600" dirty="0" smtClean="0"/>
          </a:p>
          <a:p>
            <a:pPr>
              <a:lnSpc>
                <a:spcPct val="80000"/>
              </a:lnSpc>
              <a:buFont typeface="Wingdings" pitchFamily="2" charset="2"/>
              <a:buNone/>
              <a:defRPr/>
            </a:pPr>
            <a:endParaRPr lang="en-GB" sz="1050" i="1" dirty="0" smtClean="0">
              <a:solidFill>
                <a:schemeClr val="bg1">
                  <a:lumMod val="50000"/>
                </a:schemeClr>
              </a:solidFill>
            </a:endParaRPr>
          </a:p>
          <a:p>
            <a:pPr>
              <a:defRPr/>
            </a:pPr>
            <a:endParaRPr lang="en-GB" dirty="0"/>
          </a:p>
        </p:txBody>
      </p:sp>
      <p:pic>
        <p:nvPicPr>
          <p:cNvPr id="14341" name="Picture 12" descr="C:\Users\user\AppData\Local\Microsoft\Windows\Temporary Internet Files\Content.IE5\TQXHVY0M\MC900139723[1].wmf"/>
          <p:cNvPicPr>
            <a:picLocks noChangeAspect="1" noChangeArrowheads="1"/>
          </p:cNvPicPr>
          <p:nvPr/>
        </p:nvPicPr>
        <p:blipFill>
          <a:blip r:embed="rId3" cstate="print"/>
          <a:srcRect/>
          <a:stretch>
            <a:fillRect/>
          </a:stretch>
        </p:blipFill>
        <p:spPr bwMode="auto">
          <a:xfrm>
            <a:off x="5264150" y="4652963"/>
            <a:ext cx="2255838" cy="2016125"/>
          </a:xfrm>
          <a:prstGeom prst="rect">
            <a:avLst/>
          </a:prstGeom>
          <a:noFill/>
          <a:ln w="9525">
            <a:noFill/>
            <a:miter lim="800000"/>
            <a:headEnd/>
            <a:tailEnd/>
          </a:ln>
        </p:spPr>
      </p:pic>
      <p:sp>
        <p:nvSpPr>
          <p:cNvPr id="8197" name="Slide Number Placeholder 6"/>
          <p:cNvSpPr>
            <a:spLocks noGrp="1"/>
          </p:cNvSpPr>
          <p:nvPr>
            <p:ph type="sldNum" sz="quarter" idx="11"/>
          </p:nvPr>
        </p:nvSpPr>
        <p:spPr>
          <a:noFill/>
        </p:spPr>
        <p:txBody>
          <a:bodyPr/>
          <a:lstStyle/>
          <a:p>
            <a:fld id="{9C4E5B5F-050D-4CEA-858F-35922A963024}" type="slidenum">
              <a:rPr lang="en-GB" altLang="en-US"/>
              <a:pPr/>
              <a:t>3</a:t>
            </a:fld>
            <a:endParaRPr lang="en-GB"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4341"/>
                                        </p:tgtEl>
                                        <p:attrNameLst>
                                          <p:attrName>style.visibility</p:attrName>
                                        </p:attrNameLst>
                                      </p:cBhvr>
                                      <p:to>
                                        <p:strVal val="visible"/>
                                      </p:to>
                                    </p:set>
                                    <p:anim calcmode="lin" valueType="num">
                                      <p:cBhvr additive="base">
                                        <p:cTn id="7" dur="1000" fill="hold"/>
                                        <p:tgtEl>
                                          <p:spTgt spid="14341"/>
                                        </p:tgtEl>
                                        <p:attrNameLst>
                                          <p:attrName>ppt_x</p:attrName>
                                        </p:attrNameLst>
                                      </p:cBhvr>
                                      <p:tavLst>
                                        <p:tav tm="0">
                                          <p:val>
                                            <p:strVal val="#ppt_x"/>
                                          </p:val>
                                        </p:tav>
                                        <p:tav tm="100000">
                                          <p:val>
                                            <p:strVal val="#ppt_x"/>
                                          </p:val>
                                        </p:tav>
                                      </p:tavLst>
                                    </p:anim>
                                    <p:anim calcmode="lin" valueType="num">
                                      <p:cBhvr additive="base">
                                        <p:cTn id="8" dur="1000" fill="hold"/>
                                        <p:tgtEl>
                                          <p:spTgt spid="14341"/>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2" presetClass="entr" presetSubtype="8" fill="hold" nodeType="after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10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2000"/>
                            </p:stCondLst>
                            <p:childTnLst>
                              <p:par>
                                <p:cTn id="15" presetID="2" presetClass="entr" presetSubtype="8" fill="hold" nodeType="after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2500"/>
                            </p:stCondLst>
                            <p:childTnLst>
                              <p:par>
                                <p:cTn id="20" presetID="2" presetClass="entr" presetSubtype="8" fill="hold" nodeType="after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 calcmode="lin" valueType="num">
                                      <p:cBhvr additive="base">
                                        <p:cTn id="22" dur="5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3000"/>
                            </p:stCondLst>
                            <p:childTnLst>
                              <p:par>
                                <p:cTn id="25" presetID="2" presetClass="entr" presetSubtype="8" fill="hold" nodeType="after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 calcmode="lin" valueType="num">
                                      <p:cBhvr additive="base">
                                        <p:cTn id="27" dur="500" fill="hold"/>
                                        <p:tgtEl>
                                          <p:spTgt spid="5">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
                                            <p:txEl>
                                              <p:pRg st="7" end="7"/>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3500"/>
                            </p:stCondLst>
                            <p:childTnLst>
                              <p:par>
                                <p:cTn id="30" presetID="2" presetClass="entr" presetSubtype="8" fill="hold" nodeType="afterEffect">
                                  <p:stCondLst>
                                    <p:cond delay="0"/>
                                  </p:stCondLst>
                                  <p:childTnLst>
                                    <p:set>
                                      <p:cBhvr>
                                        <p:cTn id="31" dur="1" fill="hold">
                                          <p:stCondLst>
                                            <p:cond delay="0"/>
                                          </p:stCondLst>
                                        </p:cTn>
                                        <p:tgtEl>
                                          <p:spTgt spid="5">
                                            <p:txEl>
                                              <p:pRg st="9" end="9"/>
                                            </p:txEl>
                                          </p:spTgt>
                                        </p:tgtEl>
                                        <p:attrNameLst>
                                          <p:attrName>style.visibility</p:attrName>
                                        </p:attrNameLst>
                                      </p:cBhvr>
                                      <p:to>
                                        <p:strVal val="visible"/>
                                      </p:to>
                                    </p:set>
                                    <p:anim calcmode="lin" valueType="num">
                                      <p:cBhvr additive="base">
                                        <p:cTn id="32" dur="500" fill="hold"/>
                                        <p:tgtEl>
                                          <p:spTgt spid="5">
                                            <p:txEl>
                                              <p:pRg st="9" end="9"/>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
                                            <p:txEl>
                                              <p:pRg st="9" end="9"/>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4000"/>
                            </p:stCondLst>
                            <p:childTnLst>
                              <p:par>
                                <p:cTn id="35" presetID="2" presetClass="entr" presetSubtype="8" fill="hold" nodeType="afterEffect">
                                  <p:stCondLst>
                                    <p:cond delay="0"/>
                                  </p:stCondLst>
                                  <p:childTnLst>
                                    <p:set>
                                      <p:cBhvr>
                                        <p:cTn id="36" dur="1" fill="hold">
                                          <p:stCondLst>
                                            <p:cond delay="0"/>
                                          </p:stCondLst>
                                        </p:cTn>
                                        <p:tgtEl>
                                          <p:spTgt spid="5">
                                            <p:txEl>
                                              <p:pRg st="11" end="11"/>
                                            </p:txEl>
                                          </p:spTgt>
                                        </p:tgtEl>
                                        <p:attrNameLst>
                                          <p:attrName>style.visibility</p:attrName>
                                        </p:attrNameLst>
                                      </p:cBhvr>
                                      <p:to>
                                        <p:strVal val="visible"/>
                                      </p:to>
                                    </p:set>
                                    <p:anim calcmode="lin" valueType="num">
                                      <p:cBhvr additive="base">
                                        <p:cTn id="37" dur="500" fill="hold"/>
                                        <p:tgtEl>
                                          <p:spTgt spid="5">
                                            <p:txEl>
                                              <p:pRg st="11" end="11"/>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
                                            <p:txEl>
                                              <p:pRg st="11" end="11"/>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4500"/>
                            </p:stCondLst>
                            <p:childTnLst>
                              <p:par>
                                <p:cTn id="40" presetID="2" presetClass="entr" presetSubtype="8" fill="hold" nodeType="afterEffect">
                                  <p:stCondLst>
                                    <p:cond delay="0"/>
                                  </p:stCondLst>
                                  <p:childTnLst>
                                    <p:set>
                                      <p:cBhvr>
                                        <p:cTn id="41" dur="1" fill="hold">
                                          <p:stCondLst>
                                            <p:cond delay="0"/>
                                          </p:stCondLst>
                                        </p:cTn>
                                        <p:tgtEl>
                                          <p:spTgt spid="5">
                                            <p:txEl>
                                              <p:pRg st="13" end="13"/>
                                            </p:txEl>
                                          </p:spTgt>
                                        </p:tgtEl>
                                        <p:attrNameLst>
                                          <p:attrName>style.visibility</p:attrName>
                                        </p:attrNameLst>
                                      </p:cBhvr>
                                      <p:to>
                                        <p:strVal val="visible"/>
                                      </p:to>
                                    </p:set>
                                    <p:anim calcmode="lin" valueType="num">
                                      <p:cBhvr additive="base">
                                        <p:cTn id="42" dur="500" fill="hold"/>
                                        <p:tgtEl>
                                          <p:spTgt spid="5">
                                            <p:txEl>
                                              <p:pRg st="13" end="13"/>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5">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95288" y="688975"/>
            <a:ext cx="8229600" cy="868363"/>
          </a:xfrm>
        </p:spPr>
        <p:txBody>
          <a:bodyPr/>
          <a:lstStyle/>
          <a:p>
            <a:pPr algn="ctr">
              <a:defRPr/>
            </a:pPr>
            <a:r>
              <a:rPr lang="en-GB" altLang="en-US" sz="1800" b="1" dirty="0" smtClean="0">
                <a:solidFill>
                  <a:schemeClr val="accent1">
                    <a:lumMod val="25000"/>
                  </a:schemeClr>
                </a:solidFill>
              </a:rPr>
              <a:t>What Outcomes &amp; Impacts are we looking for ?</a:t>
            </a:r>
          </a:p>
        </p:txBody>
      </p:sp>
      <p:sp>
        <p:nvSpPr>
          <p:cNvPr id="4" name="Text Placeholder 3"/>
          <p:cNvSpPr>
            <a:spLocks noGrp="1"/>
          </p:cNvSpPr>
          <p:nvPr>
            <p:ph type="body" idx="1"/>
          </p:nvPr>
        </p:nvSpPr>
        <p:spPr>
          <a:xfrm>
            <a:off x="4716463" y="1509713"/>
            <a:ext cx="4040187" cy="639762"/>
          </a:xfrm>
        </p:spPr>
        <p:txBody>
          <a:bodyPr/>
          <a:lstStyle/>
          <a:p>
            <a:pPr algn="ctr"/>
            <a:r>
              <a:rPr lang="en-GB" altLang="en-US" sz="1400" smtClean="0">
                <a:solidFill>
                  <a:schemeClr val="bg2"/>
                </a:solidFill>
              </a:rPr>
              <a:t>Outcomes for children </a:t>
            </a:r>
          </a:p>
        </p:txBody>
      </p:sp>
      <p:sp>
        <p:nvSpPr>
          <p:cNvPr id="5" name="Content Placeholder 4"/>
          <p:cNvSpPr>
            <a:spLocks noGrp="1"/>
          </p:cNvSpPr>
          <p:nvPr>
            <p:ph sz="half" idx="2"/>
          </p:nvPr>
        </p:nvSpPr>
        <p:spPr>
          <a:xfrm>
            <a:off x="4859338" y="2636838"/>
            <a:ext cx="4040187" cy="3024187"/>
          </a:xfrm>
        </p:spPr>
        <p:txBody>
          <a:bodyPr/>
          <a:lstStyle/>
          <a:p>
            <a:r>
              <a:rPr lang="en-GB" altLang="en-US" sz="1600" smtClean="0"/>
              <a:t>Better child/parent attachment and bonding</a:t>
            </a:r>
          </a:p>
          <a:p>
            <a:r>
              <a:rPr lang="en-GB" altLang="en-US" sz="1600" smtClean="0"/>
              <a:t>Better development outcomes in terms of physical, emotional and mental health</a:t>
            </a:r>
          </a:p>
          <a:p>
            <a:r>
              <a:rPr lang="en-GB" altLang="en-US" sz="1600" smtClean="0"/>
              <a:t>Good cognitive and non-cognitive skills</a:t>
            </a:r>
          </a:p>
          <a:p>
            <a:r>
              <a:rPr lang="en-GB" altLang="en-US" sz="1600" smtClean="0"/>
              <a:t>Good speech, language and communication skills</a:t>
            </a:r>
          </a:p>
          <a:p>
            <a:r>
              <a:rPr lang="en-GB" altLang="en-US" sz="1600" smtClean="0"/>
              <a:t>Positive self-identity and self esteem</a:t>
            </a:r>
          </a:p>
          <a:p>
            <a:r>
              <a:rPr lang="en-GB" altLang="en-US" sz="1600" smtClean="0"/>
              <a:t>Resiliency, coping skills, capacity to self-regulate</a:t>
            </a:r>
          </a:p>
          <a:p>
            <a:r>
              <a:rPr lang="en-GB" altLang="en-US" sz="1600" smtClean="0"/>
              <a:t>School readiness </a:t>
            </a:r>
          </a:p>
          <a:p>
            <a:pPr>
              <a:buFont typeface="Wingdings" pitchFamily="2" charset="2"/>
              <a:buNone/>
            </a:pPr>
            <a:endParaRPr lang="en-GB" altLang="en-US" smtClean="0"/>
          </a:p>
        </p:txBody>
      </p:sp>
      <p:sp>
        <p:nvSpPr>
          <p:cNvPr id="6" name="Text Placeholder 5"/>
          <p:cNvSpPr>
            <a:spLocks noGrp="1"/>
          </p:cNvSpPr>
          <p:nvPr>
            <p:ph type="body" sz="quarter" idx="3"/>
          </p:nvPr>
        </p:nvSpPr>
        <p:spPr>
          <a:xfrm>
            <a:off x="250825" y="1430338"/>
            <a:ext cx="4041775" cy="638175"/>
          </a:xfrm>
        </p:spPr>
        <p:txBody>
          <a:bodyPr/>
          <a:lstStyle/>
          <a:p>
            <a:pPr algn="ctr"/>
            <a:r>
              <a:rPr lang="en-GB" altLang="en-US" sz="1400" smtClean="0">
                <a:solidFill>
                  <a:schemeClr val="bg2"/>
                </a:solidFill>
              </a:rPr>
              <a:t>Outcomes for Parents</a:t>
            </a:r>
          </a:p>
        </p:txBody>
      </p:sp>
      <p:sp>
        <p:nvSpPr>
          <p:cNvPr id="7" name="Content Placeholder 6"/>
          <p:cNvSpPr>
            <a:spLocks noGrp="1"/>
          </p:cNvSpPr>
          <p:nvPr>
            <p:ph sz="quarter" idx="4"/>
          </p:nvPr>
        </p:nvSpPr>
        <p:spPr>
          <a:xfrm>
            <a:off x="350838" y="2492375"/>
            <a:ext cx="4041775" cy="3241675"/>
          </a:xfrm>
        </p:spPr>
        <p:txBody>
          <a:bodyPr/>
          <a:lstStyle/>
          <a:p>
            <a:r>
              <a:rPr lang="en-GB" altLang="en-US" sz="1600" smtClean="0"/>
              <a:t>More knowledge of child development and greater parental efficacy</a:t>
            </a:r>
          </a:p>
          <a:p>
            <a:r>
              <a:rPr lang="en-GB" altLang="en-US" sz="1600" smtClean="0"/>
              <a:t>Less stressed and better able to cope with parenting</a:t>
            </a:r>
          </a:p>
          <a:p>
            <a:r>
              <a:rPr lang="en-GB" altLang="en-US" sz="1600" smtClean="0"/>
              <a:t>Better and more stable relationships with their children</a:t>
            </a:r>
          </a:p>
          <a:p>
            <a:r>
              <a:rPr lang="en-GB" altLang="en-US" sz="1600" smtClean="0"/>
              <a:t>Able to create and maintain  a good home learning environment</a:t>
            </a:r>
          </a:p>
          <a:p>
            <a:r>
              <a:rPr lang="en-GB" altLang="en-US" sz="1600" smtClean="0"/>
              <a:t>More sensitive and responsive to their child’s varied needs</a:t>
            </a:r>
          </a:p>
          <a:p>
            <a:r>
              <a:rPr lang="en-GB" altLang="en-US" sz="1600" smtClean="0"/>
              <a:t>Increased awareness of the importance of speaking to, reading to and interacting and playing  with their children</a:t>
            </a:r>
          </a:p>
          <a:p>
            <a:pPr>
              <a:buFont typeface="Wingdings" pitchFamily="2" charset="2"/>
              <a:buNone/>
            </a:pPr>
            <a:endParaRPr lang="en-GB" altLang="en-US" smtClean="0"/>
          </a:p>
        </p:txBody>
      </p:sp>
      <p:sp>
        <p:nvSpPr>
          <p:cNvPr id="9" name="Left Arrow 8"/>
          <p:cNvSpPr>
            <a:spLocks noChangeArrowheads="1"/>
          </p:cNvSpPr>
          <p:nvPr/>
        </p:nvSpPr>
        <p:spPr bwMode="auto">
          <a:xfrm rot="10800000">
            <a:off x="3419475" y="1831975"/>
            <a:ext cx="1944688" cy="261938"/>
          </a:xfrm>
          <a:prstGeom prst="leftArrow">
            <a:avLst>
              <a:gd name="adj1" fmla="val 50000"/>
              <a:gd name="adj2" fmla="val 49976"/>
            </a:avLst>
          </a:prstGeom>
          <a:solidFill>
            <a:schemeClr val="accent1"/>
          </a:solidFill>
          <a:ln w="12700" cap="sq" algn="ctr">
            <a:solidFill>
              <a:schemeClr val="tx1"/>
            </a:solidFill>
            <a:round/>
            <a:headEnd type="none" w="sm" len="sm"/>
            <a:tailEnd type="none" w="sm" len="sm"/>
          </a:ln>
        </p:spPr>
        <p:txBody>
          <a:bodyPr/>
          <a:lstStyle/>
          <a:p>
            <a:pPr eaLnBrk="1" hangingPunct="1"/>
            <a:endParaRPr lang="en-GB" altLang="en-US"/>
          </a:p>
        </p:txBody>
      </p:sp>
      <p:sp>
        <p:nvSpPr>
          <p:cNvPr id="10248" name="Slide Number Placeholder 7"/>
          <p:cNvSpPr>
            <a:spLocks noGrp="1"/>
          </p:cNvSpPr>
          <p:nvPr>
            <p:ph type="sldNum" sz="quarter" idx="11"/>
          </p:nvPr>
        </p:nvSpPr>
        <p:spPr>
          <a:xfrm>
            <a:off x="6588125" y="6237288"/>
            <a:ext cx="2133600" cy="457200"/>
          </a:xfrm>
          <a:noFill/>
        </p:spPr>
        <p:txBody>
          <a:bodyPr/>
          <a:lstStyle/>
          <a:p>
            <a:fld id="{051CFEFA-BCB2-440F-87F1-A341640C92AE}" type="slidenum">
              <a:rPr lang="en-GB" altLang="en-US"/>
              <a:pPr/>
              <a:t>4</a:t>
            </a:fld>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additive="base">
                                        <p:cTn id="22"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 calcmode="lin" valueType="num">
                                      <p:cBhvr additive="base">
                                        <p:cTn id="32"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
                            </p:stCondLst>
                            <p:childTnLst>
                              <p:par>
                                <p:cTn id="40" presetID="2" presetClass="entr" presetSubtype="8" fill="hold" grpId="0" nodeType="after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additive="base">
                                        <p:cTn id="42" dur="5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6">
                                            <p:txEl>
                                              <p:pRg st="0" end="0"/>
                                            </p:txEl>
                                          </p:spTgt>
                                        </p:tgtEl>
                                        <p:attrNameLst>
                                          <p:attrName>style.visibility</p:attrName>
                                        </p:attrNameLst>
                                      </p:cBhvr>
                                      <p:to>
                                        <p:strVal val="visible"/>
                                      </p:to>
                                    </p:set>
                                    <p:anim calcmode="lin" valueType="num">
                                      <p:cBhvr additive="base">
                                        <p:cTn id="48"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6">
                                            <p:txEl>
                                              <p:pRg st="0" end="0"/>
                                            </p:txEl>
                                          </p:spTgt>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additive="base">
                                        <p:cTn id="52" dur="500" fill="hold"/>
                                        <p:tgtEl>
                                          <p:spTgt spid="9"/>
                                        </p:tgtEl>
                                        <p:attrNameLst>
                                          <p:attrName>ppt_x</p:attrName>
                                        </p:attrNameLst>
                                      </p:cBhvr>
                                      <p:tavLst>
                                        <p:tav tm="0">
                                          <p:val>
                                            <p:strVal val="1+#ppt_w/2"/>
                                          </p:val>
                                        </p:tav>
                                        <p:tav tm="100000">
                                          <p:val>
                                            <p:strVal val="#ppt_x"/>
                                          </p:val>
                                        </p:tav>
                                      </p:tavLst>
                                    </p:anim>
                                    <p:anim calcmode="lin" valueType="num">
                                      <p:cBhvr additive="base">
                                        <p:cTn id="53" dur="500" fill="hold"/>
                                        <p:tgtEl>
                                          <p:spTgt spid="9"/>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500"/>
                            </p:stCondLst>
                            <p:childTnLst>
                              <p:par>
                                <p:cTn id="55" presetID="2" presetClass="entr" presetSubtype="2" fill="hold" grpId="0" nodeType="afterEffect">
                                  <p:stCondLst>
                                    <p:cond delay="0"/>
                                  </p:stCondLst>
                                  <p:childTnLst>
                                    <p:set>
                                      <p:cBhvr>
                                        <p:cTn id="56" dur="1" fill="hold">
                                          <p:stCondLst>
                                            <p:cond delay="0"/>
                                          </p:stCondLst>
                                        </p:cTn>
                                        <p:tgtEl>
                                          <p:spTgt spid="7">
                                            <p:txEl>
                                              <p:pRg st="0" end="0"/>
                                            </p:txEl>
                                          </p:spTgt>
                                        </p:tgtEl>
                                        <p:attrNameLst>
                                          <p:attrName>style.visibility</p:attrName>
                                        </p:attrNameLst>
                                      </p:cBhvr>
                                      <p:to>
                                        <p:strVal val="visible"/>
                                      </p:to>
                                    </p:set>
                                    <p:anim calcmode="lin" valueType="num">
                                      <p:cBhvr additive="base">
                                        <p:cTn id="57"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1000"/>
                            </p:stCondLst>
                            <p:childTnLst>
                              <p:par>
                                <p:cTn id="60" presetID="2" presetClass="entr" presetSubtype="2" fill="hold" grpId="0" nodeType="afterEffect">
                                  <p:stCondLst>
                                    <p:cond delay="0"/>
                                  </p:stCondLst>
                                  <p:childTnLst>
                                    <p:set>
                                      <p:cBhvr>
                                        <p:cTn id="61" dur="1" fill="hold">
                                          <p:stCondLst>
                                            <p:cond delay="0"/>
                                          </p:stCondLst>
                                        </p:cTn>
                                        <p:tgtEl>
                                          <p:spTgt spid="7">
                                            <p:txEl>
                                              <p:pRg st="1" end="1"/>
                                            </p:txEl>
                                          </p:spTgt>
                                        </p:tgtEl>
                                        <p:attrNameLst>
                                          <p:attrName>style.visibility</p:attrName>
                                        </p:attrNameLst>
                                      </p:cBhvr>
                                      <p:to>
                                        <p:strVal val="visible"/>
                                      </p:to>
                                    </p:set>
                                    <p:anim calcmode="lin" valueType="num">
                                      <p:cBhvr additive="base">
                                        <p:cTn id="62"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par>
                          <p:cTn id="64" fill="hold" nodeType="afterGroup">
                            <p:stCondLst>
                              <p:cond delay="1500"/>
                            </p:stCondLst>
                            <p:childTnLst>
                              <p:par>
                                <p:cTn id="65" presetID="2" presetClass="entr" presetSubtype="2" fill="hold" grpId="0" nodeType="afterEffect">
                                  <p:stCondLst>
                                    <p:cond delay="0"/>
                                  </p:stCondLst>
                                  <p:childTnLst>
                                    <p:set>
                                      <p:cBhvr>
                                        <p:cTn id="66" dur="1" fill="hold">
                                          <p:stCondLst>
                                            <p:cond delay="0"/>
                                          </p:stCondLst>
                                        </p:cTn>
                                        <p:tgtEl>
                                          <p:spTgt spid="7">
                                            <p:txEl>
                                              <p:pRg st="2" end="2"/>
                                            </p:txEl>
                                          </p:spTgt>
                                        </p:tgtEl>
                                        <p:attrNameLst>
                                          <p:attrName>style.visibility</p:attrName>
                                        </p:attrNameLst>
                                      </p:cBhvr>
                                      <p:to>
                                        <p:strVal val="visible"/>
                                      </p:to>
                                    </p:set>
                                    <p:anim calcmode="lin" valueType="num">
                                      <p:cBhvr additive="base">
                                        <p:cTn id="67" dur="500" fill="hold"/>
                                        <p:tgtEl>
                                          <p:spTgt spid="7">
                                            <p:txEl>
                                              <p:pRg st="2" end="2"/>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par>
                          <p:cTn id="69" fill="hold" nodeType="afterGroup">
                            <p:stCondLst>
                              <p:cond delay="2000"/>
                            </p:stCondLst>
                            <p:childTnLst>
                              <p:par>
                                <p:cTn id="70" presetID="2" presetClass="entr" presetSubtype="2" fill="hold" grpId="0" nodeType="afterEffect">
                                  <p:stCondLst>
                                    <p:cond delay="0"/>
                                  </p:stCondLst>
                                  <p:childTnLst>
                                    <p:set>
                                      <p:cBhvr>
                                        <p:cTn id="71" dur="1" fill="hold">
                                          <p:stCondLst>
                                            <p:cond delay="0"/>
                                          </p:stCondLst>
                                        </p:cTn>
                                        <p:tgtEl>
                                          <p:spTgt spid="7">
                                            <p:txEl>
                                              <p:pRg st="3" end="3"/>
                                            </p:txEl>
                                          </p:spTgt>
                                        </p:tgtEl>
                                        <p:attrNameLst>
                                          <p:attrName>style.visibility</p:attrName>
                                        </p:attrNameLst>
                                      </p:cBhvr>
                                      <p:to>
                                        <p:strVal val="visible"/>
                                      </p:to>
                                    </p:set>
                                    <p:anim calcmode="lin" valueType="num">
                                      <p:cBhvr additive="base">
                                        <p:cTn id="72" dur="500" fill="hold"/>
                                        <p:tgtEl>
                                          <p:spTgt spid="7">
                                            <p:txEl>
                                              <p:pRg st="3" end="3"/>
                                            </p:txEl>
                                          </p:spTgt>
                                        </p:tgtEl>
                                        <p:attrNameLst>
                                          <p:attrName>ppt_x</p:attrName>
                                        </p:attrNameLst>
                                      </p:cBhvr>
                                      <p:tavLst>
                                        <p:tav tm="0">
                                          <p:val>
                                            <p:strVal val="1+#ppt_w/2"/>
                                          </p:val>
                                        </p:tav>
                                        <p:tav tm="100000">
                                          <p:val>
                                            <p:strVal val="#ppt_x"/>
                                          </p:val>
                                        </p:tav>
                                      </p:tavLst>
                                    </p:anim>
                                    <p:anim calcmode="lin" valueType="num">
                                      <p:cBhvr additive="base">
                                        <p:cTn id="73" dur="5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par>
                          <p:cTn id="74" fill="hold" nodeType="afterGroup">
                            <p:stCondLst>
                              <p:cond delay="2500"/>
                            </p:stCondLst>
                            <p:childTnLst>
                              <p:par>
                                <p:cTn id="75" presetID="2" presetClass="entr" presetSubtype="2" fill="hold" grpId="0" nodeType="afterEffect">
                                  <p:stCondLst>
                                    <p:cond delay="0"/>
                                  </p:stCondLst>
                                  <p:childTnLst>
                                    <p:set>
                                      <p:cBhvr>
                                        <p:cTn id="76" dur="1" fill="hold">
                                          <p:stCondLst>
                                            <p:cond delay="0"/>
                                          </p:stCondLst>
                                        </p:cTn>
                                        <p:tgtEl>
                                          <p:spTgt spid="7">
                                            <p:txEl>
                                              <p:pRg st="4" end="4"/>
                                            </p:txEl>
                                          </p:spTgt>
                                        </p:tgtEl>
                                        <p:attrNameLst>
                                          <p:attrName>style.visibility</p:attrName>
                                        </p:attrNameLst>
                                      </p:cBhvr>
                                      <p:to>
                                        <p:strVal val="visible"/>
                                      </p:to>
                                    </p:set>
                                    <p:anim calcmode="lin" valueType="num">
                                      <p:cBhvr additive="base">
                                        <p:cTn id="77" dur="500" fill="hold"/>
                                        <p:tgtEl>
                                          <p:spTgt spid="7">
                                            <p:txEl>
                                              <p:pRg st="4" end="4"/>
                                            </p:txEl>
                                          </p:spTgt>
                                        </p:tgtEl>
                                        <p:attrNameLst>
                                          <p:attrName>ppt_x</p:attrName>
                                        </p:attrNameLst>
                                      </p:cBhvr>
                                      <p:tavLst>
                                        <p:tav tm="0">
                                          <p:val>
                                            <p:strVal val="1+#ppt_w/2"/>
                                          </p:val>
                                        </p:tav>
                                        <p:tav tm="100000">
                                          <p:val>
                                            <p:strVal val="#ppt_x"/>
                                          </p:val>
                                        </p:tav>
                                      </p:tavLst>
                                    </p:anim>
                                    <p:anim calcmode="lin" valueType="num">
                                      <p:cBhvr additive="base">
                                        <p:cTn id="78" dur="5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par>
                          <p:cTn id="79" fill="hold" nodeType="afterGroup">
                            <p:stCondLst>
                              <p:cond delay="3000"/>
                            </p:stCondLst>
                            <p:childTnLst>
                              <p:par>
                                <p:cTn id="80" presetID="2" presetClass="entr" presetSubtype="2" fill="hold" grpId="0" nodeType="afterEffect">
                                  <p:stCondLst>
                                    <p:cond delay="0"/>
                                  </p:stCondLst>
                                  <p:childTnLst>
                                    <p:set>
                                      <p:cBhvr>
                                        <p:cTn id="81" dur="1" fill="hold">
                                          <p:stCondLst>
                                            <p:cond delay="0"/>
                                          </p:stCondLst>
                                        </p:cTn>
                                        <p:tgtEl>
                                          <p:spTgt spid="7">
                                            <p:txEl>
                                              <p:pRg st="5" end="5"/>
                                            </p:txEl>
                                          </p:spTgt>
                                        </p:tgtEl>
                                        <p:attrNameLst>
                                          <p:attrName>style.visibility</p:attrName>
                                        </p:attrNameLst>
                                      </p:cBhvr>
                                      <p:to>
                                        <p:strVal val="visible"/>
                                      </p:to>
                                    </p:set>
                                    <p:anim calcmode="lin" valueType="num">
                                      <p:cBhvr additive="base">
                                        <p:cTn id="82" dur="500" fill="hold"/>
                                        <p:tgtEl>
                                          <p:spTgt spid="7">
                                            <p:txEl>
                                              <p:pRg st="5" end="5"/>
                                            </p:txEl>
                                          </p:spTgt>
                                        </p:tgtEl>
                                        <p:attrNameLst>
                                          <p:attrName>ppt_x</p:attrName>
                                        </p:attrNameLst>
                                      </p:cBhvr>
                                      <p:tavLst>
                                        <p:tav tm="0">
                                          <p:val>
                                            <p:strVal val="1+#ppt_w/2"/>
                                          </p:val>
                                        </p:tav>
                                        <p:tav tm="100000">
                                          <p:val>
                                            <p:strVal val="#ppt_x"/>
                                          </p:val>
                                        </p:tav>
                                      </p:tavLst>
                                    </p:anim>
                                    <p:anim calcmode="lin" valueType="num">
                                      <p:cBhvr additive="base">
                                        <p:cTn id="83" dur="5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P spid="7" grpId="0" build="p"/>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95288" y="476250"/>
            <a:ext cx="8229600" cy="379413"/>
          </a:xfrm>
        </p:spPr>
        <p:txBody>
          <a:bodyPr/>
          <a:lstStyle/>
          <a:p>
            <a:pPr algn="ctr">
              <a:defRPr/>
            </a:pPr>
            <a:r>
              <a:rPr lang="en-GB" altLang="en-US" sz="1800" b="1" dirty="0" smtClean="0">
                <a:solidFill>
                  <a:schemeClr val="accent1">
                    <a:lumMod val="25000"/>
                  </a:schemeClr>
                </a:solidFill>
              </a:rPr>
              <a:t>Parenting Education and Family Support </a:t>
            </a:r>
          </a:p>
        </p:txBody>
      </p:sp>
      <p:sp>
        <p:nvSpPr>
          <p:cNvPr id="14339" name="Content Placeholder 2"/>
          <p:cNvSpPr>
            <a:spLocks noGrp="1"/>
          </p:cNvSpPr>
          <p:nvPr>
            <p:ph idx="1"/>
          </p:nvPr>
        </p:nvSpPr>
        <p:spPr>
          <a:xfrm>
            <a:off x="457200" y="1052513"/>
            <a:ext cx="8229600" cy="5256212"/>
          </a:xfrm>
        </p:spPr>
        <p:txBody>
          <a:bodyPr/>
          <a:lstStyle/>
          <a:p>
            <a:pPr>
              <a:defRPr/>
            </a:pPr>
            <a:r>
              <a:rPr lang="en-GB" sz="1600" dirty="0" smtClean="0"/>
              <a:t>Investing in parenting support and education has been shown:</a:t>
            </a:r>
          </a:p>
          <a:p>
            <a:pPr>
              <a:defRPr/>
            </a:pPr>
            <a:endParaRPr lang="en-GB" sz="1600" dirty="0" smtClean="0"/>
          </a:p>
          <a:p>
            <a:pPr lvl="1">
              <a:defRPr/>
            </a:pPr>
            <a:r>
              <a:rPr lang="en-GB" sz="1600" dirty="0" smtClean="0"/>
              <a:t>To be </a:t>
            </a:r>
            <a:r>
              <a:rPr lang="en-GB" sz="1600" dirty="0"/>
              <a:t>c</a:t>
            </a:r>
            <a:r>
              <a:rPr lang="en-GB" sz="1600" dirty="0" smtClean="0"/>
              <a:t>ost </a:t>
            </a:r>
            <a:r>
              <a:rPr lang="en-GB" sz="1600" dirty="0"/>
              <a:t>e</a:t>
            </a:r>
            <a:r>
              <a:rPr lang="en-GB" sz="1600" dirty="0" smtClean="0"/>
              <a:t>ffective </a:t>
            </a:r>
          </a:p>
          <a:p>
            <a:pPr marL="457200" lvl="1" indent="0">
              <a:buFont typeface="Wingdings" pitchFamily="2" charset="2"/>
              <a:buNone/>
              <a:defRPr/>
            </a:pPr>
            <a:endParaRPr lang="en-GB" sz="1600" dirty="0" smtClean="0"/>
          </a:p>
          <a:p>
            <a:pPr lvl="1">
              <a:defRPr/>
            </a:pPr>
            <a:r>
              <a:rPr lang="en-GB" sz="1600" dirty="0" smtClean="0"/>
              <a:t>To generate real savings </a:t>
            </a:r>
          </a:p>
          <a:p>
            <a:pPr lvl="1">
              <a:defRPr/>
            </a:pPr>
            <a:endParaRPr lang="en-GB" sz="1600" dirty="0"/>
          </a:p>
          <a:p>
            <a:pPr lvl="1">
              <a:defRPr/>
            </a:pPr>
            <a:r>
              <a:rPr lang="en-GB" sz="1600" dirty="0" smtClean="0"/>
              <a:t>To reduce the need for remedial spending later in life in health and social care, in education and training and in the criminal justice system  </a:t>
            </a:r>
          </a:p>
          <a:p>
            <a:pPr lvl="1">
              <a:defRPr/>
            </a:pPr>
            <a:endParaRPr lang="en-GB" sz="1600" dirty="0"/>
          </a:p>
          <a:p>
            <a:pPr lvl="1">
              <a:defRPr/>
            </a:pPr>
            <a:r>
              <a:rPr lang="en-GB" sz="1600" dirty="0" smtClean="0"/>
              <a:t>To generate long-lasting cumulative benefits for individuals, communities  and society </a:t>
            </a:r>
          </a:p>
          <a:p>
            <a:pPr marL="457200" lvl="1" indent="0">
              <a:buFont typeface="Wingdings" pitchFamily="2" charset="2"/>
              <a:buNone/>
              <a:defRPr/>
            </a:pPr>
            <a:endParaRPr lang="en-GB" sz="1400" dirty="0" smtClean="0"/>
          </a:p>
          <a:p>
            <a:pPr>
              <a:defRPr/>
            </a:pPr>
            <a:r>
              <a:rPr lang="en-GB" sz="1600" dirty="0" smtClean="0"/>
              <a:t>The benefits to cost ratios of parenting support programmes range from 3:1 to 5:1</a:t>
            </a:r>
            <a:r>
              <a:rPr lang="en-GB" sz="1400" dirty="0" smtClean="0"/>
              <a:t> </a:t>
            </a:r>
            <a:r>
              <a:rPr lang="en-GB" sz="1200" i="1" dirty="0" smtClean="0"/>
              <a:t>(Moran et al 2004)</a:t>
            </a:r>
          </a:p>
          <a:p>
            <a:pPr>
              <a:defRPr/>
            </a:pPr>
            <a:endParaRPr lang="en-GB" sz="1400" dirty="0" smtClean="0"/>
          </a:p>
          <a:p>
            <a:pPr>
              <a:defRPr/>
            </a:pPr>
            <a:r>
              <a:rPr lang="en-GB" sz="1600" dirty="0" smtClean="0"/>
              <a:t>Cost to benefit ratios can be 4 times greater among families living in disadvantaged communities</a:t>
            </a:r>
          </a:p>
          <a:p>
            <a:pPr marL="0" indent="0">
              <a:buFont typeface="Wingdings" pitchFamily="2" charset="2"/>
              <a:buNone/>
              <a:defRPr/>
            </a:pPr>
            <a:endParaRPr lang="en-GB" sz="1400" i="1" dirty="0" smtClean="0"/>
          </a:p>
          <a:p>
            <a:pPr>
              <a:defRPr/>
            </a:pPr>
            <a:r>
              <a:rPr lang="en-GB" sz="1600" dirty="0" smtClean="0"/>
              <a:t>Children with 4 or more risk factors yield even higher benefits  - 13:1 </a:t>
            </a:r>
            <a:r>
              <a:rPr lang="en-GB" sz="1200" i="1" dirty="0" smtClean="0"/>
              <a:t>(Davis et al 2012)</a:t>
            </a:r>
          </a:p>
          <a:p>
            <a:pPr marL="0" indent="0">
              <a:buFont typeface="Wingdings" pitchFamily="2" charset="2"/>
              <a:buNone/>
              <a:defRPr/>
            </a:pPr>
            <a:endParaRPr lang="en-GB" sz="1400" i="1" dirty="0" smtClean="0"/>
          </a:p>
          <a:p>
            <a:pPr>
              <a:buFont typeface="Wingdings" pitchFamily="2" charset="2"/>
              <a:buNone/>
              <a:defRPr/>
            </a:pPr>
            <a:endParaRPr lang="en-GB" sz="1400" i="1" dirty="0" smtClean="0"/>
          </a:p>
          <a:p>
            <a:pPr>
              <a:buFont typeface="Wingdings" pitchFamily="2" charset="2"/>
              <a:buNone/>
              <a:defRPr/>
            </a:pPr>
            <a:endParaRPr lang="en-GB" sz="1400" dirty="0" smtClean="0"/>
          </a:p>
          <a:p>
            <a:pPr>
              <a:buFont typeface="Wingdings" pitchFamily="2" charset="2"/>
              <a:buNone/>
              <a:defRPr/>
            </a:pPr>
            <a:endParaRPr lang="en-GB" sz="1400" dirty="0" smtClean="0"/>
          </a:p>
          <a:p>
            <a:pPr>
              <a:defRPr/>
            </a:pPr>
            <a:endParaRPr lang="en-GB" sz="1400" dirty="0" smtClean="0"/>
          </a:p>
          <a:p>
            <a:pPr>
              <a:buFont typeface="Wingdings" pitchFamily="2" charset="2"/>
              <a:buNone/>
              <a:defRPr/>
            </a:pPr>
            <a:r>
              <a:rPr lang="en-GB" sz="1400" dirty="0" smtClean="0"/>
              <a:t> </a:t>
            </a:r>
          </a:p>
        </p:txBody>
      </p:sp>
      <p:sp>
        <p:nvSpPr>
          <p:cNvPr id="12292" name="Slide Number Placeholder 3"/>
          <p:cNvSpPr>
            <a:spLocks noGrp="1"/>
          </p:cNvSpPr>
          <p:nvPr>
            <p:ph type="sldNum" sz="quarter" idx="11"/>
          </p:nvPr>
        </p:nvSpPr>
        <p:spPr>
          <a:noFill/>
        </p:spPr>
        <p:txBody>
          <a:bodyPr/>
          <a:lstStyle/>
          <a:p>
            <a:fld id="{BC55F920-9646-421C-B56E-7406E90BAF00}" type="slidenum">
              <a:rPr lang="en-GB" altLang="en-US"/>
              <a:pPr/>
              <a:t>5</a:t>
            </a:fld>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 calcmode="lin" valueType="num">
                                      <p:cBhvr additive="base">
                                        <p:cTn id="12" dur="10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14339">
                                            <p:txEl>
                                              <p:pRg st="2" end="2"/>
                                            </p:txEl>
                                          </p:spTgt>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14339">
                                            <p:txEl>
                                              <p:pRg st="4" end="4"/>
                                            </p:txEl>
                                          </p:spTgt>
                                        </p:tgtEl>
                                        <p:attrNameLst>
                                          <p:attrName>style.visibility</p:attrName>
                                        </p:attrNameLst>
                                      </p:cBhvr>
                                      <p:to>
                                        <p:strVal val="visible"/>
                                      </p:to>
                                    </p:set>
                                    <p:anim calcmode="lin" valueType="num">
                                      <p:cBhvr additive="base">
                                        <p:cTn id="16" dur="1000" fill="hold"/>
                                        <p:tgtEl>
                                          <p:spTgt spid="14339">
                                            <p:txEl>
                                              <p:pRg st="4" end="4"/>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14339">
                                            <p:txEl>
                                              <p:pRg st="4" end="4"/>
                                            </p:txEl>
                                          </p:spTgt>
                                        </p:tgtEl>
                                        <p:attrNameLst>
                                          <p:attrName>ppt_y</p:attrName>
                                        </p:attrNameLst>
                                      </p:cBhvr>
                                      <p:tavLst>
                                        <p:tav tm="0">
                                          <p:val>
                                            <p:strVal val="#ppt_y"/>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14339">
                                            <p:txEl>
                                              <p:pRg st="6" end="6"/>
                                            </p:txEl>
                                          </p:spTgt>
                                        </p:tgtEl>
                                        <p:attrNameLst>
                                          <p:attrName>style.visibility</p:attrName>
                                        </p:attrNameLst>
                                      </p:cBhvr>
                                      <p:to>
                                        <p:strVal val="visible"/>
                                      </p:to>
                                    </p:set>
                                    <p:anim calcmode="lin" valueType="num">
                                      <p:cBhvr additive="base">
                                        <p:cTn id="20" dur="1000" fill="hold"/>
                                        <p:tgtEl>
                                          <p:spTgt spid="14339">
                                            <p:txEl>
                                              <p:pRg st="6" end="6"/>
                                            </p:txEl>
                                          </p:spTgt>
                                        </p:tgtEl>
                                        <p:attrNameLst>
                                          <p:attrName>ppt_x</p:attrName>
                                        </p:attrNameLst>
                                      </p:cBhvr>
                                      <p:tavLst>
                                        <p:tav tm="0">
                                          <p:val>
                                            <p:strVal val="0-#ppt_w/2"/>
                                          </p:val>
                                        </p:tav>
                                        <p:tav tm="100000">
                                          <p:val>
                                            <p:strVal val="#ppt_x"/>
                                          </p:val>
                                        </p:tav>
                                      </p:tavLst>
                                    </p:anim>
                                    <p:anim calcmode="lin" valueType="num">
                                      <p:cBhvr additive="base">
                                        <p:cTn id="21" dur="1000" fill="hold"/>
                                        <p:tgtEl>
                                          <p:spTgt spid="14339">
                                            <p:txEl>
                                              <p:pRg st="6" end="6"/>
                                            </p:txEl>
                                          </p:spTgt>
                                        </p:tgtEl>
                                        <p:attrNameLst>
                                          <p:attrName>ppt_y</p:attrName>
                                        </p:attrNameLst>
                                      </p:cBhvr>
                                      <p:tavLst>
                                        <p:tav tm="0">
                                          <p:val>
                                            <p:strVal val="#ppt_y"/>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14339">
                                            <p:txEl>
                                              <p:pRg st="8" end="8"/>
                                            </p:txEl>
                                          </p:spTgt>
                                        </p:tgtEl>
                                        <p:attrNameLst>
                                          <p:attrName>style.visibility</p:attrName>
                                        </p:attrNameLst>
                                      </p:cBhvr>
                                      <p:to>
                                        <p:strVal val="visible"/>
                                      </p:to>
                                    </p:set>
                                    <p:anim calcmode="lin" valueType="num">
                                      <p:cBhvr additive="base">
                                        <p:cTn id="24" dur="1000" fill="hold"/>
                                        <p:tgtEl>
                                          <p:spTgt spid="14339">
                                            <p:txEl>
                                              <p:pRg st="8" end="8"/>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1433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nodeType="clickEffect">
                                  <p:stCondLst>
                                    <p:cond delay="0"/>
                                  </p:stCondLst>
                                  <p:childTnLst>
                                    <p:set>
                                      <p:cBhvr>
                                        <p:cTn id="29" dur="1" fill="hold">
                                          <p:stCondLst>
                                            <p:cond delay="0"/>
                                          </p:stCondLst>
                                        </p:cTn>
                                        <p:tgtEl>
                                          <p:spTgt spid="14339">
                                            <p:txEl>
                                              <p:pRg st="10" end="10"/>
                                            </p:txEl>
                                          </p:spTgt>
                                        </p:tgtEl>
                                        <p:attrNameLst>
                                          <p:attrName>style.visibility</p:attrName>
                                        </p:attrNameLst>
                                      </p:cBhvr>
                                      <p:to>
                                        <p:strVal val="visible"/>
                                      </p:to>
                                    </p:set>
                                    <p:anim calcmode="lin" valueType="num">
                                      <p:cBhvr additive="base">
                                        <p:cTn id="30" dur="1000" fill="hold"/>
                                        <p:tgtEl>
                                          <p:spTgt spid="14339">
                                            <p:txEl>
                                              <p:pRg st="10" end="10"/>
                                            </p:txEl>
                                          </p:spTgt>
                                        </p:tgtEl>
                                        <p:attrNameLst>
                                          <p:attrName>ppt_x</p:attrName>
                                        </p:attrNameLst>
                                      </p:cBhvr>
                                      <p:tavLst>
                                        <p:tav tm="0">
                                          <p:val>
                                            <p:strVal val="0-#ppt_w/2"/>
                                          </p:val>
                                        </p:tav>
                                        <p:tav tm="100000">
                                          <p:val>
                                            <p:strVal val="#ppt_x"/>
                                          </p:val>
                                        </p:tav>
                                      </p:tavLst>
                                    </p:anim>
                                    <p:anim calcmode="lin" valueType="num">
                                      <p:cBhvr additive="base">
                                        <p:cTn id="31" dur="1000" fill="hold"/>
                                        <p:tgtEl>
                                          <p:spTgt spid="14339">
                                            <p:txEl>
                                              <p:pRg st="10" end="10"/>
                                            </p:txEl>
                                          </p:spTgt>
                                        </p:tgtEl>
                                        <p:attrNameLst>
                                          <p:attrName>ppt_y</p:attrName>
                                        </p:attrNameLst>
                                      </p:cBhvr>
                                      <p:tavLst>
                                        <p:tav tm="0">
                                          <p:val>
                                            <p:strVal val="#ppt_y"/>
                                          </p:val>
                                        </p:tav>
                                        <p:tav tm="100000">
                                          <p:val>
                                            <p:strVal val="#ppt_y"/>
                                          </p:val>
                                        </p:tav>
                                      </p:tavLst>
                                    </p:anim>
                                  </p:childTnLst>
                                </p:cTn>
                              </p:par>
                            </p:childTnLst>
                          </p:cTn>
                        </p:par>
                        <p:par>
                          <p:cTn id="32" fill="hold" nodeType="afterGroup">
                            <p:stCondLst>
                              <p:cond delay="1000"/>
                            </p:stCondLst>
                            <p:childTnLst>
                              <p:par>
                                <p:cTn id="33" presetID="2" presetClass="entr" presetSubtype="8" fill="hold" nodeType="afterEffect">
                                  <p:stCondLst>
                                    <p:cond delay="0"/>
                                  </p:stCondLst>
                                  <p:childTnLst>
                                    <p:set>
                                      <p:cBhvr>
                                        <p:cTn id="34" dur="1" fill="hold">
                                          <p:stCondLst>
                                            <p:cond delay="0"/>
                                          </p:stCondLst>
                                        </p:cTn>
                                        <p:tgtEl>
                                          <p:spTgt spid="14339">
                                            <p:txEl>
                                              <p:pRg st="12" end="12"/>
                                            </p:txEl>
                                          </p:spTgt>
                                        </p:tgtEl>
                                        <p:attrNameLst>
                                          <p:attrName>style.visibility</p:attrName>
                                        </p:attrNameLst>
                                      </p:cBhvr>
                                      <p:to>
                                        <p:strVal val="visible"/>
                                      </p:to>
                                    </p:set>
                                    <p:anim calcmode="lin" valueType="num">
                                      <p:cBhvr additive="base">
                                        <p:cTn id="35" dur="1000" fill="hold"/>
                                        <p:tgtEl>
                                          <p:spTgt spid="14339">
                                            <p:txEl>
                                              <p:pRg st="12" end="12"/>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14339">
                                            <p:txEl>
                                              <p:pRg st="12" end="12"/>
                                            </p:txEl>
                                          </p:spTgt>
                                        </p:tgtEl>
                                        <p:attrNameLst>
                                          <p:attrName>ppt_y</p:attrName>
                                        </p:attrNameLst>
                                      </p:cBhvr>
                                      <p:tavLst>
                                        <p:tav tm="0">
                                          <p:val>
                                            <p:strVal val="#ppt_y"/>
                                          </p:val>
                                        </p:tav>
                                        <p:tav tm="100000">
                                          <p:val>
                                            <p:strVal val="#ppt_y"/>
                                          </p:val>
                                        </p:tav>
                                      </p:tavLst>
                                    </p:anim>
                                  </p:childTnLst>
                                </p:cTn>
                              </p:par>
                            </p:childTnLst>
                          </p:cTn>
                        </p:par>
                        <p:par>
                          <p:cTn id="37" fill="hold" nodeType="afterGroup">
                            <p:stCondLst>
                              <p:cond delay="2000"/>
                            </p:stCondLst>
                            <p:childTnLst>
                              <p:par>
                                <p:cTn id="38" presetID="2" presetClass="entr" presetSubtype="8" fill="hold" nodeType="afterEffect">
                                  <p:stCondLst>
                                    <p:cond delay="0"/>
                                  </p:stCondLst>
                                  <p:childTnLst>
                                    <p:set>
                                      <p:cBhvr>
                                        <p:cTn id="39" dur="1" fill="hold">
                                          <p:stCondLst>
                                            <p:cond delay="0"/>
                                          </p:stCondLst>
                                        </p:cTn>
                                        <p:tgtEl>
                                          <p:spTgt spid="14339">
                                            <p:txEl>
                                              <p:pRg st="14" end="14"/>
                                            </p:txEl>
                                          </p:spTgt>
                                        </p:tgtEl>
                                        <p:attrNameLst>
                                          <p:attrName>style.visibility</p:attrName>
                                        </p:attrNameLst>
                                      </p:cBhvr>
                                      <p:to>
                                        <p:strVal val="visible"/>
                                      </p:to>
                                    </p:set>
                                    <p:anim calcmode="lin" valueType="num">
                                      <p:cBhvr additive="base">
                                        <p:cTn id="40" dur="1000" fill="hold"/>
                                        <p:tgtEl>
                                          <p:spTgt spid="14339">
                                            <p:txEl>
                                              <p:pRg st="14" end="14"/>
                                            </p:txEl>
                                          </p:spTgt>
                                        </p:tgtEl>
                                        <p:attrNameLst>
                                          <p:attrName>ppt_x</p:attrName>
                                        </p:attrNameLst>
                                      </p:cBhvr>
                                      <p:tavLst>
                                        <p:tav tm="0">
                                          <p:val>
                                            <p:strVal val="0-#ppt_w/2"/>
                                          </p:val>
                                        </p:tav>
                                        <p:tav tm="100000">
                                          <p:val>
                                            <p:strVal val="#ppt_x"/>
                                          </p:val>
                                        </p:tav>
                                      </p:tavLst>
                                    </p:anim>
                                    <p:anim calcmode="lin" valueType="num">
                                      <p:cBhvr additive="base">
                                        <p:cTn id="41" dur="1000" fill="hold"/>
                                        <p:tgtEl>
                                          <p:spTgt spid="14339">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
          <p:cNvSpPr>
            <a:spLocks noChangeArrowheads="1"/>
          </p:cNvSpPr>
          <p:nvPr/>
        </p:nvSpPr>
        <p:spPr bwMode="auto">
          <a:xfrm>
            <a:off x="7564438" y="4267200"/>
            <a:ext cx="169862" cy="1431925"/>
          </a:xfrm>
          <a:prstGeom prst="rect">
            <a:avLst/>
          </a:prstGeom>
          <a:solidFill>
            <a:schemeClr val="accent1"/>
          </a:solidFill>
          <a:ln w="12700" cap="sq" algn="ctr">
            <a:solidFill>
              <a:schemeClr val="tx1"/>
            </a:solidFill>
            <a:round/>
            <a:headEnd type="none" w="sm" len="sm"/>
            <a:tailEnd type="none" w="sm" len="sm"/>
          </a:ln>
        </p:spPr>
        <p:txBody>
          <a:bodyPr/>
          <a:lstStyle/>
          <a:p>
            <a:pPr eaLnBrk="1" hangingPunct="1"/>
            <a:endParaRPr lang="en-GB" altLang="en-US"/>
          </a:p>
        </p:txBody>
      </p:sp>
      <p:sp>
        <p:nvSpPr>
          <p:cNvPr id="21507" name="Title 1"/>
          <p:cNvSpPr>
            <a:spLocks noGrp="1"/>
          </p:cNvSpPr>
          <p:nvPr>
            <p:ph type="title"/>
          </p:nvPr>
        </p:nvSpPr>
        <p:spPr>
          <a:xfrm>
            <a:off x="1774825" y="395288"/>
            <a:ext cx="6457950" cy="739775"/>
          </a:xfrm>
        </p:spPr>
        <p:txBody>
          <a:bodyPr/>
          <a:lstStyle/>
          <a:p>
            <a:pPr>
              <a:defRPr/>
            </a:pPr>
            <a:r>
              <a:rPr lang="en-GB" altLang="en-US" sz="1600" b="1" dirty="0" smtClean="0">
                <a:solidFill>
                  <a:schemeClr val="accent1">
                    <a:lumMod val="25000"/>
                  </a:schemeClr>
                </a:solidFill>
              </a:rPr>
              <a:t>The HSE/Lifestart Partnership Model of Family Support </a:t>
            </a:r>
          </a:p>
        </p:txBody>
      </p:sp>
      <p:sp>
        <p:nvSpPr>
          <p:cNvPr id="14340" name="Slide Number Placeholder 3"/>
          <p:cNvSpPr>
            <a:spLocks noGrp="1"/>
          </p:cNvSpPr>
          <p:nvPr>
            <p:ph type="sldNum" sz="quarter" idx="11"/>
          </p:nvPr>
        </p:nvSpPr>
        <p:spPr>
          <a:xfrm>
            <a:off x="6583363" y="6154738"/>
            <a:ext cx="2133600" cy="457200"/>
          </a:xfrm>
          <a:noFill/>
        </p:spPr>
        <p:txBody>
          <a:bodyPr/>
          <a:lstStyle/>
          <a:p>
            <a:fld id="{A75CFDEA-435E-480D-B096-4CB4962B545B}" type="slidenum">
              <a:rPr lang="en-GB" altLang="en-US"/>
              <a:pPr/>
              <a:t>6</a:t>
            </a:fld>
            <a:endParaRPr lang="en-GB" altLang="en-US"/>
          </a:p>
        </p:txBody>
      </p:sp>
      <p:pic>
        <p:nvPicPr>
          <p:cNvPr id="21509" name="Picture 17" descr="lifestart.jpg"/>
          <p:cNvPicPr>
            <a:picLocks noChangeAspect="1"/>
          </p:cNvPicPr>
          <p:nvPr/>
        </p:nvPicPr>
        <p:blipFill>
          <a:blip r:embed="rId3" cstate="print"/>
          <a:srcRect/>
          <a:stretch>
            <a:fillRect/>
          </a:stretch>
        </p:blipFill>
        <p:spPr bwMode="auto">
          <a:xfrm>
            <a:off x="323850" y="765175"/>
            <a:ext cx="1208088" cy="1836738"/>
          </a:xfrm>
          <a:prstGeom prst="rect">
            <a:avLst/>
          </a:prstGeom>
          <a:noFill/>
          <a:ln w="9525">
            <a:noFill/>
            <a:miter lim="800000"/>
            <a:headEnd/>
            <a:tailEnd/>
          </a:ln>
        </p:spPr>
      </p:pic>
      <p:pic>
        <p:nvPicPr>
          <p:cNvPr id="21510" name="Picture 2" descr="http://www.joanburton.ie/wp-content/uploads/2011/06/hse_logo.jpg">
            <a:hlinkClick r:id="rId4"/>
          </p:cNvPr>
          <p:cNvPicPr>
            <a:picLocks noChangeAspect="1" noChangeArrowheads="1"/>
          </p:cNvPicPr>
          <p:nvPr/>
        </p:nvPicPr>
        <p:blipFill>
          <a:blip r:embed="rId5" cstate="print"/>
          <a:srcRect/>
          <a:stretch>
            <a:fillRect/>
          </a:stretch>
        </p:blipFill>
        <p:spPr bwMode="auto">
          <a:xfrm>
            <a:off x="6745288" y="984250"/>
            <a:ext cx="1978025" cy="1225550"/>
          </a:xfrm>
          <a:prstGeom prst="rect">
            <a:avLst/>
          </a:prstGeom>
          <a:noFill/>
          <a:ln w="9525">
            <a:noFill/>
            <a:miter lim="800000"/>
            <a:headEnd/>
            <a:tailEnd/>
          </a:ln>
        </p:spPr>
      </p:pic>
      <p:sp>
        <p:nvSpPr>
          <p:cNvPr id="21511" name="TextBox 5"/>
          <p:cNvSpPr txBox="1">
            <a:spLocks noChangeArrowheads="1"/>
          </p:cNvSpPr>
          <p:nvPr/>
        </p:nvSpPr>
        <p:spPr bwMode="auto">
          <a:xfrm>
            <a:off x="935038" y="2219325"/>
            <a:ext cx="2160587" cy="277813"/>
          </a:xfrm>
          <a:prstGeom prst="rect">
            <a:avLst/>
          </a:prstGeom>
          <a:noFill/>
          <a:ln w="9525">
            <a:noFill/>
            <a:miter lim="800000"/>
            <a:headEnd/>
            <a:tailEnd/>
          </a:ln>
        </p:spPr>
        <p:txBody>
          <a:bodyPr>
            <a:spAutoFit/>
          </a:bodyPr>
          <a:lstStyle/>
          <a:p>
            <a:pPr eaLnBrk="1" hangingPunct="1"/>
            <a:r>
              <a:rPr lang="en-GB" altLang="en-US" sz="1200" b="1" i="1">
                <a:solidFill>
                  <a:srgbClr val="006699"/>
                </a:solidFill>
              </a:rPr>
              <a:t>Lifestart Foundation</a:t>
            </a:r>
          </a:p>
        </p:txBody>
      </p:sp>
      <p:sp>
        <p:nvSpPr>
          <p:cNvPr id="21512" name="TextBox 6"/>
          <p:cNvSpPr txBox="1">
            <a:spLocks noChangeArrowheads="1"/>
          </p:cNvSpPr>
          <p:nvPr/>
        </p:nvSpPr>
        <p:spPr bwMode="auto">
          <a:xfrm>
            <a:off x="6434138" y="2224088"/>
            <a:ext cx="2600325" cy="277812"/>
          </a:xfrm>
          <a:prstGeom prst="rect">
            <a:avLst/>
          </a:prstGeom>
          <a:noFill/>
          <a:ln w="9525">
            <a:noFill/>
            <a:miter lim="800000"/>
            <a:headEnd/>
            <a:tailEnd/>
          </a:ln>
        </p:spPr>
        <p:txBody>
          <a:bodyPr wrap="none">
            <a:spAutoFit/>
          </a:bodyPr>
          <a:lstStyle/>
          <a:p>
            <a:pPr eaLnBrk="1" hangingPunct="1"/>
            <a:r>
              <a:rPr lang="en-GB" altLang="en-US" sz="1200" b="1">
                <a:latin typeface="Albertus MT Lt" pitchFamily="18" charset="0"/>
              </a:rPr>
              <a:t>HSE West Children &amp; Family Services </a:t>
            </a:r>
          </a:p>
        </p:txBody>
      </p:sp>
      <p:sp>
        <p:nvSpPr>
          <p:cNvPr id="21513" name="TextBox 7"/>
          <p:cNvSpPr txBox="1">
            <a:spLocks noChangeArrowheads="1"/>
          </p:cNvSpPr>
          <p:nvPr/>
        </p:nvSpPr>
        <p:spPr bwMode="auto">
          <a:xfrm>
            <a:off x="6367463" y="3486150"/>
            <a:ext cx="2781300" cy="461963"/>
          </a:xfrm>
          <a:prstGeom prst="rect">
            <a:avLst/>
          </a:prstGeom>
          <a:noFill/>
          <a:ln w="9525">
            <a:noFill/>
            <a:miter lim="800000"/>
            <a:headEnd/>
            <a:tailEnd/>
          </a:ln>
        </p:spPr>
        <p:txBody>
          <a:bodyPr>
            <a:spAutoFit/>
          </a:bodyPr>
          <a:lstStyle/>
          <a:p>
            <a:pPr eaLnBrk="1" hangingPunct="1"/>
            <a:r>
              <a:rPr lang="en-GB" altLang="en-US" sz="1200"/>
              <a:t>Child protection &amp; Family Support Services</a:t>
            </a:r>
          </a:p>
        </p:txBody>
      </p:sp>
      <p:sp>
        <p:nvSpPr>
          <p:cNvPr id="21514" name="TextBox 8"/>
          <p:cNvSpPr txBox="1">
            <a:spLocks noChangeArrowheads="1"/>
          </p:cNvSpPr>
          <p:nvPr/>
        </p:nvSpPr>
        <p:spPr bwMode="auto">
          <a:xfrm>
            <a:off x="3460750" y="3516313"/>
            <a:ext cx="2087563" cy="1554162"/>
          </a:xfrm>
          <a:prstGeom prst="rect">
            <a:avLst/>
          </a:prstGeom>
          <a:noFill/>
          <a:ln w="9525">
            <a:noFill/>
            <a:miter lim="800000"/>
            <a:headEnd/>
            <a:tailEnd/>
          </a:ln>
        </p:spPr>
        <p:txBody>
          <a:bodyPr>
            <a:spAutoFit/>
          </a:bodyPr>
          <a:lstStyle/>
          <a:p>
            <a:pPr eaLnBrk="1" hangingPunct="1"/>
            <a:r>
              <a:rPr lang="en-GB" altLang="en-US" sz="1100" b="1"/>
              <a:t>County Donegal</a:t>
            </a:r>
          </a:p>
          <a:p>
            <a:pPr eaLnBrk="1" hangingPunct="1"/>
            <a:r>
              <a:rPr lang="en-GB" altLang="en-US" sz="1100"/>
              <a:t>Pop 161,137 (2011) </a:t>
            </a:r>
          </a:p>
          <a:p>
            <a:pPr eaLnBrk="1" hangingPunct="1"/>
            <a:r>
              <a:rPr lang="en-GB" altLang="en-US" sz="1100"/>
              <a:t>Births 2,212 (2011) </a:t>
            </a:r>
          </a:p>
          <a:p>
            <a:pPr eaLnBrk="1" hangingPunct="1"/>
            <a:r>
              <a:rPr lang="en-GB" altLang="en-US" sz="1100"/>
              <a:t>Children 0-4 12,727 (2011) </a:t>
            </a:r>
          </a:p>
          <a:p>
            <a:pPr eaLnBrk="1" hangingPunct="1"/>
            <a:r>
              <a:rPr lang="en-GB" altLang="en-US" sz="1100"/>
              <a:t>Largely rural county</a:t>
            </a:r>
          </a:p>
          <a:p>
            <a:pPr eaLnBrk="1" hangingPunct="1"/>
            <a:r>
              <a:rPr lang="en-GB" altLang="en-US" sz="1100"/>
              <a:t>High levels of unemployment &amp; poverty  </a:t>
            </a:r>
          </a:p>
          <a:p>
            <a:pPr eaLnBrk="1" hangingPunct="1"/>
            <a:r>
              <a:rPr lang="en-GB" altLang="en-US"/>
              <a:t> </a:t>
            </a:r>
          </a:p>
        </p:txBody>
      </p:sp>
      <p:pic>
        <p:nvPicPr>
          <p:cNvPr id="21515" name="Picture 4" descr="http://www.vousden.name/images/ireland-counties-thumb.jpg">
            <a:hlinkClick r:id="rId6"/>
          </p:cNvPr>
          <p:cNvPicPr>
            <a:picLocks noChangeAspect="1" noChangeArrowheads="1"/>
          </p:cNvPicPr>
          <p:nvPr/>
        </p:nvPicPr>
        <p:blipFill>
          <a:blip r:embed="rId7" cstate="print"/>
          <a:srcRect/>
          <a:stretch>
            <a:fillRect/>
          </a:stretch>
        </p:blipFill>
        <p:spPr bwMode="auto">
          <a:xfrm>
            <a:off x="3460750" y="1341438"/>
            <a:ext cx="1543050" cy="2068512"/>
          </a:xfrm>
          <a:prstGeom prst="rect">
            <a:avLst/>
          </a:prstGeom>
          <a:noFill/>
          <a:ln w="9525">
            <a:noFill/>
            <a:miter lim="800000"/>
            <a:headEnd/>
            <a:tailEnd/>
          </a:ln>
        </p:spPr>
      </p:pic>
      <p:cxnSp>
        <p:nvCxnSpPr>
          <p:cNvPr id="21516" name="Curved Connector 10"/>
          <p:cNvCxnSpPr>
            <a:cxnSpLocks noChangeShapeType="1"/>
          </p:cNvCxnSpPr>
          <p:nvPr/>
        </p:nvCxnSpPr>
        <p:spPr bwMode="auto">
          <a:xfrm rot="5400000" flipH="1" flipV="1">
            <a:off x="2460625" y="2530475"/>
            <a:ext cx="2695575" cy="828675"/>
          </a:xfrm>
          <a:prstGeom prst="curvedConnector3">
            <a:avLst>
              <a:gd name="adj1" fmla="val 50000"/>
            </a:avLst>
          </a:prstGeom>
          <a:noFill/>
          <a:ln w="12700" cap="sq" algn="ctr">
            <a:solidFill>
              <a:schemeClr val="tx1"/>
            </a:solidFill>
            <a:round/>
            <a:headEnd type="none" w="sm" len="sm"/>
            <a:tailEnd type="arrow" w="med" len="med"/>
          </a:ln>
        </p:spPr>
      </p:cxnSp>
      <p:sp>
        <p:nvSpPr>
          <p:cNvPr id="13" name="Bent Arrow 12"/>
          <p:cNvSpPr/>
          <p:nvPr/>
        </p:nvSpPr>
        <p:spPr bwMode="auto">
          <a:xfrm rot="10800000">
            <a:off x="6013450" y="3935413"/>
            <a:ext cx="1744663" cy="546100"/>
          </a:xfrm>
          <a:prstGeom prst="bentArrow">
            <a:avLst/>
          </a:prstGeom>
          <a:solidFill>
            <a:schemeClr val="accent1"/>
          </a:solidFill>
          <a:ln w="12700" cap="sq" cmpd="sng" algn="ctr">
            <a:solidFill>
              <a:schemeClr val="tx1"/>
            </a:solidFill>
            <a:prstDash val="solid"/>
            <a:round/>
            <a:headEnd type="none" w="sm" len="sm"/>
            <a:tailEnd type="none" w="sm" len="sm"/>
          </a:ln>
          <a:effectLst/>
        </p:spPr>
        <p:txBody>
          <a:bodyPr/>
          <a:lstStyle/>
          <a:p>
            <a:pPr eaLnBrk="1" hangingPunct="1">
              <a:defRPr/>
            </a:pPr>
            <a:endParaRPr lang="en-GB"/>
          </a:p>
        </p:txBody>
      </p:sp>
      <p:sp>
        <p:nvSpPr>
          <p:cNvPr id="21518" name="Rectangle 10"/>
          <p:cNvSpPr>
            <a:spLocks noChangeArrowheads="1"/>
          </p:cNvSpPr>
          <p:nvPr/>
        </p:nvSpPr>
        <p:spPr bwMode="auto">
          <a:xfrm>
            <a:off x="7621588" y="2497138"/>
            <a:ext cx="112712" cy="958850"/>
          </a:xfrm>
          <a:prstGeom prst="rect">
            <a:avLst/>
          </a:prstGeom>
          <a:solidFill>
            <a:schemeClr val="accent1"/>
          </a:solidFill>
          <a:ln w="12700" cap="sq" algn="ctr">
            <a:solidFill>
              <a:schemeClr val="tx1"/>
            </a:solidFill>
            <a:round/>
            <a:headEnd type="none" w="sm" len="sm"/>
            <a:tailEnd type="none" w="sm" len="sm"/>
          </a:ln>
        </p:spPr>
        <p:txBody>
          <a:bodyPr/>
          <a:lstStyle/>
          <a:p>
            <a:pPr eaLnBrk="1" hangingPunct="1"/>
            <a:endParaRPr lang="en-GB" altLang="en-US"/>
          </a:p>
        </p:txBody>
      </p:sp>
      <p:sp>
        <p:nvSpPr>
          <p:cNvPr id="21519" name="TextBox 15"/>
          <p:cNvSpPr txBox="1">
            <a:spLocks noChangeArrowheads="1"/>
          </p:cNvSpPr>
          <p:nvPr/>
        </p:nvSpPr>
        <p:spPr bwMode="auto">
          <a:xfrm>
            <a:off x="576263" y="6354763"/>
            <a:ext cx="2232025" cy="276225"/>
          </a:xfrm>
          <a:prstGeom prst="rect">
            <a:avLst/>
          </a:prstGeom>
          <a:noFill/>
          <a:ln w="9525">
            <a:noFill/>
            <a:miter lim="800000"/>
            <a:headEnd/>
            <a:tailEnd/>
          </a:ln>
        </p:spPr>
        <p:txBody>
          <a:bodyPr>
            <a:spAutoFit/>
          </a:bodyPr>
          <a:lstStyle/>
          <a:p>
            <a:pPr eaLnBrk="1" hangingPunct="1"/>
            <a:r>
              <a:rPr lang="en-GB" altLang="en-US" sz="1200" b="1"/>
              <a:t>Lifestart Services CLG </a:t>
            </a:r>
          </a:p>
        </p:txBody>
      </p:sp>
      <p:sp>
        <p:nvSpPr>
          <p:cNvPr id="21520" name="TextBox 16"/>
          <p:cNvSpPr txBox="1">
            <a:spLocks noChangeArrowheads="1"/>
          </p:cNvSpPr>
          <p:nvPr/>
        </p:nvSpPr>
        <p:spPr bwMode="auto">
          <a:xfrm>
            <a:off x="493713" y="3155950"/>
            <a:ext cx="2303462" cy="2678113"/>
          </a:xfrm>
          <a:prstGeom prst="rect">
            <a:avLst/>
          </a:prstGeom>
          <a:noFill/>
          <a:ln w="9525">
            <a:noFill/>
            <a:miter lim="800000"/>
            <a:headEnd/>
            <a:tailEnd/>
          </a:ln>
        </p:spPr>
        <p:txBody>
          <a:bodyPr>
            <a:spAutoFit/>
          </a:bodyPr>
          <a:lstStyle/>
          <a:p>
            <a:pPr eaLnBrk="1" hangingPunct="1"/>
            <a:r>
              <a:rPr lang="en-GB" altLang="en-US" sz="1200"/>
              <a:t>25 years experience in  high quality parenting education &amp; family support </a:t>
            </a:r>
          </a:p>
          <a:p>
            <a:pPr eaLnBrk="1" hangingPunct="1"/>
            <a:endParaRPr lang="en-GB" altLang="en-US" sz="1200"/>
          </a:p>
          <a:p>
            <a:pPr eaLnBrk="1" hangingPunct="1"/>
            <a:r>
              <a:rPr lang="en-GB" altLang="en-US" sz="1200" b="1" i="1"/>
              <a:t>Growing Child </a:t>
            </a:r>
            <a:r>
              <a:rPr lang="en-GB" altLang="en-US" sz="1200"/>
              <a:t>Programme : </a:t>
            </a:r>
          </a:p>
          <a:p>
            <a:pPr eaLnBrk="1" hangingPunct="1"/>
            <a:r>
              <a:rPr lang="en-GB" altLang="en-US" sz="1200"/>
              <a:t>Evidence-based programme on child development for parents of children birth to 5 years </a:t>
            </a:r>
          </a:p>
          <a:p>
            <a:pPr eaLnBrk="1" hangingPunct="1"/>
            <a:endParaRPr lang="en-GB" altLang="en-US" sz="1200"/>
          </a:p>
          <a:p>
            <a:pPr eaLnBrk="1" hangingPunct="1"/>
            <a:r>
              <a:rPr lang="en-GB" altLang="en-US" sz="1200" b="1" i="1"/>
              <a:t>Home-Visitation </a:t>
            </a:r>
            <a:r>
              <a:rPr lang="en-GB" altLang="en-US" sz="1200"/>
              <a:t>Service: </a:t>
            </a:r>
            <a:r>
              <a:rPr lang="en-GB" altLang="en-US" sz="1200" i="1"/>
              <a:t>Growing Child </a:t>
            </a:r>
            <a:r>
              <a:rPr lang="en-GB" altLang="en-US" sz="1200"/>
              <a:t>Programme delivered by family visitors in the parent/child’s home </a:t>
            </a:r>
          </a:p>
          <a:p>
            <a:pPr eaLnBrk="1" hangingPunct="1"/>
            <a:r>
              <a:rPr lang="en-GB" altLang="en-US" sz="1200"/>
              <a:t> </a:t>
            </a:r>
          </a:p>
        </p:txBody>
      </p:sp>
      <p:sp>
        <p:nvSpPr>
          <p:cNvPr id="21521" name="Rectangle 10"/>
          <p:cNvSpPr>
            <a:spLocks noChangeArrowheads="1"/>
          </p:cNvSpPr>
          <p:nvPr/>
        </p:nvSpPr>
        <p:spPr bwMode="auto">
          <a:xfrm>
            <a:off x="1427163" y="2752725"/>
            <a:ext cx="112712" cy="384175"/>
          </a:xfrm>
          <a:prstGeom prst="rect">
            <a:avLst/>
          </a:prstGeom>
          <a:solidFill>
            <a:schemeClr val="accent1"/>
          </a:solidFill>
          <a:ln w="12700" cap="sq" algn="ctr">
            <a:solidFill>
              <a:schemeClr val="tx1"/>
            </a:solidFill>
            <a:round/>
            <a:headEnd type="none" w="sm" len="sm"/>
            <a:tailEnd type="none" w="sm" len="sm"/>
          </a:ln>
        </p:spPr>
        <p:txBody>
          <a:bodyPr/>
          <a:lstStyle/>
          <a:p>
            <a:pPr eaLnBrk="1" hangingPunct="1"/>
            <a:endParaRPr lang="en-GB" altLang="en-US"/>
          </a:p>
        </p:txBody>
      </p:sp>
      <p:sp>
        <p:nvSpPr>
          <p:cNvPr id="21522" name="TextBox 19"/>
          <p:cNvSpPr txBox="1">
            <a:spLocks noChangeArrowheads="1"/>
          </p:cNvSpPr>
          <p:nvPr/>
        </p:nvSpPr>
        <p:spPr bwMode="auto">
          <a:xfrm>
            <a:off x="3054350" y="5165725"/>
            <a:ext cx="3313113" cy="1200150"/>
          </a:xfrm>
          <a:prstGeom prst="rect">
            <a:avLst/>
          </a:prstGeom>
          <a:noFill/>
          <a:ln w="9525">
            <a:noFill/>
            <a:miter lim="800000"/>
            <a:headEnd/>
            <a:tailEnd/>
          </a:ln>
        </p:spPr>
        <p:txBody>
          <a:bodyPr>
            <a:spAutoFit/>
          </a:bodyPr>
          <a:lstStyle/>
          <a:p>
            <a:pPr eaLnBrk="1" hangingPunct="1"/>
            <a:r>
              <a:rPr lang="en-GB" altLang="en-US" sz="1200" b="1"/>
              <a:t>Intervention Model :</a:t>
            </a:r>
          </a:p>
          <a:p>
            <a:pPr eaLnBrk="1" hangingPunct="1"/>
            <a:r>
              <a:rPr lang="en-GB" altLang="en-US" sz="1200"/>
              <a:t>Region-wide </a:t>
            </a:r>
            <a:r>
              <a:rPr lang="en-GB" altLang="en-US" sz="1200" u="sng"/>
              <a:t>targeted</a:t>
            </a:r>
            <a:r>
              <a:rPr lang="en-GB" altLang="en-US" sz="1200"/>
              <a:t> service for vulnerable families</a:t>
            </a:r>
          </a:p>
          <a:p>
            <a:pPr eaLnBrk="1" hangingPunct="1"/>
            <a:r>
              <a:rPr lang="en-GB" altLang="en-US" sz="1200" u="sng"/>
              <a:t>Early intervention and prevention </a:t>
            </a:r>
            <a:r>
              <a:rPr lang="en-GB" altLang="en-US" sz="1200"/>
              <a:t>service for all first time parents</a:t>
            </a:r>
          </a:p>
          <a:p>
            <a:pPr eaLnBrk="1" hangingPunct="1"/>
            <a:endParaRPr lang="en-GB" altLang="en-US" sz="1200"/>
          </a:p>
        </p:txBody>
      </p:sp>
      <p:sp>
        <p:nvSpPr>
          <p:cNvPr id="21523" name="Rectangle 10"/>
          <p:cNvSpPr>
            <a:spLocks noChangeArrowheads="1"/>
          </p:cNvSpPr>
          <p:nvPr/>
        </p:nvSpPr>
        <p:spPr bwMode="auto">
          <a:xfrm>
            <a:off x="1482725" y="5699125"/>
            <a:ext cx="114300" cy="655638"/>
          </a:xfrm>
          <a:prstGeom prst="rect">
            <a:avLst/>
          </a:prstGeom>
          <a:solidFill>
            <a:schemeClr val="accent1"/>
          </a:solidFill>
          <a:ln w="12700" cap="sq" algn="ctr">
            <a:solidFill>
              <a:schemeClr val="tx1"/>
            </a:solidFill>
            <a:round/>
            <a:headEnd type="none" w="sm" len="sm"/>
            <a:tailEnd type="none" w="sm" len="sm"/>
          </a:ln>
        </p:spPr>
        <p:txBody>
          <a:bodyPr/>
          <a:lstStyle/>
          <a:p>
            <a:pPr eaLnBrk="1" hangingPunct="1"/>
            <a:endParaRPr lang="en-GB" altLang="en-US"/>
          </a:p>
        </p:txBody>
      </p:sp>
      <p:sp>
        <p:nvSpPr>
          <p:cNvPr id="21524" name="Up Arrow 20"/>
          <p:cNvSpPr>
            <a:spLocks noChangeArrowheads="1"/>
          </p:cNvSpPr>
          <p:nvPr/>
        </p:nvSpPr>
        <p:spPr bwMode="auto">
          <a:xfrm>
            <a:off x="4356100" y="4724400"/>
            <a:ext cx="215900" cy="346075"/>
          </a:xfrm>
          <a:prstGeom prst="upArrow">
            <a:avLst>
              <a:gd name="adj1" fmla="val 50000"/>
              <a:gd name="adj2" fmla="val 50174"/>
            </a:avLst>
          </a:prstGeom>
          <a:solidFill>
            <a:schemeClr val="accent1"/>
          </a:solidFill>
          <a:ln w="12700" cap="sq" algn="ctr">
            <a:solidFill>
              <a:schemeClr val="tx1"/>
            </a:solidFill>
            <a:round/>
            <a:headEnd type="none" w="sm" len="sm"/>
            <a:tailEnd type="none" w="sm" len="sm"/>
          </a:ln>
        </p:spPr>
        <p:txBody>
          <a:bodyPr/>
          <a:lstStyle/>
          <a:p>
            <a:pPr eaLnBrk="1" hangingPunct="1"/>
            <a:endParaRPr lang="en-GB" altLang="en-US"/>
          </a:p>
        </p:txBody>
      </p:sp>
      <p:sp>
        <p:nvSpPr>
          <p:cNvPr id="21525" name="TextBox 32"/>
          <p:cNvSpPr txBox="1">
            <a:spLocks noChangeArrowheads="1"/>
          </p:cNvSpPr>
          <p:nvPr/>
        </p:nvSpPr>
        <p:spPr bwMode="auto">
          <a:xfrm>
            <a:off x="6621463" y="5832475"/>
            <a:ext cx="1911350" cy="1016000"/>
          </a:xfrm>
          <a:prstGeom prst="rect">
            <a:avLst/>
          </a:prstGeom>
          <a:noFill/>
          <a:ln w="9525">
            <a:noFill/>
            <a:miter lim="800000"/>
            <a:headEnd/>
            <a:tailEnd/>
          </a:ln>
        </p:spPr>
        <p:txBody>
          <a:bodyPr>
            <a:spAutoFit/>
          </a:bodyPr>
          <a:lstStyle/>
          <a:p>
            <a:pPr eaLnBrk="1" hangingPunct="1"/>
            <a:r>
              <a:rPr lang="en-GB" altLang="en-US" sz="1200" b="1"/>
              <a:t>HSE Advisory Group</a:t>
            </a:r>
          </a:p>
          <a:p>
            <a:pPr eaLnBrk="1" hangingPunct="1"/>
            <a:r>
              <a:rPr lang="en-GB" altLang="en-US" sz="1200"/>
              <a:t>Chair: Health Promotion Dept +</a:t>
            </a:r>
          </a:p>
          <a:p>
            <a:pPr eaLnBrk="1" hangingPunct="1"/>
            <a:r>
              <a:rPr lang="en-GB" altLang="en-US" sz="1200"/>
              <a:t>Key HSE Personnel </a:t>
            </a:r>
          </a:p>
          <a:p>
            <a:pPr eaLnBrk="1" hangingPunct="1"/>
            <a:endParaRPr lang="en-GB" altLang="en-US" sz="1200"/>
          </a:p>
        </p:txBody>
      </p:sp>
      <p:sp>
        <p:nvSpPr>
          <p:cNvPr id="39" name="Left-Right-Up Arrow 38"/>
          <p:cNvSpPr/>
          <p:nvPr/>
        </p:nvSpPr>
        <p:spPr bwMode="auto">
          <a:xfrm>
            <a:off x="2465388" y="6165850"/>
            <a:ext cx="4071937" cy="423863"/>
          </a:xfrm>
          <a:prstGeom prst="leftRightUpArrow">
            <a:avLst/>
          </a:prstGeom>
          <a:solidFill>
            <a:schemeClr val="accent1"/>
          </a:solidFill>
          <a:ln w="12700" cap="sq" cmpd="sng" algn="ctr">
            <a:solidFill>
              <a:schemeClr val="tx1"/>
            </a:solidFill>
            <a:prstDash val="solid"/>
            <a:round/>
            <a:headEnd type="none" w="sm" len="sm"/>
            <a:tailEnd type="none" w="sm" len="sm"/>
          </a:ln>
          <a:effectLst/>
        </p:spPr>
        <p:txBody>
          <a:bodyPr/>
          <a:lstStyle/>
          <a:p>
            <a:pPr eaLnBrk="1" hangingPunct="1">
              <a:defRPr/>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with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additive="base">
                                        <p:cTn id="7" dur="500" fill="hold"/>
                                        <p:tgtEl>
                                          <p:spTgt spid="21507"/>
                                        </p:tgtEl>
                                        <p:attrNameLst>
                                          <p:attrName>ppt_x</p:attrName>
                                        </p:attrNameLst>
                                      </p:cBhvr>
                                      <p:tavLst>
                                        <p:tav tm="0">
                                          <p:val>
                                            <p:strVal val="#ppt_x"/>
                                          </p:val>
                                        </p:tav>
                                        <p:tav tm="100000">
                                          <p:val>
                                            <p:strVal val="#ppt_x"/>
                                          </p:val>
                                        </p:tav>
                                      </p:tavLst>
                                    </p:anim>
                                    <p:anim calcmode="lin" valueType="num">
                                      <p:cBhvr additive="base">
                                        <p:cTn id="8" dur="500" fill="hold"/>
                                        <p:tgtEl>
                                          <p:spTgt spid="21507"/>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1509"/>
                                        </p:tgtEl>
                                        <p:attrNameLst>
                                          <p:attrName>style.visibility</p:attrName>
                                        </p:attrNameLst>
                                      </p:cBhvr>
                                      <p:to>
                                        <p:strVal val="visible"/>
                                      </p:to>
                                    </p:set>
                                    <p:anim calcmode="lin" valueType="num">
                                      <p:cBhvr additive="base">
                                        <p:cTn id="13" dur="500" fill="hold"/>
                                        <p:tgtEl>
                                          <p:spTgt spid="21509"/>
                                        </p:tgtEl>
                                        <p:attrNameLst>
                                          <p:attrName>ppt_x</p:attrName>
                                        </p:attrNameLst>
                                      </p:cBhvr>
                                      <p:tavLst>
                                        <p:tav tm="0">
                                          <p:val>
                                            <p:strVal val="0-#ppt_w/2"/>
                                          </p:val>
                                        </p:tav>
                                        <p:tav tm="100000">
                                          <p:val>
                                            <p:strVal val="#ppt_x"/>
                                          </p:val>
                                        </p:tav>
                                      </p:tavLst>
                                    </p:anim>
                                    <p:anim calcmode="lin" valueType="num">
                                      <p:cBhvr additive="base">
                                        <p:cTn id="14" dur="500" fill="hold"/>
                                        <p:tgtEl>
                                          <p:spTgt spid="21509"/>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2" presetClass="entr" presetSubtype="8" fill="hold" grpId="0" nodeType="afterEffect">
                                  <p:stCondLst>
                                    <p:cond delay="0"/>
                                  </p:stCondLst>
                                  <p:childTnLst>
                                    <p:set>
                                      <p:cBhvr>
                                        <p:cTn id="17" dur="1" fill="hold">
                                          <p:stCondLst>
                                            <p:cond delay="0"/>
                                          </p:stCondLst>
                                        </p:cTn>
                                        <p:tgtEl>
                                          <p:spTgt spid="21511"/>
                                        </p:tgtEl>
                                        <p:attrNameLst>
                                          <p:attrName>style.visibility</p:attrName>
                                        </p:attrNameLst>
                                      </p:cBhvr>
                                      <p:to>
                                        <p:strVal val="visible"/>
                                      </p:to>
                                    </p:set>
                                    <p:anim calcmode="lin" valueType="num">
                                      <p:cBhvr additive="base">
                                        <p:cTn id="18" dur="500" fill="hold"/>
                                        <p:tgtEl>
                                          <p:spTgt spid="21511"/>
                                        </p:tgtEl>
                                        <p:attrNameLst>
                                          <p:attrName>ppt_x</p:attrName>
                                        </p:attrNameLst>
                                      </p:cBhvr>
                                      <p:tavLst>
                                        <p:tav tm="0">
                                          <p:val>
                                            <p:strVal val="0-#ppt_w/2"/>
                                          </p:val>
                                        </p:tav>
                                        <p:tav tm="100000">
                                          <p:val>
                                            <p:strVal val="#ppt_x"/>
                                          </p:val>
                                        </p:tav>
                                      </p:tavLst>
                                    </p:anim>
                                    <p:anim calcmode="lin" valueType="num">
                                      <p:cBhvr additive="base">
                                        <p:cTn id="19" dur="500" fill="hold"/>
                                        <p:tgtEl>
                                          <p:spTgt spid="21511"/>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1000"/>
                            </p:stCondLst>
                            <p:childTnLst>
                              <p:par>
                                <p:cTn id="21" presetID="2" presetClass="entr" presetSubtype="8" fill="hold" grpId="0" nodeType="afterEffect">
                                  <p:stCondLst>
                                    <p:cond delay="0"/>
                                  </p:stCondLst>
                                  <p:childTnLst>
                                    <p:set>
                                      <p:cBhvr>
                                        <p:cTn id="22" dur="1" fill="hold">
                                          <p:stCondLst>
                                            <p:cond delay="0"/>
                                          </p:stCondLst>
                                        </p:cTn>
                                        <p:tgtEl>
                                          <p:spTgt spid="21521"/>
                                        </p:tgtEl>
                                        <p:attrNameLst>
                                          <p:attrName>style.visibility</p:attrName>
                                        </p:attrNameLst>
                                      </p:cBhvr>
                                      <p:to>
                                        <p:strVal val="visible"/>
                                      </p:to>
                                    </p:set>
                                    <p:anim calcmode="lin" valueType="num">
                                      <p:cBhvr additive="base">
                                        <p:cTn id="23" dur="500" fill="hold"/>
                                        <p:tgtEl>
                                          <p:spTgt spid="21521"/>
                                        </p:tgtEl>
                                        <p:attrNameLst>
                                          <p:attrName>ppt_x</p:attrName>
                                        </p:attrNameLst>
                                      </p:cBhvr>
                                      <p:tavLst>
                                        <p:tav tm="0">
                                          <p:val>
                                            <p:strVal val="0-#ppt_w/2"/>
                                          </p:val>
                                        </p:tav>
                                        <p:tav tm="100000">
                                          <p:val>
                                            <p:strVal val="#ppt_x"/>
                                          </p:val>
                                        </p:tav>
                                      </p:tavLst>
                                    </p:anim>
                                    <p:anim calcmode="lin" valueType="num">
                                      <p:cBhvr additive="base">
                                        <p:cTn id="24" dur="500" fill="hold"/>
                                        <p:tgtEl>
                                          <p:spTgt spid="21521"/>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1500"/>
                            </p:stCondLst>
                            <p:childTnLst>
                              <p:par>
                                <p:cTn id="26" presetID="2" presetClass="entr" presetSubtype="8" fill="hold" nodeType="afterEffect">
                                  <p:stCondLst>
                                    <p:cond delay="0"/>
                                  </p:stCondLst>
                                  <p:childTnLst>
                                    <p:set>
                                      <p:cBhvr>
                                        <p:cTn id="27" dur="1" fill="hold">
                                          <p:stCondLst>
                                            <p:cond delay="0"/>
                                          </p:stCondLst>
                                        </p:cTn>
                                        <p:tgtEl>
                                          <p:spTgt spid="21520">
                                            <p:txEl>
                                              <p:pRg st="0" end="0"/>
                                            </p:txEl>
                                          </p:spTgt>
                                        </p:tgtEl>
                                        <p:attrNameLst>
                                          <p:attrName>style.visibility</p:attrName>
                                        </p:attrNameLst>
                                      </p:cBhvr>
                                      <p:to>
                                        <p:strVal val="visible"/>
                                      </p:to>
                                    </p:set>
                                    <p:anim calcmode="lin" valueType="num">
                                      <p:cBhvr additive="base">
                                        <p:cTn id="28" dur="500" fill="hold"/>
                                        <p:tgtEl>
                                          <p:spTgt spid="21520">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21520">
                                            <p:txEl>
                                              <p:pRg st="0" end="0"/>
                                            </p:txEl>
                                          </p:spTgt>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2000"/>
                            </p:stCondLst>
                            <p:childTnLst>
                              <p:par>
                                <p:cTn id="31" presetID="2" presetClass="entr" presetSubtype="8" fill="hold" nodeType="afterEffect">
                                  <p:stCondLst>
                                    <p:cond delay="0"/>
                                  </p:stCondLst>
                                  <p:childTnLst>
                                    <p:set>
                                      <p:cBhvr>
                                        <p:cTn id="32" dur="1" fill="hold">
                                          <p:stCondLst>
                                            <p:cond delay="0"/>
                                          </p:stCondLst>
                                        </p:cTn>
                                        <p:tgtEl>
                                          <p:spTgt spid="21520">
                                            <p:txEl>
                                              <p:pRg st="2" end="2"/>
                                            </p:txEl>
                                          </p:spTgt>
                                        </p:tgtEl>
                                        <p:attrNameLst>
                                          <p:attrName>style.visibility</p:attrName>
                                        </p:attrNameLst>
                                      </p:cBhvr>
                                      <p:to>
                                        <p:strVal val="visible"/>
                                      </p:to>
                                    </p:set>
                                    <p:anim calcmode="lin" valueType="num">
                                      <p:cBhvr additive="base">
                                        <p:cTn id="33" dur="200" fill="hold"/>
                                        <p:tgtEl>
                                          <p:spTgt spid="21520">
                                            <p:txEl>
                                              <p:pRg st="2" end="2"/>
                                            </p:txEl>
                                          </p:spTgt>
                                        </p:tgtEl>
                                        <p:attrNameLst>
                                          <p:attrName>ppt_x</p:attrName>
                                        </p:attrNameLst>
                                      </p:cBhvr>
                                      <p:tavLst>
                                        <p:tav tm="0">
                                          <p:val>
                                            <p:strVal val="0-#ppt_w/2"/>
                                          </p:val>
                                        </p:tav>
                                        <p:tav tm="100000">
                                          <p:val>
                                            <p:strVal val="#ppt_x"/>
                                          </p:val>
                                        </p:tav>
                                      </p:tavLst>
                                    </p:anim>
                                    <p:anim calcmode="lin" valueType="num">
                                      <p:cBhvr additive="base">
                                        <p:cTn id="34" dur="200" fill="hold"/>
                                        <p:tgtEl>
                                          <p:spTgt spid="21520">
                                            <p:txEl>
                                              <p:pRg st="2" end="2"/>
                                            </p:txEl>
                                          </p:spTgt>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2200"/>
                            </p:stCondLst>
                            <p:childTnLst>
                              <p:par>
                                <p:cTn id="36" presetID="2" presetClass="entr" presetSubtype="8" fill="hold" nodeType="afterEffect">
                                  <p:stCondLst>
                                    <p:cond delay="0"/>
                                  </p:stCondLst>
                                  <p:childTnLst>
                                    <p:set>
                                      <p:cBhvr>
                                        <p:cTn id="37" dur="1" fill="hold">
                                          <p:stCondLst>
                                            <p:cond delay="0"/>
                                          </p:stCondLst>
                                        </p:cTn>
                                        <p:tgtEl>
                                          <p:spTgt spid="21520">
                                            <p:txEl>
                                              <p:pRg st="3" end="3"/>
                                            </p:txEl>
                                          </p:spTgt>
                                        </p:tgtEl>
                                        <p:attrNameLst>
                                          <p:attrName>style.visibility</p:attrName>
                                        </p:attrNameLst>
                                      </p:cBhvr>
                                      <p:to>
                                        <p:strVal val="visible"/>
                                      </p:to>
                                    </p:set>
                                    <p:anim calcmode="lin" valueType="num">
                                      <p:cBhvr additive="base">
                                        <p:cTn id="38" dur="500" fill="hold"/>
                                        <p:tgtEl>
                                          <p:spTgt spid="21520">
                                            <p:txEl>
                                              <p:pRg st="3" end="3"/>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21520">
                                            <p:txEl>
                                              <p:pRg st="3" end="3"/>
                                            </p:txEl>
                                          </p:spTgt>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2700"/>
                            </p:stCondLst>
                            <p:childTnLst>
                              <p:par>
                                <p:cTn id="41" presetID="2" presetClass="entr" presetSubtype="8" fill="hold" nodeType="afterEffect">
                                  <p:stCondLst>
                                    <p:cond delay="0"/>
                                  </p:stCondLst>
                                  <p:childTnLst>
                                    <p:set>
                                      <p:cBhvr>
                                        <p:cTn id="42" dur="1" fill="hold">
                                          <p:stCondLst>
                                            <p:cond delay="0"/>
                                          </p:stCondLst>
                                        </p:cTn>
                                        <p:tgtEl>
                                          <p:spTgt spid="21520">
                                            <p:txEl>
                                              <p:pRg st="5" end="5"/>
                                            </p:txEl>
                                          </p:spTgt>
                                        </p:tgtEl>
                                        <p:attrNameLst>
                                          <p:attrName>style.visibility</p:attrName>
                                        </p:attrNameLst>
                                      </p:cBhvr>
                                      <p:to>
                                        <p:strVal val="visible"/>
                                      </p:to>
                                    </p:set>
                                    <p:anim calcmode="lin" valueType="num">
                                      <p:cBhvr additive="base">
                                        <p:cTn id="43" dur="500" fill="hold"/>
                                        <p:tgtEl>
                                          <p:spTgt spid="21520">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1520">
                                            <p:txEl>
                                              <p:pRg st="5" end="5"/>
                                            </p:txEl>
                                          </p:spTgt>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3200"/>
                            </p:stCondLst>
                            <p:childTnLst>
                              <p:par>
                                <p:cTn id="46" presetID="2" presetClass="entr" presetSubtype="12" fill="hold" grpId="0" nodeType="afterEffect">
                                  <p:stCondLst>
                                    <p:cond delay="0"/>
                                  </p:stCondLst>
                                  <p:childTnLst>
                                    <p:set>
                                      <p:cBhvr>
                                        <p:cTn id="47" dur="1" fill="hold">
                                          <p:stCondLst>
                                            <p:cond delay="0"/>
                                          </p:stCondLst>
                                        </p:cTn>
                                        <p:tgtEl>
                                          <p:spTgt spid="21523"/>
                                        </p:tgtEl>
                                        <p:attrNameLst>
                                          <p:attrName>style.visibility</p:attrName>
                                        </p:attrNameLst>
                                      </p:cBhvr>
                                      <p:to>
                                        <p:strVal val="visible"/>
                                      </p:to>
                                    </p:set>
                                    <p:anim calcmode="lin" valueType="num">
                                      <p:cBhvr additive="base">
                                        <p:cTn id="48" dur="500" fill="hold"/>
                                        <p:tgtEl>
                                          <p:spTgt spid="21523"/>
                                        </p:tgtEl>
                                        <p:attrNameLst>
                                          <p:attrName>ppt_x</p:attrName>
                                        </p:attrNameLst>
                                      </p:cBhvr>
                                      <p:tavLst>
                                        <p:tav tm="0">
                                          <p:val>
                                            <p:strVal val="0-#ppt_w/2"/>
                                          </p:val>
                                        </p:tav>
                                        <p:tav tm="100000">
                                          <p:val>
                                            <p:strVal val="#ppt_x"/>
                                          </p:val>
                                        </p:tav>
                                      </p:tavLst>
                                    </p:anim>
                                    <p:anim calcmode="lin" valueType="num">
                                      <p:cBhvr additive="base">
                                        <p:cTn id="49" dur="500" fill="hold"/>
                                        <p:tgtEl>
                                          <p:spTgt spid="21523"/>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3700"/>
                            </p:stCondLst>
                            <p:childTnLst>
                              <p:par>
                                <p:cTn id="51" presetID="2" presetClass="entr" presetSubtype="4" fill="hold" grpId="0" nodeType="afterEffect">
                                  <p:stCondLst>
                                    <p:cond delay="0"/>
                                  </p:stCondLst>
                                  <p:childTnLst>
                                    <p:set>
                                      <p:cBhvr>
                                        <p:cTn id="52" dur="1" fill="hold">
                                          <p:stCondLst>
                                            <p:cond delay="0"/>
                                          </p:stCondLst>
                                        </p:cTn>
                                        <p:tgtEl>
                                          <p:spTgt spid="21519"/>
                                        </p:tgtEl>
                                        <p:attrNameLst>
                                          <p:attrName>style.visibility</p:attrName>
                                        </p:attrNameLst>
                                      </p:cBhvr>
                                      <p:to>
                                        <p:strVal val="visible"/>
                                      </p:to>
                                    </p:set>
                                    <p:anim calcmode="lin" valueType="num">
                                      <p:cBhvr additive="base">
                                        <p:cTn id="53" dur="500" fill="hold"/>
                                        <p:tgtEl>
                                          <p:spTgt spid="21519"/>
                                        </p:tgtEl>
                                        <p:attrNameLst>
                                          <p:attrName>ppt_x</p:attrName>
                                        </p:attrNameLst>
                                      </p:cBhvr>
                                      <p:tavLst>
                                        <p:tav tm="0">
                                          <p:val>
                                            <p:strVal val="#ppt_x"/>
                                          </p:val>
                                        </p:tav>
                                        <p:tav tm="100000">
                                          <p:val>
                                            <p:strVal val="#ppt_x"/>
                                          </p:val>
                                        </p:tav>
                                      </p:tavLst>
                                    </p:anim>
                                    <p:anim calcmode="lin" valueType="num">
                                      <p:cBhvr additive="base">
                                        <p:cTn id="54" dur="500" fill="hold"/>
                                        <p:tgtEl>
                                          <p:spTgt spid="21519"/>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nodeType="clickEffect">
                                  <p:stCondLst>
                                    <p:cond delay="0"/>
                                  </p:stCondLst>
                                  <p:childTnLst>
                                    <p:set>
                                      <p:cBhvr>
                                        <p:cTn id="58" dur="1" fill="hold">
                                          <p:stCondLst>
                                            <p:cond delay="0"/>
                                          </p:stCondLst>
                                        </p:cTn>
                                        <p:tgtEl>
                                          <p:spTgt spid="21515"/>
                                        </p:tgtEl>
                                        <p:attrNameLst>
                                          <p:attrName>style.visibility</p:attrName>
                                        </p:attrNameLst>
                                      </p:cBhvr>
                                      <p:to>
                                        <p:strVal val="visible"/>
                                      </p:to>
                                    </p:set>
                                    <p:anim calcmode="lin" valueType="num">
                                      <p:cBhvr additive="base">
                                        <p:cTn id="59" dur="500" fill="hold"/>
                                        <p:tgtEl>
                                          <p:spTgt spid="21515"/>
                                        </p:tgtEl>
                                        <p:attrNameLst>
                                          <p:attrName>ppt_x</p:attrName>
                                        </p:attrNameLst>
                                      </p:cBhvr>
                                      <p:tavLst>
                                        <p:tav tm="0">
                                          <p:val>
                                            <p:strVal val="#ppt_x"/>
                                          </p:val>
                                        </p:tav>
                                        <p:tav tm="100000">
                                          <p:val>
                                            <p:strVal val="#ppt_x"/>
                                          </p:val>
                                        </p:tav>
                                      </p:tavLst>
                                    </p:anim>
                                    <p:anim calcmode="lin" valueType="num">
                                      <p:cBhvr additive="base">
                                        <p:cTn id="60" dur="500" fill="hold"/>
                                        <p:tgtEl>
                                          <p:spTgt spid="21515"/>
                                        </p:tgtEl>
                                        <p:attrNameLst>
                                          <p:attrName>ppt_y</p:attrName>
                                        </p:attrNameLst>
                                      </p:cBhvr>
                                      <p:tavLst>
                                        <p:tav tm="0">
                                          <p:val>
                                            <p:strVal val="1+#ppt_h/2"/>
                                          </p:val>
                                        </p:tav>
                                        <p:tav tm="100000">
                                          <p:val>
                                            <p:strVal val="#ppt_y"/>
                                          </p:val>
                                        </p:tav>
                                      </p:tavLst>
                                    </p:anim>
                                  </p:childTnLst>
                                </p:cTn>
                              </p:par>
                            </p:childTnLst>
                          </p:cTn>
                        </p:par>
                        <p:par>
                          <p:cTn id="61" fill="hold" nodeType="afterGroup">
                            <p:stCondLst>
                              <p:cond delay="500"/>
                            </p:stCondLst>
                            <p:childTnLst>
                              <p:par>
                                <p:cTn id="62" presetID="2" presetClass="entr" presetSubtype="4" fill="hold" nodeType="afterEffect">
                                  <p:stCondLst>
                                    <p:cond delay="0"/>
                                  </p:stCondLst>
                                  <p:childTnLst>
                                    <p:set>
                                      <p:cBhvr>
                                        <p:cTn id="63" dur="1" fill="hold">
                                          <p:stCondLst>
                                            <p:cond delay="0"/>
                                          </p:stCondLst>
                                        </p:cTn>
                                        <p:tgtEl>
                                          <p:spTgt spid="21514">
                                            <p:txEl>
                                              <p:pRg st="0" end="0"/>
                                            </p:txEl>
                                          </p:spTgt>
                                        </p:tgtEl>
                                        <p:attrNameLst>
                                          <p:attrName>style.visibility</p:attrName>
                                        </p:attrNameLst>
                                      </p:cBhvr>
                                      <p:to>
                                        <p:strVal val="visible"/>
                                      </p:to>
                                    </p:set>
                                    <p:anim calcmode="lin" valueType="num">
                                      <p:cBhvr additive="base">
                                        <p:cTn id="64" dur="500" fill="hold"/>
                                        <p:tgtEl>
                                          <p:spTgt spid="21514">
                                            <p:txEl>
                                              <p:pRg st="0" end="0"/>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21514">
                                            <p:txEl>
                                              <p:pRg st="0" end="0"/>
                                            </p:txEl>
                                          </p:spTgt>
                                        </p:tgtEl>
                                        <p:attrNameLst>
                                          <p:attrName>ppt_y</p:attrName>
                                        </p:attrNameLst>
                                      </p:cBhvr>
                                      <p:tavLst>
                                        <p:tav tm="0">
                                          <p:val>
                                            <p:strVal val="1+#ppt_h/2"/>
                                          </p:val>
                                        </p:tav>
                                        <p:tav tm="100000">
                                          <p:val>
                                            <p:strVal val="#ppt_y"/>
                                          </p:val>
                                        </p:tav>
                                      </p:tavLst>
                                    </p:anim>
                                  </p:childTnLst>
                                </p:cTn>
                              </p:par>
                            </p:childTnLst>
                          </p:cTn>
                        </p:par>
                        <p:par>
                          <p:cTn id="66" fill="hold" nodeType="afterGroup">
                            <p:stCondLst>
                              <p:cond delay="1000"/>
                            </p:stCondLst>
                            <p:childTnLst>
                              <p:par>
                                <p:cTn id="67" presetID="2" presetClass="entr" presetSubtype="4" fill="hold" nodeType="afterEffect">
                                  <p:stCondLst>
                                    <p:cond delay="0"/>
                                  </p:stCondLst>
                                  <p:childTnLst>
                                    <p:set>
                                      <p:cBhvr>
                                        <p:cTn id="68" dur="1" fill="hold">
                                          <p:stCondLst>
                                            <p:cond delay="0"/>
                                          </p:stCondLst>
                                        </p:cTn>
                                        <p:tgtEl>
                                          <p:spTgt spid="21514">
                                            <p:txEl>
                                              <p:pRg st="1" end="1"/>
                                            </p:txEl>
                                          </p:spTgt>
                                        </p:tgtEl>
                                        <p:attrNameLst>
                                          <p:attrName>style.visibility</p:attrName>
                                        </p:attrNameLst>
                                      </p:cBhvr>
                                      <p:to>
                                        <p:strVal val="visible"/>
                                      </p:to>
                                    </p:set>
                                    <p:anim calcmode="lin" valueType="num">
                                      <p:cBhvr additive="base">
                                        <p:cTn id="69" dur="500" fill="hold"/>
                                        <p:tgtEl>
                                          <p:spTgt spid="21514">
                                            <p:txEl>
                                              <p:pRg st="1" end="1"/>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1514">
                                            <p:txEl>
                                              <p:pRg st="1" end="1"/>
                                            </p:txEl>
                                          </p:spTgt>
                                        </p:tgtEl>
                                        <p:attrNameLst>
                                          <p:attrName>ppt_y</p:attrName>
                                        </p:attrNameLst>
                                      </p:cBhvr>
                                      <p:tavLst>
                                        <p:tav tm="0">
                                          <p:val>
                                            <p:strVal val="1+#ppt_h/2"/>
                                          </p:val>
                                        </p:tav>
                                        <p:tav tm="100000">
                                          <p:val>
                                            <p:strVal val="#ppt_y"/>
                                          </p:val>
                                        </p:tav>
                                      </p:tavLst>
                                    </p:anim>
                                  </p:childTnLst>
                                </p:cTn>
                              </p:par>
                            </p:childTnLst>
                          </p:cTn>
                        </p:par>
                        <p:par>
                          <p:cTn id="71" fill="hold" nodeType="afterGroup">
                            <p:stCondLst>
                              <p:cond delay="1500"/>
                            </p:stCondLst>
                            <p:childTnLst>
                              <p:par>
                                <p:cTn id="72" presetID="2" presetClass="entr" presetSubtype="4" fill="hold" nodeType="afterEffect">
                                  <p:stCondLst>
                                    <p:cond delay="0"/>
                                  </p:stCondLst>
                                  <p:childTnLst>
                                    <p:set>
                                      <p:cBhvr>
                                        <p:cTn id="73" dur="1" fill="hold">
                                          <p:stCondLst>
                                            <p:cond delay="0"/>
                                          </p:stCondLst>
                                        </p:cTn>
                                        <p:tgtEl>
                                          <p:spTgt spid="21514">
                                            <p:txEl>
                                              <p:pRg st="2" end="2"/>
                                            </p:txEl>
                                          </p:spTgt>
                                        </p:tgtEl>
                                        <p:attrNameLst>
                                          <p:attrName>style.visibility</p:attrName>
                                        </p:attrNameLst>
                                      </p:cBhvr>
                                      <p:to>
                                        <p:strVal val="visible"/>
                                      </p:to>
                                    </p:set>
                                    <p:anim calcmode="lin" valueType="num">
                                      <p:cBhvr additive="base">
                                        <p:cTn id="74" dur="500" fill="hold"/>
                                        <p:tgtEl>
                                          <p:spTgt spid="21514">
                                            <p:txEl>
                                              <p:pRg st="2" end="2"/>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21514">
                                            <p:txEl>
                                              <p:pRg st="2" end="2"/>
                                            </p:txEl>
                                          </p:spTgt>
                                        </p:tgtEl>
                                        <p:attrNameLst>
                                          <p:attrName>ppt_y</p:attrName>
                                        </p:attrNameLst>
                                      </p:cBhvr>
                                      <p:tavLst>
                                        <p:tav tm="0">
                                          <p:val>
                                            <p:strVal val="1+#ppt_h/2"/>
                                          </p:val>
                                        </p:tav>
                                        <p:tav tm="100000">
                                          <p:val>
                                            <p:strVal val="#ppt_y"/>
                                          </p:val>
                                        </p:tav>
                                      </p:tavLst>
                                    </p:anim>
                                  </p:childTnLst>
                                </p:cTn>
                              </p:par>
                            </p:childTnLst>
                          </p:cTn>
                        </p:par>
                        <p:par>
                          <p:cTn id="76" fill="hold" nodeType="afterGroup">
                            <p:stCondLst>
                              <p:cond delay="2000"/>
                            </p:stCondLst>
                            <p:childTnLst>
                              <p:par>
                                <p:cTn id="77" presetID="2" presetClass="entr" presetSubtype="4" fill="hold" nodeType="afterEffect">
                                  <p:stCondLst>
                                    <p:cond delay="0"/>
                                  </p:stCondLst>
                                  <p:childTnLst>
                                    <p:set>
                                      <p:cBhvr>
                                        <p:cTn id="78" dur="1" fill="hold">
                                          <p:stCondLst>
                                            <p:cond delay="0"/>
                                          </p:stCondLst>
                                        </p:cTn>
                                        <p:tgtEl>
                                          <p:spTgt spid="21514">
                                            <p:txEl>
                                              <p:pRg st="3" end="3"/>
                                            </p:txEl>
                                          </p:spTgt>
                                        </p:tgtEl>
                                        <p:attrNameLst>
                                          <p:attrName>style.visibility</p:attrName>
                                        </p:attrNameLst>
                                      </p:cBhvr>
                                      <p:to>
                                        <p:strVal val="visible"/>
                                      </p:to>
                                    </p:set>
                                    <p:anim calcmode="lin" valueType="num">
                                      <p:cBhvr additive="base">
                                        <p:cTn id="79" dur="500" fill="hold"/>
                                        <p:tgtEl>
                                          <p:spTgt spid="21514">
                                            <p:txEl>
                                              <p:pRg st="3" end="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1514">
                                            <p:txEl>
                                              <p:pRg st="3" end="3"/>
                                            </p:txEl>
                                          </p:spTgt>
                                        </p:tgtEl>
                                        <p:attrNameLst>
                                          <p:attrName>ppt_y</p:attrName>
                                        </p:attrNameLst>
                                      </p:cBhvr>
                                      <p:tavLst>
                                        <p:tav tm="0">
                                          <p:val>
                                            <p:strVal val="1+#ppt_h/2"/>
                                          </p:val>
                                        </p:tav>
                                        <p:tav tm="100000">
                                          <p:val>
                                            <p:strVal val="#ppt_y"/>
                                          </p:val>
                                        </p:tav>
                                      </p:tavLst>
                                    </p:anim>
                                  </p:childTnLst>
                                </p:cTn>
                              </p:par>
                            </p:childTnLst>
                          </p:cTn>
                        </p:par>
                        <p:par>
                          <p:cTn id="81" fill="hold" nodeType="afterGroup">
                            <p:stCondLst>
                              <p:cond delay="2500"/>
                            </p:stCondLst>
                            <p:childTnLst>
                              <p:par>
                                <p:cTn id="82" presetID="2" presetClass="entr" presetSubtype="4" fill="hold" nodeType="afterEffect">
                                  <p:stCondLst>
                                    <p:cond delay="0"/>
                                  </p:stCondLst>
                                  <p:childTnLst>
                                    <p:set>
                                      <p:cBhvr>
                                        <p:cTn id="83" dur="1" fill="hold">
                                          <p:stCondLst>
                                            <p:cond delay="0"/>
                                          </p:stCondLst>
                                        </p:cTn>
                                        <p:tgtEl>
                                          <p:spTgt spid="21514">
                                            <p:txEl>
                                              <p:pRg st="4" end="4"/>
                                            </p:txEl>
                                          </p:spTgt>
                                        </p:tgtEl>
                                        <p:attrNameLst>
                                          <p:attrName>style.visibility</p:attrName>
                                        </p:attrNameLst>
                                      </p:cBhvr>
                                      <p:to>
                                        <p:strVal val="visible"/>
                                      </p:to>
                                    </p:set>
                                    <p:anim calcmode="lin" valueType="num">
                                      <p:cBhvr additive="base">
                                        <p:cTn id="84" dur="500" fill="hold"/>
                                        <p:tgtEl>
                                          <p:spTgt spid="21514">
                                            <p:txEl>
                                              <p:pRg st="4" end="4"/>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21514">
                                            <p:txEl>
                                              <p:pRg st="4" end="4"/>
                                            </p:txEl>
                                          </p:spTgt>
                                        </p:tgtEl>
                                        <p:attrNameLst>
                                          <p:attrName>ppt_y</p:attrName>
                                        </p:attrNameLst>
                                      </p:cBhvr>
                                      <p:tavLst>
                                        <p:tav tm="0">
                                          <p:val>
                                            <p:strVal val="1+#ppt_h/2"/>
                                          </p:val>
                                        </p:tav>
                                        <p:tav tm="100000">
                                          <p:val>
                                            <p:strVal val="#ppt_y"/>
                                          </p:val>
                                        </p:tav>
                                      </p:tavLst>
                                    </p:anim>
                                  </p:childTnLst>
                                </p:cTn>
                              </p:par>
                            </p:childTnLst>
                          </p:cTn>
                        </p:par>
                        <p:par>
                          <p:cTn id="86" fill="hold" nodeType="afterGroup">
                            <p:stCondLst>
                              <p:cond delay="3000"/>
                            </p:stCondLst>
                            <p:childTnLst>
                              <p:par>
                                <p:cTn id="87" presetID="2" presetClass="entr" presetSubtype="4" fill="hold" nodeType="afterEffect">
                                  <p:stCondLst>
                                    <p:cond delay="0"/>
                                  </p:stCondLst>
                                  <p:childTnLst>
                                    <p:set>
                                      <p:cBhvr>
                                        <p:cTn id="88" dur="1" fill="hold">
                                          <p:stCondLst>
                                            <p:cond delay="0"/>
                                          </p:stCondLst>
                                        </p:cTn>
                                        <p:tgtEl>
                                          <p:spTgt spid="21514">
                                            <p:txEl>
                                              <p:pRg st="5" end="5"/>
                                            </p:txEl>
                                          </p:spTgt>
                                        </p:tgtEl>
                                        <p:attrNameLst>
                                          <p:attrName>style.visibility</p:attrName>
                                        </p:attrNameLst>
                                      </p:cBhvr>
                                      <p:to>
                                        <p:strVal val="visible"/>
                                      </p:to>
                                    </p:set>
                                    <p:anim calcmode="lin" valueType="num">
                                      <p:cBhvr additive="base">
                                        <p:cTn id="89" dur="500" fill="hold"/>
                                        <p:tgtEl>
                                          <p:spTgt spid="21514">
                                            <p:txEl>
                                              <p:pRg st="5" end="5"/>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21514">
                                            <p:txEl>
                                              <p:pRg st="5" end="5"/>
                                            </p:txEl>
                                          </p:spTgt>
                                        </p:tgtEl>
                                        <p:attrNameLst>
                                          <p:attrName>ppt_y</p:attrName>
                                        </p:attrNameLst>
                                      </p:cBhvr>
                                      <p:tavLst>
                                        <p:tav tm="0">
                                          <p:val>
                                            <p:strVal val="1+#ppt_h/2"/>
                                          </p:val>
                                        </p:tav>
                                        <p:tav tm="100000">
                                          <p:val>
                                            <p:strVal val="#ppt_y"/>
                                          </p:val>
                                        </p:tav>
                                      </p:tavLst>
                                    </p:anim>
                                  </p:childTnLst>
                                </p:cTn>
                              </p:par>
                            </p:childTnLst>
                          </p:cTn>
                        </p:par>
                        <p:par>
                          <p:cTn id="91" fill="hold" nodeType="afterGroup">
                            <p:stCondLst>
                              <p:cond delay="3500"/>
                            </p:stCondLst>
                            <p:childTnLst>
                              <p:par>
                                <p:cTn id="92" presetID="2" presetClass="entr" presetSubtype="4" fill="hold" nodeType="afterEffect">
                                  <p:stCondLst>
                                    <p:cond delay="0"/>
                                  </p:stCondLst>
                                  <p:childTnLst>
                                    <p:set>
                                      <p:cBhvr>
                                        <p:cTn id="93" dur="1" fill="hold">
                                          <p:stCondLst>
                                            <p:cond delay="0"/>
                                          </p:stCondLst>
                                        </p:cTn>
                                        <p:tgtEl>
                                          <p:spTgt spid="21516"/>
                                        </p:tgtEl>
                                        <p:attrNameLst>
                                          <p:attrName>style.visibility</p:attrName>
                                        </p:attrNameLst>
                                      </p:cBhvr>
                                      <p:to>
                                        <p:strVal val="visible"/>
                                      </p:to>
                                    </p:set>
                                    <p:anim calcmode="lin" valueType="num">
                                      <p:cBhvr additive="base">
                                        <p:cTn id="94" dur="500" fill="hold"/>
                                        <p:tgtEl>
                                          <p:spTgt spid="21516"/>
                                        </p:tgtEl>
                                        <p:attrNameLst>
                                          <p:attrName>ppt_x</p:attrName>
                                        </p:attrNameLst>
                                      </p:cBhvr>
                                      <p:tavLst>
                                        <p:tav tm="0">
                                          <p:val>
                                            <p:strVal val="#ppt_x"/>
                                          </p:val>
                                        </p:tav>
                                        <p:tav tm="100000">
                                          <p:val>
                                            <p:strVal val="#ppt_x"/>
                                          </p:val>
                                        </p:tav>
                                      </p:tavLst>
                                    </p:anim>
                                    <p:anim calcmode="lin" valueType="num">
                                      <p:cBhvr additive="base">
                                        <p:cTn id="95" dur="500" fill="hold"/>
                                        <p:tgtEl>
                                          <p:spTgt spid="21516"/>
                                        </p:tgtEl>
                                        <p:attrNameLst>
                                          <p:attrName>ppt_y</p:attrName>
                                        </p:attrNameLst>
                                      </p:cBhvr>
                                      <p:tavLst>
                                        <p:tav tm="0">
                                          <p:val>
                                            <p:strVal val="1+#ppt_h/2"/>
                                          </p:val>
                                        </p:tav>
                                        <p:tav tm="100000">
                                          <p:val>
                                            <p:strVal val="#ppt_y"/>
                                          </p:val>
                                        </p:tav>
                                      </p:tavLst>
                                    </p:anim>
                                  </p:childTnLst>
                                </p:cTn>
                              </p:par>
                            </p:childTnLst>
                          </p:cTn>
                        </p:par>
                      </p:childTnLst>
                    </p:cTn>
                  </p:par>
                  <p:par>
                    <p:cTn id="96" fill="hold" nodeType="clickPar">
                      <p:stCondLst>
                        <p:cond delay="indefinite"/>
                      </p:stCondLst>
                      <p:childTnLst>
                        <p:par>
                          <p:cTn id="97" fill="hold" nodeType="withGroup">
                            <p:stCondLst>
                              <p:cond delay="0"/>
                            </p:stCondLst>
                            <p:childTnLst>
                              <p:par>
                                <p:cTn id="98" presetID="2" presetClass="entr" presetSubtype="1" fill="hold" nodeType="clickEffect">
                                  <p:stCondLst>
                                    <p:cond delay="0"/>
                                  </p:stCondLst>
                                  <p:childTnLst>
                                    <p:set>
                                      <p:cBhvr>
                                        <p:cTn id="99" dur="1" fill="hold">
                                          <p:stCondLst>
                                            <p:cond delay="0"/>
                                          </p:stCondLst>
                                        </p:cTn>
                                        <p:tgtEl>
                                          <p:spTgt spid="21510"/>
                                        </p:tgtEl>
                                        <p:attrNameLst>
                                          <p:attrName>style.visibility</p:attrName>
                                        </p:attrNameLst>
                                      </p:cBhvr>
                                      <p:to>
                                        <p:strVal val="visible"/>
                                      </p:to>
                                    </p:set>
                                    <p:anim calcmode="lin" valueType="num">
                                      <p:cBhvr additive="base">
                                        <p:cTn id="100" dur="500" fill="hold"/>
                                        <p:tgtEl>
                                          <p:spTgt spid="21510"/>
                                        </p:tgtEl>
                                        <p:attrNameLst>
                                          <p:attrName>ppt_x</p:attrName>
                                        </p:attrNameLst>
                                      </p:cBhvr>
                                      <p:tavLst>
                                        <p:tav tm="0">
                                          <p:val>
                                            <p:strVal val="#ppt_x"/>
                                          </p:val>
                                        </p:tav>
                                        <p:tav tm="100000">
                                          <p:val>
                                            <p:strVal val="#ppt_x"/>
                                          </p:val>
                                        </p:tav>
                                      </p:tavLst>
                                    </p:anim>
                                    <p:anim calcmode="lin" valueType="num">
                                      <p:cBhvr additive="base">
                                        <p:cTn id="101" dur="500" fill="hold"/>
                                        <p:tgtEl>
                                          <p:spTgt spid="21510"/>
                                        </p:tgtEl>
                                        <p:attrNameLst>
                                          <p:attrName>ppt_y</p:attrName>
                                        </p:attrNameLst>
                                      </p:cBhvr>
                                      <p:tavLst>
                                        <p:tav tm="0">
                                          <p:val>
                                            <p:strVal val="0-#ppt_h/2"/>
                                          </p:val>
                                        </p:tav>
                                        <p:tav tm="100000">
                                          <p:val>
                                            <p:strVal val="#ppt_y"/>
                                          </p:val>
                                        </p:tav>
                                      </p:tavLst>
                                    </p:anim>
                                  </p:childTnLst>
                                </p:cTn>
                              </p:par>
                            </p:childTnLst>
                          </p:cTn>
                        </p:par>
                        <p:par>
                          <p:cTn id="102" fill="hold" nodeType="afterGroup">
                            <p:stCondLst>
                              <p:cond delay="500"/>
                            </p:stCondLst>
                            <p:childTnLst>
                              <p:par>
                                <p:cTn id="103" presetID="2" presetClass="entr" presetSubtype="2" fill="hold" grpId="0" nodeType="afterEffect">
                                  <p:stCondLst>
                                    <p:cond delay="0"/>
                                  </p:stCondLst>
                                  <p:childTnLst>
                                    <p:set>
                                      <p:cBhvr>
                                        <p:cTn id="104" dur="1" fill="hold">
                                          <p:stCondLst>
                                            <p:cond delay="0"/>
                                          </p:stCondLst>
                                        </p:cTn>
                                        <p:tgtEl>
                                          <p:spTgt spid="21512"/>
                                        </p:tgtEl>
                                        <p:attrNameLst>
                                          <p:attrName>style.visibility</p:attrName>
                                        </p:attrNameLst>
                                      </p:cBhvr>
                                      <p:to>
                                        <p:strVal val="visible"/>
                                      </p:to>
                                    </p:set>
                                    <p:anim calcmode="lin" valueType="num">
                                      <p:cBhvr additive="base">
                                        <p:cTn id="105" dur="500" fill="hold"/>
                                        <p:tgtEl>
                                          <p:spTgt spid="21512"/>
                                        </p:tgtEl>
                                        <p:attrNameLst>
                                          <p:attrName>ppt_x</p:attrName>
                                        </p:attrNameLst>
                                      </p:cBhvr>
                                      <p:tavLst>
                                        <p:tav tm="0">
                                          <p:val>
                                            <p:strVal val="1+#ppt_w/2"/>
                                          </p:val>
                                        </p:tav>
                                        <p:tav tm="100000">
                                          <p:val>
                                            <p:strVal val="#ppt_x"/>
                                          </p:val>
                                        </p:tav>
                                      </p:tavLst>
                                    </p:anim>
                                    <p:anim calcmode="lin" valueType="num">
                                      <p:cBhvr additive="base">
                                        <p:cTn id="106" dur="500" fill="hold"/>
                                        <p:tgtEl>
                                          <p:spTgt spid="21512"/>
                                        </p:tgtEl>
                                        <p:attrNameLst>
                                          <p:attrName>ppt_y</p:attrName>
                                        </p:attrNameLst>
                                      </p:cBhvr>
                                      <p:tavLst>
                                        <p:tav tm="0">
                                          <p:val>
                                            <p:strVal val="#ppt_y"/>
                                          </p:val>
                                        </p:tav>
                                        <p:tav tm="100000">
                                          <p:val>
                                            <p:strVal val="#ppt_y"/>
                                          </p:val>
                                        </p:tav>
                                      </p:tavLst>
                                    </p:anim>
                                  </p:childTnLst>
                                </p:cTn>
                              </p:par>
                            </p:childTnLst>
                          </p:cTn>
                        </p:par>
                        <p:par>
                          <p:cTn id="107" fill="hold" nodeType="afterGroup">
                            <p:stCondLst>
                              <p:cond delay="1000"/>
                            </p:stCondLst>
                            <p:childTnLst>
                              <p:par>
                                <p:cTn id="108" presetID="2" presetClass="entr" presetSubtype="2" fill="hold" grpId="0" nodeType="afterEffect">
                                  <p:stCondLst>
                                    <p:cond delay="0"/>
                                  </p:stCondLst>
                                  <p:childTnLst>
                                    <p:set>
                                      <p:cBhvr>
                                        <p:cTn id="109" dur="1" fill="hold">
                                          <p:stCondLst>
                                            <p:cond delay="0"/>
                                          </p:stCondLst>
                                        </p:cTn>
                                        <p:tgtEl>
                                          <p:spTgt spid="21518"/>
                                        </p:tgtEl>
                                        <p:attrNameLst>
                                          <p:attrName>style.visibility</p:attrName>
                                        </p:attrNameLst>
                                      </p:cBhvr>
                                      <p:to>
                                        <p:strVal val="visible"/>
                                      </p:to>
                                    </p:set>
                                    <p:anim calcmode="lin" valueType="num">
                                      <p:cBhvr additive="base">
                                        <p:cTn id="110" dur="500" fill="hold"/>
                                        <p:tgtEl>
                                          <p:spTgt spid="21518"/>
                                        </p:tgtEl>
                                        <p:attrNameLst>
                                          <p:attrName>ppt_x</p:attrName>
                                        </p:attrNameLst>
                                      </p:cBhvr>
                                      <p:tavLst>
                                        <p:tav tm="0">
                                          <p:val>
                                            <p:strVal val="1+#ppt_w/2"/>
                                          </p:val>
                                        </p:tav>
                                        <p:tav tm="100000">
                                          <p:val>
                                            <p:strVal val="#ppt_x"/>
                                          </p:val>
                                        </p:tav>
                                      </p:tavLst>
                                    </p:anim>
                                    <p:anim calcmode="lin" valueType="num">
                                      <p:cBhvr additive="base">
                                        <p:cTn id="111" dur="500" fill="hold"/>
                                        <p:tgtEl>
                                          <p:spTgt spid="21518"/>
                                        </p:tgtEl>
                                        <p:attrNameLst>
                                          <p:attrName>ppt_y</p:attrName>
                                        </p:attrNameLst>
                                      </p:cBhvr>
                                      <p:tavLst>
                                        <p:tav tm="0">
                                          <p:val>
                                            <p:strVal val="#ppt_y"/>
                                          </p:val>
                                        </p:tav>
                                        <p:tav tm="100000">
                                          <p:val>
                                            <p:strVal val="#ppt_y"/>
                                          </p:val>
                                        </p:tav>
                                      </p:tavLst>
                                    </p:anim>
                                  </p:childTnLst>
                                </p:cTn>
                              </p:par>
                            </p:childTnLst>
                          </p:cTn>
                        </p:par>
                        <p:par>
                          <p:cTn id="112" fill="hold" nodeType="afterGroup">
                            <p:stCondLst>
                              <p:cond delay="1500"/>
                            </p:stCondLst>
                            <p:childTnLst>
                              <p:par>
                                <p:cTn id="113" presetID="2" presetClass="entr" presetSubtype="2" fill="hold" grpId="0" nodeType="afterEffect">
                                  <p:stCondLst>
                                    <p:cond delay="0"/>
                                  </p:stCondLst>
                                  <p:childTnLst>
                                    <p:set>
                                      <p:cBhvr>
                                        <p:cTn id="114" dur="1" fill="hold">
                                          <p:stCondLst>
                                            <p:cond delay="0"/>
                                          </p:stCondLst>
                                        </p:cTn>
                                        <p:tgtEl>
                                          <p:spTgt spid="21513"/>
                                        </p:tgtEl>
                                        <p:attrNameLst>
                                          <p:attrName>style.visibility</p:attrName>
                                        </p:attrNameLst>
                                      </p:cBhvr>
                                      <p:to>
                                        <p:strVal val="visible"/>
                                      </p:to>
                                    </p:set>
                                    <p:anim calcmode="lin" valueType="num">
                                      <p:cBhvr additive="base">
                                        <p:cTn id="115" dur="500" fill="hold"/>
                                        <p:tgtEl>
                                          <p:spTgt spid="21513"/>
                                        </p:tgtEl>
                                        <p:attrNameLst>
                                          <p:attrName>ppt_x</p:attrName>
                                        </p:attrNameLst>
                                      </p:cBhvr>
                                      <p:tavLst>
                                        <p:tav tm="0">
                                          <p:val>
                                            <p:strVal val="1+#ppt_w/2"/>
                                          </p:val>
                                        </p:tav>
                                        <p:tav tm="100000">
                                          <p:val>
                                            <p:strVal val="#ppt_x"/>
                                          </p:val>
                                        </p:tav>
                                      </p:tavLst>
                                    </p:anim>
                                    <p:anim calcmode="lin" valueType="num">
                                      <p:cBhvr additive="base">
                                        <p:cTn id="116" dur="500" fill="hold"/>
                                        <p:tgtEl>
                                          <p:spTgt spid="21513"/>
                                        </p:tgtEl>
                                        <p:attrNameLst>
                                          <p:attrName>ppt_y</p:attrName>
                                        </p:attrNameLst>
                                      </p:cBhvr>
                                      <p:tavLst>
                                        <p:tav tm="0">
                                          <p:val>
                                            <p:strVal val="#ppt_y"/>
                                          </p:val>
                                        </p:tav>
                                        <p:tav tm="100000">
                                          <p:val>
                                            <p:strVal val="#ppt_y"/>
                                          </p:val>
                                        </p:tav>
                                      </p:tavLst>
                                    </p:anim>
                                  </p:childTnLst>
                                </p:cTn>
                              </p:par>
                            </p:childTnLst>
                          </p:cTn>
                        </p:par>
                        <p:par>
                          <p:cTn id="117" fill="hold" nodeType="afterGroup">
                            <p:stCondLst>
                              <p:cond delay="2000"/>
                            </p:stCondLst>
                            <p:childTnLst>
                              <p:par>
                                <p:cTn id="118" presetID="2" presetClass="entr" presetSubtype="2" fill="hold" nodeType="afterEffect">
                                  <p:stCondLst>
                                    <p:cond delay="0"/>
                                  </p:stCondLst>
                                  <p:childTnLst>
                                    <p:set>
                                      <p:cBhvr>
                                        <p:cTn id="119" dur="1" fill="hold">
                                          <p:stCondLst>
                                            <p:cond delay="0"/>
                                          </p:stCondLst>
                                        </p:cTn>
                                        <p:tgtEl>
                                          <p:spTgt spid="13"/>
                                        </p:tgtEl>
                                        <p:attrNameLst>
                                          <p:attrName>style.visibility</p:attrName>
                                        </p:attrNameLst>
                                      </p:cBhvr>
                                      <p:to>
                                        <p:strVal val="visible"/>
                                      </p:to>
                                    </p:set>
                                    <p:anim calcmode="lin" valueType="num">
                                      <p:cBhvr additive="base">
                                        <p:cTn id="120" dur="500" fill="hold"/>
                                        <p:tgtEl>
                                          <p:spTgt spid="13"/>
                                        </p:tgtEl>
                                        <p:attrNameLst>
                                          <p:attrName>ppt_x</p:attrName>
                                        </p:attrNameLst>
                                      </p:cBhvr>
                                      <p:tavLst>
                                        <p:tav tm="0">
                                          <p:val>
                                            <p:strVal val="1+#ppt_w/2"/>
                                          </p:val>
                                        </p:tav>
                                        <p:tav tm="100000">
                                          <p:val>
                                            <p:strVal val="#ppt_x"/>
                                          </p:val>
                                        </p:tav>
                                      </p:tavLst>
                                    </p:anim>
                                    <p:anim calcmode="lin" valueType="num">
                                      <p:cBhvr additive="base">
                                        <p:cTn id="121" dur="500" fill="hold"/>
                                        <p:tgtEl>
                                          <p:spTgt spid="13"/>
                                        </p:tgtEl>
                                        <p:attrNameLst>
                                          <p:attrName>ppt_y</p:attrName>
                                        </p:attrNameLst>
                                      </p:cBhvr>
                                      <p:tavLst>
                                        <p:tav tm="0">
                                          <p:val>
                                            <p:strVal val="#ppt_y"/>
                                          </p:val>
                                        </p:tav>
                                        <p:tav tm="100000">
                                          <p:val>
                                            <p:strVal val="#ppt_y"/>
                                          </p:val>
                                        </p:tav>
                                      </p:tavLst>
                                    </p:anim>
                                  </p:childTnLst>
                                </p:cTn>
                              </p:par>
                            </p:childTnLst>
                          </p:cTn>
                        </p:par>
                        <p:par>
                          <p:cTn id="122" fill="hold" nodeType="afterGroup">
                            <p:stCondLst>
                              <p:cond delay="2500"/>
                            </p:stCondLst>
                            <p:childTnLst>
                              <p:par>
                                <p:cTn id="123" presetID="2" presetClass="entr" presetSubtype="2" fill="hold" grpId="0" nodeType="afterEffect">
                                  <p:stCondLst>
                                    <p:cond delay="0"/>
                                  </p:stCondLst>
                                  <p:childTnLst>
                                    <p:set>
                                      <p:cBhvr>
                                        <p:cTn id="124" dur="1" fill="hold">
                                          <p:stCondLst>
                                            <p:cond delay="0"/>
                                          </p:stCondLst>
                                        </p:cTn>
                                        <p:tgtEl>
                                          <p:spTgt spid="21506"/>
                                        </p:tgtEl>
                                        <p:attrNameLst>
                                          <p:attrName>style.visibility</p:attrName>
                                        </p:attrNameLst>
                                      </p:cBhvr>
                                      <p:to>
                                        <p:strVal val="visible"/>
                                      </p:to>
                                    </p:set>
                                    <p:anim calcmode="lin" valueType="num">
                                      <p:cBhvr additive="base">
                                        <p:cTn id="125" dur="500" fill="hold"/>
                                        <p:tgtEl>
                                          <p:spTgt spid="21506"/>
                                        </p:tgtEl>
                                        <p:attrNameLst>
                                          <p:attrName>ppt_x</p:attrName>
                                        </p:attrNameLst>
                                      </p:cBhvr>
                                      <p:tavLst>
                                        <p:tav tm="0">
                                          <p:val>
                                            <p:strVal val="1+#ppt_w/2"/>
                                          </p:val>
                                        </p:tav>
                                        <p:tav tm="100000">
                                          <p:val>
                                            <p:strVal val="#ppt_x"/>
                                          </p:val>
                                        </p:tav>
                                      </p:tavLst>
                                    </p:anim>
                                    <p:anim calcmode="lin" valueType="num">
                                      <p:cBhvr additive="base">
                                        <p:cTn id="126" dur="500" fill="hold"/>
                                        <p:tgtEl>
                                          <p:spTgt spid="21506"/>
                                        </p:tgtEl>
                                        <p:attrNameLst>
                                          <p:attrName>ppt_y</p:attrName>
                                        </p:attrNameLst>
                                      </p:cBhvr>
                                      <p:tavLst>
                                        <p:tav tm="0">
                                          <p:val>
                                            <p:strVal val="#ppt_y"/>
                                          </p:val>
                                        </p:tav>
                                        <p:tav tm="100000">
                                          <p:val>
                                            <p:strVal val="#ppt_y"/>
                                          </p:val>
                                        </p:tav>
                                      </p:tavLst>
                                    </p:anim>
                                  </p:childTnLst>
                                </p:cTn>
                              </p:par>
                            </p:childTnLst>
                          </p:cTn>
                        </p:par>
                        <p:par>
                          <p:cTn id="127" fill="hold" nodeType="afterGroup">
                            <p:stCondLst>
                              <p:cond delay="3000"/>
                            </p:stCondLst>
                            <p:childTnLst>
                              <p:par>
                                <p:cTn id="128" presetID="2" presetClass="entr" presetSubtype="2" fill="hold" grpId="0" nodeType="afterEffect">
                                  <p:stCondLst>
                                    <p:cond delay="0"/>
                                  </p:stCondLst>
                                  <p:childTnLst>
                                    <p:set>
                                      <p:cBhvr>
                                        <p:cTn id="129" dur="1" fill="hold">
                                          <p:stCondLst>
                                            <p:cond delay="0"/>
                                          </p:stCondLst>
                                        </p:cTn>
                                        <p:tgtEl>
                                          <p:spTgt spid="21525"/>
                                        </p:tgtEl>
                                        <p:attrNameLst>
                                          <p:attrName>style.visibility</p:attrName>
                                        </p:attrNameLst>
                                      </p:cBhvr>
                                      <p:to>
                                        <p:strVal val="visible"/>
                                      </p:to>
                                    </p:set>
                                    <p:anim calcmode="lin" valueType="num">
                                      <p:cBhvr additive="base">
                                        <p:cTn id="130" dur="500" fill="hold"/>
                                        <p:tgtEl>
                                          <p:spTgt spid="21525"/>
                                        </p:tgtEl>
                                        <p:attrNameLst>
                                          <p:attrName>ppt_x</p:attrName>
                                        </p:attrNameLst>
                                      </p:cBhvr>
                                      <p:tavLst>
                                        <p:tav tm="0">
                                          <p:val>
                                            <p:strVal val="1+#ppt_w/2"/>
                                          </p:val>
                                        </p:tav>
                                        <p:tav tm="100000">
                                          <p:val>
                                            <p:strVal val="#ppt_x"/>
                                          </p:val>
                                        </p:tav>
                                      </p:tavLst>
                                    </p:anim>
                                    <p:anim calcmode="lin" valueType="num">
                                      <p:cBhvr additive="base">
                                        <p:cTn id="131" dur="500" fill="hold"/>
                                        <p:tgtEl>
                                          <p:spTgt spid="21525"/>
                                        </p:tgtEl>
                                        <p:attrNameLst>
                                          <p:attrName>ppt_y</p:attrName>
                                        </p:attrNameLst>
                                      </p:cBhvr>
                                      <p:tavLst>
                                        <p:tav tm="0">
                                          <p:val>
                                            <p:strVal val="#ppt_y"/>
                                          </p:val>
                                        </p:tav>
                                        <p:tav tm="100000">
                                          <p:val>
                                            <p:strVal val="#ppt_y"/>
                                          </p:val>
                                        </p:tav>
                                      </p:tavLst>
                                    </p:anim>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 presetClass="entr" presetSubtype="4" fill="hold" nodeType="clickEffect">
                                  <p:stCondLst>
                                    <p:cond delay="0"/>
                                  </p:stCondLst>
                                  <p:childTnLst>
                                    <p:set>
                                      <p:cBhvr>
                                        <p:cTn id="135" dur="1" fill="hold">
                                          <p:stCondLst>
                                            <p:cond delay="0"/>
                                          </p:stCondLst>
                                        </p:cTn>
                                        <p:tgtEl>
                                          <p:spTgt spid="39"/>
                                        </p:tgtEl>
                                        <p:attrNameLst>
                                          <p:attrName>style.visibility</p:attrName>
                                        </p:attrNameLst>
                                      </p:cBhvr>
                                      <p:to>
                                        <p:strVal val="visible"/>
                                      </p:to>
                                    </p:set>
                                    <p:anim calcmode="lin" valueType="num">
                                      <p:cBhvr additive="base">
                                        <p:cTn id="136" dur="500" fill="hold"/>
                                        <p:tgtEl>
                                          <p:spTgt spid="39"/>
                                        </p:tgtEl>
                                        <p:attrNameLst>
                                          <p:attrName>ppt_x</p:attrName>
                                        </p:attrNameLst>
                                      </p:cBhvr>
                                      <p:tavLst>
                                        <p:tav tm="0">
                                          <p:val>
                                            <p:strVal val="#ppt_x"/>
                                          </p:val>
                                        </p:tav>
                                        <p:tav tm="100000">
                                          <p:val>
                                            <p:strVal val="#ppt_x"/>
                                          </p:val>
                                        </p:tav>
                                      </p:tavLst>
                                    </p:anim>
                                    <p:anim calcmode="lin" valueType="num">
                                      <p:cBhvr additive="base">
                                        <p:cTn id="137" dur="500" fill="hold"/>
                                        <p:tgtEl>
                                          <p:spTgt spid="39"/>
                                        </p:tgtEl>
                                        <p:attrNameLst>
                                          <p:attrName>ppt_y</p:attrName>
                                        </p:attrNameLst>
                                      </p:cBhvr>
                                      <p:tavLst>
                                        <p:tav tm="0">
                                          <p:val>
                                            <p:strVal val="1+#ppt_h/2"/>
                                          </p:val>
                                        </p:tav>
                                        <p:tav tm="100000">
                                          <p:val>
                                            <p:strVal val="#ppt_y"/>
                                          </p:val>
                                        </p:tav>
                                      </p:tavLst>
                                    </p:anim>
                                  </p:childTnLst>
                                </p:cTn>
                              </p:par>
                            </p:childTnLst>
                          </p:cTn>
                        </p:par>
                        <p:par>
                          <p:cTn id="138" fill="hold" nodeType="afterGroup">
                            <p:stCondLst>
                              <p:cond delay="500"/>
                            </p:stCondLst>
                            <p:childTnLst>
                              <p:par>
                                <p:cTn id="139" presetID="2" presetClass="entr" presetSubtype="4" fill="hold" grpId="0" nodeType="afterEffect">
                                  <p:stCondLst>
                                    <p:cond delay="0"/>
                                  </p:stCondLst>
                                  <p:childTnLst>
                                    <p:set>
                                      <p:cBhvr>
                                        <p:cTn id="140" dur="1" fill="hold">
                                          <p:stCondLst>
                                            <p:cond delay="0"/>
                                          </p:stCondLst>
                                        </p:cTn>
                                        <p:tgtEl>
                                          <p:spTgt spid="21522"/>
                                        </p:tgtEl>
                                        <p:attrNameLst>
                                          <p:attrName>style.visibility</p:attrName>
                                        </p:attrNameLst>
                                      </p:cBhvr>
                                      <p:to>
                                        <p:strVal val="visible"/>
                                      </p:to>
                                    </p:set>
                                    <p:anim calcmode="lin" valueType="num">
                                      <p:cBhvr additive="base">
                                        <p:cTn id="141" dur="500" fill="hold"/>
                                        <p:tgtEl>
                                          <p:spTgt spid="21522"/>
                                        </p:tgtEl>
                                        <p:attrNameLst>
                                          <p:attrName>ppt_x</p:attrName>
                                        </p:attrNameLst>
                                      </p:cBhvr>
                                      <p:tavLst>
                                        <p:tav tm="0">
                                          <p:val>
                                            <p:strVal val="#ppt_x"/>
                                          </p:val>
                                        </p:tav>
                                        <p:tav tm="100000">
                                          <p:val>
                                            <p:strVal val="#ppt_x"/>
                                          </p:val>
                                        </p:tav>
                                      </p:tavLst>
                                    </p:anim>
                                    <p:anim calcmode="lin" valueType="num">
                                      <p:cBhvr additive="base">
                                        <p:cTn id="142" dur="500" fill="hold"/>
                                        <p:tgtEl>
                                          <p:spTgt spid="21522"/>
                                        </p:tgtEl>
                                        <p:attrNameLst>
                                          <p:attrName>ppt_y</p:attrName>
                                        </p:attrNameLst>
                                      </p:cBhvr>
                                      <p:tavLst>
                                        <p:tav tm="0">
                                          <p:val>
                                            <p:strVal val="1+#ppt_h/2"/>
                                          </p:val>
                                        </p:tav>
                                        <p:tav tm="100000">
                                          <p:val>
                                            <p:strVal val="#ppt_y"/>
                                          </p:val>
                                        </p:tav>
                                      </p:tavLst>
                                    </p:anim>
                                  </p:childTnLst>
                                </p:cTn>
                              </p:par>
                            </p:childTnLst>
                          </p:cTn>
                        </p:par>
                        <p:par>
                          <p:cTn id="143" fill="hold" nodeType="afterGroup">
                            <p:stCondLst>
                              <p:cond delay="1000"/>
                            </p:stCondLst>
                            <p:childTnLst>
                              <p:par>
                                <p:cTn id="144" presetID="2" presetClass="entr" presetSubtype="4" fill="hold" grpId="0" nodeType="afterEffect">
                                  <p:stCondLst>
                                    <p:cond delay="0"/>
                                  </p:stCondLst>
                                  <p:childTnLst>
                                    <p:set>
                                      <p:cBhvr>
                                        <p:cTn id="145" dur="1" fill="hold">
                                          <p:stCondLst>
                                            <p:cond delay="0"/>
                                          </p:stCondLst>
                                        </p:cTn>
                                        <p:tgtEl>
                                          <p:spTgt spid="21524"/>
                                        </p:tgtEl>
                                        <p:attrNameLst>
                                          <p:attrName>style.visibility</p:attrName>
                                        </p:attrNameLst>
                                      </p:cBhvr>
                                      <p:to>
                                        <p:strVal val="visible"/>
                                      </p:to>
                                    </p:set>
                                    <p:anim calcmode="lin" valueType="num">
                                      <p:cBhvr additive="base">
                                        <p:cTn id="146" dur="500" fill="hold"/>
                                        <p:tgtEl>
                                          <p:spTgt spid="21524"/>
                                        </p:tgtEl>
                                        <p:attrNameLst>
                                          <p:attrName>ppt_x</p:attrName>
                                        </p:attrNameLst>
                                      </p:cBhvr>
                                      <p:tavLst>
                                        <p:tav tm="0">
                                          <p:val>
                                            <p:strVal val="#ppt_x"/>
                                          </p:val>
                                        </p:tav>
                                        <p:tav tm="100000">
                                          <p:val>
                                            <p:strVal val="#ppt_x"/>
                                          </p:val>
                                        </p:tav>
                                      </p:tavLst>
                                    </p:anim>
                                    <p:anim calcmode="lin" valueType="num">
                                      <p:cBhvr additive="base">
                                        <p:cTn id="147" dur="500" fill="hold"/>
                                        <p:tgtEl>
                                          <p:spTgt spid="215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p:bldP spid="21511" grpId="0"/>
      <p:bldP spid="21512" grpId="0"/>
      <p:bldP spid="21513" grpId="0"/>
      <p:bldP spid="21518" grpId="0" animBg="1"/>
      <p:bldP spid="21519" grpId="0"/>
      <p:bldP spid="21521" grpId="0" animBg="1"/>
      <p:bldP spid="21522" grpId="0"/>
      <p:bldP spid="21523" grpId="0" animBg="1"/>
      <p:bldP spid="21524" grpId="0" animBg="1"/>
      <p:bldP spid="215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5313"/>
          </a:xfrm>
        </p:spPr>
        <p:txBody>
          <a:bodyPr/>
          <a:lstStyle/>
          <a:p>
            <a:pPr algn="ctr">
              <a:defRPr/>
            </a:pPr>
            <a:r>
              <a:rPr lang="en-IE" sz="1800" b="1" dirty="0" smtClean="0">
                <a:solidFill>
                  <a:schemeClr val="accent1">
                    <a:lumMod val="25000"/>
                  </a:schemeClr>
                </a:solidFill>
              </a:rPr>
              <a:t>Model of Delivery</a:t>
            </a:r>
            <a:endParaRPr lang="en-IE" sz="1800" b="1" dirty="0">
              <a:solidFill>
                <a:schemeClr val="accent1">
                  <a:lumMod val="25000"/>
                </a:schemeClr>
              </a:solidFill>
            </a:endParaRPr>
          </a:p>
        </p:txBody>
      </p:sp>
      <p:sp>
        <p:nvSpPr>
          <p:cNvPr id="16387" name="Content Placeholder 2"/>
          <p:cNvSpPr>
            <a:spLocks noGrp="1"/>
          </p:cNvSpPr>
          <p:nvPr>
            <p:ph idx="1"/>
          </p:nvPr>
        </p:nvSpPr>
        <p:spPr>
          <a:xfrm>
            <a:off x="457200" y="1052513"/>
            <a:ext cx="8229600" cy="5472112"/>
          </a:xfrm>
        </p:spPr>
        <p:txBody>
          <a:bodyPr/>
          <a:lstStyle/>
          <a:p>
            <a:pPr eaLnBrk="1" hangingPunct="1">
              <a:lnSpc>
                <a:spcPct val="80000"/>
              </a:lnSpc>
              <a:buClr>
                <a:srgbClr val="00007D"/>
              </a:buClr>
              <a:buFont typeface="Wingdings" pitchFamily="2" charset="2"/>
              <a:buNone/>
            </a:pPr>
            <a:r>
              <a:rPr lang="en-GB" sz="1600" b="1" u="sng" smtClean="0">
                <a:solidFill>
                  <a:srgbClr val="00005E"/>
                </a:solidFill>
              </a:rPr>
              <a:t>Targeted Service</a:t>
            </a:r>
          </a:p>
          <a:p>
            <a:pPr eaLnBrk="1" hangingPunct="1">
              <a:lnSpc>
                <a:spcPct val="80000"/>
              </a:lnSpc>
              <a:buClr>
                <a:srgbClr val="00007D"/>
              </a:buClr>
            </a:pPr>
            <a:endParaRPr lang="en-GB" sz="1600" smtClean="0">
              <a:solidFill>
                <a:srgbClr val="00005E"/>
              </a:solidFill>
            </a:endParaRPr>
          </a:p>
          <a:p>
            <a:pPr eaLnBrk="1" hangingPunct="1">
              <a:lnSpc>
                <a:spcPct val="80000"/>
              </a:lnSpc>
              <a:buClr>
                <a:srgbClr val="00007D"/>
              </a:buClr>
            </a:pPr>
            <a:r>
              <a:rPr lang="en-GB" sz="1600" smtClean="0"/>
              <a:t>Targeted service to parents of children birth to five years of age (if required) with identified need</a:t>
            </a:r>
          </a:p>
          <a:p>
            <a:pPr eaLnBrk="1" hangingPunct="1">
              <a:lnSpc>
                <a:spcPct val="80000"/>
              </a:lnSpc>
              <a:buClr>
                <a:srgbClr val="00007D"/>
              </a:buClr>
            </a:pPr>
            <a:endParaRPr lang="en-GB" sz="800" smtClean="0"/>
          </a:p>
          <a:p>
            <a:pPr eaLnBrk="1" hangingPunct="1">
              <a:lnSpc>
                <a:spcPct val="80000"/>
              </a:lnSpc>
              <a:buClr>
                <a:srgbClr val="00007D"/>
              </a:buClr>
            </a:pPr>
            <a:r>
              <a:rPr lang="en-GB" sz="1600" smtClean="0"/>
              <a:t>Referred through Social Work and other Health and Social Care Professionals</a:t>
            </a:r>
          </a:p>
          <a:p>
            <a:pPr eaLnBrk="1" hangingPunct="1">
              <a:lnSpc>
                <a:spcPct val="80000"/>
              </a:lnSpc>
              <a:buClr>
                <a:srgbClr val="00007D"/>
              </a:buClr>
            </a:pPr>
            <a:endParaRPr lang="en-GB" sz="800" smtClean="0"/>
          </a:p>
          <a:p>
            <a:pPr eaLnBrk="1" hangingPunct="1">
              <a:lnSpc>
                <a:spcPct val="80000"/>
              </a:lnSpc>
              <a:buClr>
                <a:srgbClr val="00007D"/>
              </a:buClr>
            </a:pPr>
            <a:r>
              <a:rPr lang="en-GB" sz="1600" smtClean="0"/>
              <a:t>Signed Referral sent to Lifestart Services CLG</a:t>
            </a:r>
          </a:p>
          <a:p>
            <a:pPr eaLnBrk="1" hangingPunct="1">
              <a:lnSpc>
                <a:spcPct val="80000"/>
              </a:lnSpc>
              <a:buClr>
                <a:srgbClr val="00007D"/>
              </a:buClr>
            </a:pPr>
            <a:endParaRPr lang="en-GB" sz="800" smtClean="0"/>
          </a:p>
          <a:p>
            <a:pPr eaLnBrk="1" hangingPunct="1">
              <a:lnSpc>
                <a:spcPct val="80000"/>
              </a:lnSpc>
              <a:buClr>
                <a:srgbClr val="00007D"/>
              </a:buClr>
            </a:pPr>
            <a:r>
              <a:rPr lang="en-GB" sz="1600" smtClean="0"/>
              <a:t>Family Visitor Assigned</a:t>
            </a:r>
          </a:p>
          <a:p>
            <a:pPr eaLnBrk="1" hangingPunct="1">
              <a:lnSpc>
                <a:spcPct val="80000"/>
              </a:lnSpc>
              <a:buClr>
                <a:srgbClr val="00007D"/>
              </a:buClr>
            </a:pPr>
            <a:endParaRPr lang="en-GB" sz="800" smtClean="0"/>
          </a:p>
          <a:p>
            <a:pPr eaLnBrk="1" hangingPunct="1">
              <a:lnSpc>
                <a:spcPct val="80000"/>
              </a:lnSpc>
              <a:buClr>
                <a:srgbClr val="00007D"/>
              </a:buClr>
            </a:pPr>
            <a:r>
              <a:rPr lang="en-GB" sz="1600" smtClean="0"/>
              <a:t>Meeting arranged with Referring Agency to identify the plan of work</a:t>
            </a:r>
          </a:p>
          <a:p>
            <a:pPr eaLnBrk="1" hangingPunct="1">
              <a:lnSpc>
                <a:spcPct val="80000"/>
              </a:lnSpc>
              <a:buClr>
                <a:srgbClr val="00007D"/>
              </a:buClr>
            </a:pPr>
            <a:endParaRPr lang="en-GB" sz="800" smtClean="0"/>
          </a:p>
          <a:p>
            <a:pPr eaLnBrk="1" hangingPunct="1">
              <a:lnSpc>
                <a:spcPct val="80000"/>
              </a:lnSpc>
              <a:buClr>
                <a:srgbClr val="00007D"/>
              </a:buClr>
            </a:pPr>
            <a:r>
              <a:rPr lang="en-GB" sz="1600" smtClean="0"/>
              <a:t>Introductory Visit organised.</a:t>
            </a:r>
          </a:p>
          <a:p>
            <a:pPr eaLnBrk="1" hangingPunct="1">
              <a:lnSpc>
                <a:spcPct val="80000"/>
              </a:lnSpc>
              <a:buClr>
                <a:srgbClr val="00007D"/>
              </a:buClr>
            </a:pPr>
            <a:endParaRPr lang="en-GB" sz="1600" smtClean="0">
              <a:solidFill>
                <a:srgbClr val="00005E"/>
              </a:solidFill>
            </a:endParaRPr>
          </a:p>
          <a:p>
            <a:pPr eaLnBrk="1" hangingPunct="1">
              <a:lnSpc>
                <a:spcPct val="80000"/>
              </a:lnSpc>
              <a:buClr>
                <a:srgbClr val="00007D"/>
              </a:buClr>
              <a:buFont typeface="Wingdings" pitchFamily="2" charset="2"/>
              <a:buNone/>
            </a:pPr>
            <a:r>
              <a:rPr lang="en-GB" sz="1600" b="1" u="sng" smtClean="0">
                <a:solidFill>
                  <a:srgbClr val="00005E"/>
                </a:solidFill>
              </a:rPr>
              <a:t>First-Time Parents</a:t>
            </a:r>
          </a:p>
          <a:p>
            <a:pPr eaLnBrk="1" hangingPunct="1">
              <a:lnSpc>
                <a:spcPct val="80000"/>
              </a:lnSpc>
              <a:buClr>
                <a:srgbClr val="00007D"/>
              </a:buClr>
              <a:buFont typeface="Wingdings" pitchFamily="2" charset="2"/>
              <a:buNone/>
            </a:pPr>
            <a:endParaRPr lang="en-GB" sz="1600" smtClean="0">
              <a:solidFill>
                <a:srgbClr val="00005E"/>
              </a:solidFill>
            </a:endParaRPr>
          </a:p>
          <a:p>
            <a:pPr eaLnBrk="1" hangingPunct="1">
              <a:lnSpc>
                <a:spcPct val="80000"/>
              </a:lnSpc>
              <a:buClr>
                <a:srgbClr val="00007D"/>
              </a:buClr>
            </a:pPr>
            <a:r>
              <a:rPr lang="en-GB" sz="1600" smtClean="0"/>
              <a:t>First-time parents of children birth to three years of age (now 2 years of age due to the demand for the programme)</a:t>
            </a:r>
          </a:p>
          <a:p>
            <a:pPr eaLnBrk="1" hangingPunct="1">
              <a:lnSpc>
                <a:spcPct val="80000"/>
              </a:lnSpc>
              <a:buClr>
                <a:srgbClr val="00007D"/>
              </a:buClr>
            </a:pPr>
            <a:endParaRPr lang="en-GB" sz="800" smtClean="0"/>
          </a:p>
          <a:p>
            <a:pPr eaLnBrk="1" hangingPunct="1">
              <a:lnSpc>
                <a:spcPct val="80000"/>
              </a:lnSpc>
              <a:buClr>
                <a:srgbClr val="00007D"/>
              </a:buClr>
            </a:pPr>
            <a:r>
              <a:rPr lang="en-GB" sz="1600" smtClean="0"/>
              <a:t>Offered programme through the Public Health Nurse Service</a:t>
            </a:r>
          </a:p>
          <a:p>
            <a:pPr eaLnBrk="1" hangingPunct="1">
              <a:lnSpc>
                <a:spcPct val="80000"/>
              </a:lnSpc>
              <a:buClr>
                <a:srgbClr val="00007D"/>
              </a:buClr>
            </a:pPr>
            <a:endParaRPr lang="en-GB" sz="800" smtClean="0"/>
          </a:p>
          <a:p>
            <a:pPr eaLnBrk="1" hangingPunct="1">
              <a:lnSpc>
                <a:spcPct val="80000"/>
              </a:lnSpc>
              <a:buClr>
                <a:srgbClr val="00007D"/>
              </a:buClr>
            </a:pPr>
            <a:r>
              <a:rPr lang="en-GB" sz="1600" smtClean="0"/>
              <a:t>A signed referral form sent to Lifestart Services CLG</a:t>
            </a:r>
          </a:p>
          <a:p>
            <a:pPr eaLnBrk="1" hangingPunct="1">
              <a:lnSpc>
                <a:spcPct val="80000"/>
              </a:lnSpc>
              <a:buClr>
                <a:srgbClr val="00007D"/>
              </a:buClr>
            </a:pPr>
            <a:endParaRPr lang="en-GB" sz="800" smtClean="0"/>
          </a:p>
          <a:p>
            <a:pPr eaLnBrk="1" hangingPunct="1">
              <a:lnSpc>
                <a:spcPct val="80000"/>
              </a:lnSpc>
              <a:buClr>
                <a:srgbClr val="00007D"/>
              </a:buClr>
            </a:pPr>
            <a:r>
              <a:rPr lang="en-GB" sz="1600" smtClean="0"/>
              <a:t>Family Visitor assigned/Introductory visit organised with parent</a:t>
            </a:r>
          </a:p>
          <a:p>
            <a:pPr eaLnBrk="1" hangingPunct="1">
              <a:lnSpc>
                <a:spcPct val="80000"/>
              </a:lnSpc>
              <a:buClr>
                <a:srgbClr val="00007D"/>
              </a:buClr>
            </a:pPr>
            <a:endParaRPr lang="en-GB" sz="1600" smtClean="0">
              <a:solidFill>
                <a:srgbClr val="00005E"/>
              </a:solidFill>
            </a:endParaRPr>
          </a:p>
          <a:p>
            <a:endParaRPr lang="en-IE" sz="1600" smtClean="0"/>
          </a:p>
        </p:txBody>
      </p:sp>
      <p:sp>
        <p:nvSpPr>
          <p:cNvPr id="16388" name="Slide Number Placeholder 3"/>
          <p:cNvSpPr>
            <a:spLocks noGrp="1"/>
          </p:cNvSpPr>
          <p:nvPr>
            <p:ph type="sldNum" sz="quarter" idx="11"/>
          </p:nvPr>
        </p:nvSpPr>
        <p:spPr>
          <a:noFill/>
        </p:spPr>
        <p:txBody>
          <a:bodyPr/>
          <a:lstStyle/>
          <a:p>
            <a:fld id="{EF61E8FD-FAFB-48BE-97C5-AE24967DEDE9}" type="slidenum">
              <a:rPr lang="en-GB" altLang="en-US"/>
              <a:pPr/>
              <a:t>7</a:t>
            </a:fld>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457200"/>
            <a:ext cx="8229600" cy="668338"/>
          </a:xfrm>
        </p:spPr>
        <p:txBody>
          <a:bodyPr/>
          <a:lstStyle/>
          <a:p>
            <a:pPr algn="ctr">
              <a:defRPr/>
            </a:pPr>
            <a:r>
              <a:rPr lang="en-GB" altLang="en-US" sz="1800" b="1" dirty="0" smtClean="0">
                <a:solidFill>
                  <a:schemeClr val="accent1">
                    <a:lumMod val="25000"/>
                  </a:schemeClr>
                </a:solidFill>
              </a:rPr>
              <a:t>Adaptations to Practice </a:t>
            </a:r>
          </a:p>
        </p:txBody>
      </p:sp>
      <p:sp>
        <p:nvSpPr>
          <p:cNvPr id="17411" name="Slide Number Placeholder 3"/>
          <p:cNvSpPr>
            <a:spLocks noGrp="1"/>
          </p:cNvSpPr>
          <p:nvPr>
            <p:ph type="sldNum" sz="quarter" idx="11"/>
          </p:nvPr>
        </p:nvSpPr>
        <p:spPr>
          <a:noFill/>
        </p:spPr>
        <p:txBody>
          <a:bodyPr/>
          <a:lstStyle/>
          <a:p>
            <a:fld id="{AACD8A55-362F-49C5-B261-43FCC55A5130}" type="slidenum">
              <a:rPr lang="en-GB" altLang="en-US"/>
              <a:pPr/>
              <a:t>8</a:t>
            </a:fld>
            <a:endParaRPr lang="en-GB" altLang="en-US"/>
          </a:p>
        </p:txBody>
      </p:sp>
      <p:pic>
        <p:nvPicPr>
          <p:cNvPr id="20484" name="Picture 11"/>
          <p:cNvPicPr>
            <a:picLocks noChangeAspect="1" noChangeArrowheads="1"/>
          </p:cNvPicPr>
          <p:nvPr/>
        </p:nvPicPr>
        <p:blipFill>
          <a:blip r:embed="rId3" cstate="print"/>
          <a:srcRect/>
          <a:stretch>
            <a:fillRect/>
          </a:stretch>
        </p:blipFill>
        <p:spPr bwMode="auto">
          <a:xfrm>
            <a:off x="4763" y="1209675"/>
            <a:ext cx="5072062" cy="4522788"/>
          </a:xfrm>
          <a:prstGeom prst="rect">
            <a:avLst/>
          </a:prstGeom>
          <a:noFill/>
          <a:ln w="9525">
            <a:noFill/>
            <a:miter lim="800000"/>
            <a:headEnd/>
            <a:tailEnd/>
          </a:ln>
        </p:spPr>
      </p:pic>
      <p:sp>
        <p:nvSpPr>
          <p:cNvPr id="20485" name="Rounded Rectangle 3"/>
          <p:cNvSpPr>
            <a:spLocks noChangeArrowheads="1"/>
          </p:cNvSpPr>
          <p:nvPr/>
        </p:nvSpPr>
        <p:spPr bwMode="auto">
          <a:xfrm>
            <a:off x="6573838" y="1671638"/>
            <a:ext cx="1873250" cy="431800"/>
          </a:xfrm>
          <a:prstGeom prst="roundRect">
            <a:avLst>
              <a:gd name="adj" fmla="val 16667"/>
            </a:avLst>
          </a:prstGeom>
          <a:solidFill>
            <a:schemeClr val="accent1"/>
          </a:solidFill>
          <a:ln w="12700" cap="sq" algn="ctr">
            <a:solidFill>
              <a:schemeClr val="tx1"/>
            </a:solidFill>
            <a:round/>
            <a:headEnd type="none" w="sm" len="sm"/>
            <a:tailEnd type="none" w="sm" len="sm"/>
          </a:ln>
        </p:spPr>
        <p:txBody>
          <a:bodyPr/>
          <a:lstStyle/>
          <a:p>
            <a:pPr algn="ctr" eaLnBrk="1" hangingPunct="1"/>
            <a:r>
              <a:rPr lang="en-GB" altLang="en-US" sz="1200" b="1"/>
              <a:t>Referral system</a:t>
            </a:r>
          </a:p>
        </p:txBody>
      </p:sp>
      <p:sp>
        <p:nvSpPr>
          <p:cNvPr id="20486" name="Rounded Rectangle 8"/>
          <p:cNvSpPr>
            <a:spLocks noChangeArrowheads="1"/>
          </p:cNvSpPr>
          <p:nvPr/>
        </p:nvSpPr>
        <p:spPr bwMode="auto">
          <a:xfrm>
            <a:off x="6583363" y="2508250"/>
            <a:ext cx="1871662" cy="576263"/>
          </a:xfrm>
          <a:prstGeom prst="roundRect">
            <a:avLst>
              <a:gd name="adj" fmla="val 16667"/>
            </a:avLst>
          </a:prstGeom>
          <a:solidFill>
            <a:schemeClr val="accent1"/>
          </a:solidFill>
          <a:ln w="12700" cap="sq" algn="ctr">
            <a:solidFill>
              <a:schemeClr val="tx1"/>
            </a:solidFill>
            <a:round/>
            <a:headEnd type="none" w="sm" len="sm"/>
            <a:tailEnd type="none" w="sm" len="sm"/>
          </a:ln>
        </p:spPr>
        <p:txBody>
          <a:bodyPr/>
          <a:lstStyle/>
          <a:p>
            <a:pPr algn="ctr" eaLnBrk="1" hangingPunct="1"/>
            <a:r>
              <a:rPr lang="en-GB" altLang="en-US" sz="1200" b="1"/>
              <a:t>Programme/Service Delivery </a:t>
            </a:r>
          </a:p>
        </p:txBody>
      </p:sp>
      <p:sp>
        <p:nvSpPr>
          <p:cNvPr id="20487" name="Rounded Rectangle 9"/>
          <p:cNvSpPr>
            <a:spLocks noChangeArrowheads="1"/>
          </p:cNvSpPr>
          <p:nvPr/>
        </p:nvSpPr>
        <p:spPr bwMode="auto">
          <a:xfrm>
            <a:off x="6583363" y="4297363"/>
            <a:ext cx="1871662" cy="431800"/>
          </a:xfrm>
          <a:prstGeom prst="roundRect">
            <a:avLst>
              <a:gd name="adj" fmla="val 16667"/>
            </a:avLst>
          </a:prstGeom>
          <a:solidFill>
            <a:schemeClr val="accent1"/>
          </a:solidFill>
          <a:ln w="12700" cap="sq" algn="ctr">
            <a:solidFill>
              <a:schemeClr val="tx1"/>
            </a:solidFill>
            <a:round/>
            <a:headEnd type="none" w="sm" len="sm"/>
            <a:tailEnd type="none" w="sm" len="sm"/>
          </a:ln>
        </p:spPr>
        <p:txBody>
          <a:bodyPr/>
          <a:lstStyle/>
          <a:p>
            <a:pPr algn="ctr" eaLnBrk="1" hangingPunct="1"/>
            <a:r>
              <a:rPr lang="en-GB" altLang="en-US" sz="1200" b="1"/>
              <a:t>Reporting Systems</a:t>
            </a:r>
          </a:p>
        </p:txBody>
      </p:sp>
      <p:sp>
        <p:nvSpPr>
          <p:cNvPr id="20488" name="Rounded Rectangle 10"/>
          <p:cNvSpPr>
            <a:spLocks noChangeArrowheads="1"/>
          </p:cNvSpPr>
          <p:nvPr/>
        </p:nvSpPr>
        <p:spPr bwMode="auto">
          <a:xfrm>
            <a:off x="6573838" y="5732463"/>
            <a:ext cx="1871662" cy="433387"/>
          </a:xfrm>
          <a:prstGeom prst="roundRect">
            <a:avLst>
              <a:gd name="adj" fmla="val 16667"/>
            </a:avLst>
          </a:prstGeom>
          <a:solidFill>
            <a:schemeClr val="accent1"/>
          </a:solidFill>
          <a:ln w="12700" cap="sq" algn="ctr">
            <a:solidFill>
              <a:schemeClr val="tx1"/>
            </a:solidFill>
            <a:round/>
            <a:headEnd type="none" w="sm" len="sm"/>
            <a:tailEnd type="none" w="sm" len="sm"/>
          </a:ln>
        </p:spPr>
        <p:txBody>
          <a:bodyPr/>
          <a:lstStyle/>
          <a:p>
            <a:pPr algn="ctr" eaLnBrk="1" hangingPunct="1"/>
            <a:r>
              <a:rPr lang="en-GB" altLang="en-US" sz="1200" b="1"/>
              <a:t>Measuring Impact </a:t>
            </a:r>
          </a:p>
        </p:txBody>
      </p:sp>
      <p:sp>
        <p:nvSpPr>
          <p:cNvPr id="20489" name="Rounded Rectangle 16"/>
          <p:cNvSpPr>
            <a:spLocks noChangeArrowheads="1"/>
          </p:cNvSpPr>
          <p:nvPr/>
        </p:nvSpPr>
        <p:spPr bwMode="auto">
          <a:xfrm>
            <a:off x="6583363" y="3486150"/>
            <a:ext cx="1871662" cy="576263"/>
          </a:xfrm>
          <a:prstGeom prst="roundRect">
            <a:avLst>
              <a:gd name="adj" fmla="val 16667"/>
            </a:avLst>
          </a:prstGeom>
          <a:solidFill>
            <a:schemeClr val="accent1"/>
          </a:solidFill>
          <a:ln w="12700" cap="sq" algn="ctr">
            <a:solidFill>
              <a:schemeClr val="tx1"/>
            </a:solidFill>
            <a:round/>
            <a:headEnd type="none" w="sm" len="sm"/>
            <a:tailEnd type="none" w="sm" len="sm"/>
          </a:ln>
        </p:spPr>
        <p:txBody>
          <a:bodyPr/>
          <a:lstStyle/>
          <a:p>
            <a:pPr algn="ctr" eaLnBrk="1" hangingPunct="1"/>
            <a:r>
              <a:rPr lang="en-GB" altLang="en-US" sz="1200" b="1"/>
              <a:t>Additional Staff Training and Support </a:t>
            </a:r>
          </a:p>
        </p:txBody>
      </p:sp>
      <p:cxnSp>
        <p:nvCxnSpPr>
          <p:cNvPr id="14" name="Straight Connector 13"/>
          <p:cNvCxnSpPr/>
          <p:nvPr/>
        </p:nvCxnSpPr>
        <p:spPr bwMode="auto">
          <a:xfrm flipV="1">
            <a:off x="4548188" y="1984375"/>
            <a:ext cx="1993900" cy="160655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8" name="Straight Connector 17"/>
          <p:cNvCxnSpPr>
            <a:endCxn id="20486" idx="1"/>
          </p:cNvCxnSpPr>
          <p:nvPr/>
        </p:nvCxnSpPr>
        <p:spPr bwMode="auto">
          <a:xfrm flipV="1">
            <a:off x="4548188" y="2795588"/>
            <a:ext cx="2035175" cy="739775"/>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0" name="Straight Connector 19"/>
          <p:cNvCxnSpPr>
            <a:endCxn id="20489" idx="1"/>
          </p:cNvCxnSpPr>
          <p:nvPr/>
        </p:nvCxnSpPr>
        <p:spPr bwMode="auto">
          <a:xfrm>
            <a:off x="4589463" y="3587750"/>
            <a:ext cx="1993900" cy="185738"/>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4" name="Straight Connector 23"/>
          <p:cNvCxnSpPr>
            <a:endCxn id="20488" idx="1"/>
          </p:cNvCxnSpPr>
          <p:nvPr/>
        </p:nvCxnSpPr>
        <p:spPr bwMode="auto">
          <a:xfrm>
            <a:off x="4538663" y="3573463"/>
            <a:ext cx="2035175" cy="2376487"/>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sp>
        <p:nvSpPr>
          <p:cNvPr id="20494" name="Rounded Rectangle 30"/>
          <p:cNvSpPr>
            <a:spLocks noChangeArrowheads="1"/>
          </p:cNvSpPr>
          <p:nvPr/>
        </p:nvSpPr>
        <p:spPr bwMode="auto">
          <a:xfrm>
            <a:off x="6583363" y="5065713"/>
            <a:ext cx="1871662" cy="431800"/>
          </a:xfrm>
          <a:prstGeom prst="roundRect">
            <a:avLst>
              <a:gd name="adj" fmla="val 16667"/>
            </a:avLst>
          </a:prstGeom>
          <a:solidFill>
            <a:schemeClr val="accent1"/>
          </a:solidFill>
          <a:ln w="12700" cap="sq" algn="ctr">
            <a:solidFill>
              <a:schemeClr val="tx1"/>
            </a:solidFill>
            <a:round/>
            <a:headEnd type="none" w="sm" len="sm"/>
            <a:tailEnd type="none" w="sm" len="sm"/>
          </a:ln>
        </p:spPr>
        <p:txBody>
          <a:bodyPr/>
          <a:lstStyle/>
          <a:p>
            <a:pPr algn="ctr" eaLnBrk="1" hangingPunct="1"/>
            <a:r>
              <a:rPr lang="en-GB" altLang="en-US" sz="1200" b="1"/>
              <a:t>Partnership working </a:t>
            </a:r>
          </a:p>
        </p:txBody>
      </p:sp>
      <p:cxnSp>
        <p:nvCxnSpPr>
          <p:cNvPr id="20495" name="Straight Connector 29"/>
          <p:cNvCxnSpPr>
            <a:cxnSpLocks noChangeShapeType="1"/>
            <a:endCxn id="20494" idx="1"/>
          </p:cNvCxnSpPr>
          <p:nvPr/>
        </p:nvCxnSpPr>
        <p:spPr bwMode="auto">
          <a:xfrm>
            <a:off x="4548188" y="3573463"/>
            <a:ext cx="2035175" cy="1708150"/>
          </a:xfrm>
          <a:prstGeom prst="line">
            <a:avLst/>
          </a:prstGeom>
          <a:noFill/>
          <a:ln w="12700" cap="sq" algn="ctr">
            <a:solidFill>
              <a:schemeClr val="tx1"/>
            </a:solidFill>
            <a:round/>
            <a:headEnd type="none" w="sm" len="sm"/>
            <a:tailEnd type="none" w="sm" len="sm"/>
          </a:ln>
        </p:spPr>
      </p:cxnSp>
      <p:cxnSp>
        <p:nvCxnSpPr>
          <p:cNvPr id="20496" name="Straight Connector 32"/>
          <p:cNvCxnSpPr>
            <a:cxnSpLocks noChangeShapeType="1"/>
            <a:endCxn id="20487" idx="1"/>
          </p:cNvCxnSpPr>
          <p:nvPr/>
        </p:nvCxnSpPr>
        <p:spPr bwMode="auto">
          <a:xfrm>
            <a:off x="4543425" y="3575050"/>
            <a:ext cx="2039938" cy="938213"/>
          </a:xfrm>
          <a:prstGeom prst="line">
            <a:avLst/>
          </a:prstGeom>
          <a:noFill/>
          <a:ln w="12700" cap="sq" algn="ctr">
            <a:solidFill>
              <a:schemeClr val="tx1"/>
            </a:solidFill>
            <a:round/>
            <a:headEnd type="none" w="sm" len="sm"/>
            <a:tailEnd type="none" w="sm" len="sm"/>
          </a:ln>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ppt_x"/>
                                          </p:val>
                                        </p:tav>
                                        <p:tav tm="100000">
                                          <p:val>
                                            <p:strVal val="#ppt_x"/>
                                          </p:val>
                                        </p:tav>
                                      </p:tavLst>
                                    </p:anim>
                                    <p:anim calcmode="lin" valueType="num">
                                      <p:cBhvr additive="base">
                                        <p:cTn id="8" dur="500" fill="hold"/>
                                        <p:tgtEl>
                                          <p:spTgt spid="2048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20484"/>
                                        </p:tgtEl>
                                        <p:attrNameLst>
                                          <p:attrName>style.visibility</p:attrName>
                                        </p:attrNameLst>
                                      </p:cBhvr>
                                      <p:to>
                                        <p:strVal val="visible"/>
                                      </p:to>
                                    </p:set>
                                    <p:anim calcmode="lin" valueType="num">
                                      <p:cBhvr additive="base">
                                        <p:cTn id="12" dur="500" fill="hold"/>
                                        <p:tgtEl>
                                          <p:spTgt spid="20484"/>
                                        </p:tgtEl>
                                        <p:attrNameLst>
                                          <p:attrName>ppt_x</p:attrName>
                                        </p:attrNameLst>
                                      </p:cBhvr>
                                      <p:tavLst>
                                        <p:tav tm="0">
                                          <p:val>
                                            <p:strVal val="0-#ppt_w/2"/>
                                          </p:val>
                                        </p:tav>
                                        <p:tav tm="100000">
                                          <p:val>
                                            <p:strVal val="#ppt_x"/>
                                          </p:val>
                                        </p:tav>
                                      </p:tavLst>
                                    </p:anim>
                                    <p:anim calcmode="lin" valueType="num">
                                      <p:cBhvr additive="base">
                                        <p:cTn id="13" dur="500" fill="hold"/>
                                        <p:tgtEl>
                                          <p:spTgt spid="20484"/>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0485"/>
                                        </p:tgtEl>
                                        <p:attrNameLst>
                                          <p:attrName>style.visibility</p:attrName>
                                        </p:attrNameLst>
                                      </p:cBhvr>
                                      <p:to>
                                        <p:strVal val="visible"/>
                                      </p:to>
                                    </p:set>
                                    <p:anim calcmode="lin" valueType="num">
                                      <p:cBhvr additive="base">
                                        <p:cTn id="21" dur="500" fill="hold"/>
                                        <p:tgtEl>
                                          <p:spTgt spid="20485"/>
                                        </p:tgtEl>
                                        <p:attrNameLst>
                                          <p:attrName>ppt_x</p:attrName>
                                        </p:attrNameLst>
                                      </p:cBhvr>
                                      <p:tavLst>
                                        <p:tav tm="0">
                                          <p:val>
                                            <p:strVal val="#ppt_x"/>
                                          </p:val>
                                        </p:tav>
                                        <p:tav tm="100000">
                                          <p:val>
                                            <p:strVal val="#ppt_x"/>
                                          </p:val>
                                        </p:tav>
                                      </p:tavLst>
                                    </p:anim>
                                    <p:anim calcmode="lin" valueType="num">
                                      <p:cBhvr additive="base">
                                        <p:cTn id="22" dur="500" fill="hold"/>
                                        <p:tgtEl>
                                          <p:spTgt spid="20485"/>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1500"/>
                            </p:stCondLst>
                            <p:childTnLst>
                              <p:par>
                                <p:cTn id="24" presetID="2" presetClass="entr" presetSubtype="4" fill="hold" nodeType="after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500" fill="hold"/>
                                        <p:tgtEl>
                                          <p:spTgt spid="18"/>
                                        </p:tgtEl>
                                        <p:attrNameLst>
                                          <p:attrName>ppt_x</p:attrName>
                                        </p:attrNameLst>
                                      </p:cBhvr>
                                      <p:tavLst>
                                        <p:tav tm="0">
                                          <p:val>
                                            <p:strVal val="#ppt_x"/>
                                          </p:val>
                                        </p:tav>
                                        <p:tav tm="100000">
                                          <p:val>
                                            <p:strVal val="#ppt_x"/>
                                          </p:val>
                                        </p:tav>
                                      </p:tavLst>
                                    </p:anim>
                                    <p:anim calcmode="lin" valueType="num">
                                      <p:cBhvr additive="base">
                                        <p:cTn id="27" dur="500" fill="hold"/>
                                        <p:tgtEl>
                                          <p:spTgt spid="18"/>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0486"/>
                                        </p:tgtEl>
                                        <p:attrNameLst>
                                          <p:attrName>style.visibility</p:attrName>
                                        </p:attrNameLst>
                                      </p:cBhvr>
                                      <p:to>
                                        <p:strVal val="visible"/>
                                      </p:to>
                                    </p:set>
                                    <p:anim calcmode="lin" valueType="num">
                                      <p:cBhvr additive="base">
                                        <p:cTn id="30" dur="500" fill="hold"/>
                                        <p:tgtEl>
                                          <p:spTgt spid="20486"/>
                                        </p:tgtEl>
                                        <p:attrNameLst>
                                          <p:attrName>ppt_x</p:attrName>
                                        </p:attrNameLst>
                                      </p:cBhvr>
                                      <p:tavLst>
                                        <p:tav tm="0">
                                          <p:val>
                                            <p:strVal val="#ppt_x"/>
                                          </p:val>
                                        </p:tav>
                                        <p:tav tm="100000">
                                          <p:val>
                                            <p:strVal val="#ppt_x"/>
                                          </p:val>
                                        </p:tav>
                                      </p:tavLst>
                                    </p:anim>
                                    <p:anim calcmode="lin" valueType="num">
                                      <p:cBhvr additive="base">
                                        <p:cTn id="31" dur="500" fill="hold"/>
                                        <p:tgtEl>
                                          <p:spTgt spid="20486"/>
                                        </p:tgtEl>
                                        <p:attrNameLst>
                                          <p:attrName>ppt_y</p:attrName>
                                        </p:attrNameLst>
                                      </p:cBhvr>
                                      <p:tavLst>
                                        <p:tav tm="0">
                                          <p:val>
                                            <p:strVal val="1+#ppt_h/2"/>
                                          </p:val>
                                        </p:tav>
                                        <p:tav tm="100000">
                                          <p:val>
                                            <p:strVal val="#ppt_y"/>
                                          </p:val>
                                        </p:tav>
                                      </p:tavLst>
                                    </p:anim>
                                  </p:childTnLst>
                                </p:cTn>
                              </p:par>
                            </p:childTnLst>
                          </p:cTn>
                        </p:par>
                        <p:par>
                          <p:cTn id="32" fill="hold" nodeType="afterGroup">
                            <p:stCondLst>
                              <p:cond delay="2000"/>
                            </p:stCondLst>
                            <p:childTnLst>
                              <p:par>
                                <p:cTn id="33" presetID="2" presetClass="entr" presetSubtype="4" fill="hold" nodeType="after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ppt_x"/>
                                          </p:val>
                                        </p:tav>
                                        <p:tav tm="100000">
                                          <p:val>
                                            <p:strVal val="#ppt_x"/>
                                          </p:val>
                                        </p:tav>
                                      </p:tavLst>
                                    </p:anim>
                                    <p:anim calcmode="lin" valueType="num">
                                      <p:cBhvr additive="base">
                                        <p:cTn id="36" dur="500" fill="hold"/>
                                        <p:tgtEl>
                                          <p:spTgt spid="2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489"/>
                                        </p:tgtEl>
                                        <p:attrNameLst>
                                          <p:attrName>style.visibility</p:attrName>
                                        </p:attrNameLst>
                                      </p:cBhvr>
                                      <p:to>
                                        <p:strVal val="visible"/>
                                      </p:to>
                                    </p:set>
                                    <p:anim calcmode="lin" valueType="num">
                                      <p:cBhvr additive="base">
                                        <p:cTn id="39" dur="500" fill="hold"/>
                                        <p:tgtEl>
                                          <p:spTgt spid="20489"/>
                                        </p:tgtEl>
                                        <p:attrNameLst>
                                          <p:attrName>ppt_x</p:attrName>
                                        </p:attrNameLst>
                                      </p:cBhvr>
                                      <p:tavLst>
                                        <p:tav tm="0">
                                          <p:val>
                                            <p:strVal val="#ppt_x"/>
                                          </p:val>
                                        </p:tav>
                                        <p:tav tm="100000">
                                          <p:val>
                                            <p:strVal val="#ppt_x"/>
                                          </p:val>
                                        </p:tav>
                                      </p:tavLst>
                                    </p:anim>
                                    <p:anim calcmode="lin" valueType="num">
                                      <p:cBhvr additive="base">
                                        <p:cTn id="40" dur="500" fill="hold"/>
                                        <p:tgtEl>
                                          <p:spTgt spid="20489"/>
                                        </p:tgtEl>
                                        <p:attrNameLst>
                                          <p:attrName>ppt_y</p:attrName>
                                        </p:attrNameLst>
                                      </p:cBhvr>
                                      <p:tavLst>
                                        <p:tav tm="0">
                                          <p:val>
                                            <p:strVal val="1+#ppt_h/2"/>
                                          </p:val>
                                        </p:tav>
                                        <p:tav tm="100000">
                                          <p:val>
                                            <p:strVal val="#ppt_y"/>
                                          </p:val>
                                        </p:tav>
                                      </p:tavLst>
                                    </p:anim>
                                  </p:childTnLst>
                                </p:cTn>
                              </p:par>
                            </p:childTnLst>
                          </p:cTn>
                        </p:par>
                        <p:par>
                          <p:cTn id="41" fill="hold" nodeType="afterGroup">
                            <p:stCondLst>
                              <p:cond delay="2500"/>
                            </p:stCondLst>
                            <p:childTnLst>
                              <p:par>
                                <p:cTn id="42" presetID="2" presetClass="entr" presetSubtype="4" fill="hold" nodeType="afterEffect">
                                  <p:stCondLst>
                                    <p:cond delay="0"/>
                                  </p:stCondLst>
                                  <p:childTnLst>
                                    <p:set>
                                      <p:cBhvr>
                                        <p:cTn id="43" dur="1" fill="hold">
                                          <p:stCondLst>
                                            <p:cond delay="0"/>
                                          </p:stCondLst>
                                        </p:cTn>
                                        <p:tgtEl>
                                          <p:spTgt spid="20496"/>
                                        </p:tgtEl>
                                        <p:attrNameLst>
                                          <p:attrName>style.visibility</p:attrName>
                                        </p:attrNameLst>
                                      </p:cBhvr>
                                      <p:to>
                                        <p:strVal val="visible"/>
                                      </p:to>
                                    </p:set>
                                    <p:anim calcmode="lin" valueType="num">
                                      <p:cBhvr additive="base">
                                        <p:cTn id="44" dur="500" fill="hold"/>
                                        <p:tgtEl>
                                          <p:spTgt spid="20496"/>
                                        </p:tgtEl>
                                        <p:attrNameLst>
                                          <p:attrName>ppt_x</p:attrName>
                                        </p:attrNameLst>
                                      </p:cBhvr>
                                      <p:tavLst>
                                        <p:tav tm="0">
                                          <p:val>
                                            <p:strVal val="#ppt_x"/>
                                          </p:val>
                                        </p:tav>
                                        <p:tav tm="100000">
                                          <p:val>
                                            <p:strVal val="#ppt_x"/>
                                          </p:val>
                                        </p:tav>
                                      </p:tavLst>
                                    </p:anim>
                                    <p:anim calcmode="lin" valueType="num">
                                      <p:cBhvr additive="base">
                                        <p:cTn id="45" dur="500" fill="hold"/>
                                        <p:tgtEl>
                                          <p:spTgt spid="20496"/>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20487"/>
                                        </p:tgtEl>
                                        <p:attrNameLst>
                                          <p:attrName>style.visibility</p:attrName>
                                        </p:attrNameLst>
                                      </p:cBhvr>
                                      <p:to>
                                        <p:strVal val="visible"/>
                                      </p:to>
                                    </p:set>
                                    <p:anim calcmode="lin" valueType="num">
                                      <p:cBhvr additive="base">
                                        <p:cTn id="48" dur="500" fill="hold"/>
                                        <p:tgtEl>
                                          <p:spTgt spid="20487"/>
                                        </p:tgtEl>
                                        <p:attrNameLst>
                                          <p:attrName>ppt_x</p:attrName>
                                        </p:attrNameLst>
                                      </p:cBhvr>
                                      <p:tavLst>
                                        <p:tav tm="0">
                                          <p:val>
                                            <p:strVal val="#ppt_x"/>
                                          </p:val>
                                        </p:tav>
                                        <p:tav tm="100000">
                                          <p:val>
                                            <p:strVal val="#ppt_x"/>
                                          </p:val>
                                        </p:tav>
                                      </p:tavLst>
                                    </p:anim>
                                    <p:anim calcmode="lin" valueType="num">
                                      <p:cBhvr additive="base">
                                        <p:cTn id="49" dur="500" fill="hold"/>
                                        <p:tgtEl>
                                          <p:spTgt spid="20487"/>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3000"/>
                            </p:stCondLst>
                            <p:childTnLst>
                              <p:par>
                                <p:cTn id="51" presetID="2" presetClass="entr" presetSubtype="4" fill="hold" nodeType="afterEffect">
                                  <p:stCondLst>
                                    <p:cond delay="0"/>
                                  </p:stCondLst>
                                  <p:childTnLst>
                                    <p:set>
                                      <p:cBhvr>
                                        <p:cTn id="52" dur="1" fill="hold">
                                          <p:stCondLst>
                                            <p:cond delay="0"/>
                                          </p:stCondLst>
                                        </p:cTn>
                                        <p:tgtEl>
                                          <p:spTgt spid="20495"/>
                                        </p:tgtEl>
                                        <p:attrNameLst>
                                          <p:attrName>style.visibility</p:attrName>
                                        </p:attrNameLst>
                                      </p:cBhvr>
                                      <p:to>
                                        <p:strVal val="visible"/>
                                      </p:to>
                                    </p:set>
                                    <p:anim calcmode="lin" valueType="num">
                                      <p:cBhvr additive="base">
                                        <p:cTn id="53" dur="500" fill="hold"/>
                                        <p:tgtEl>
                                          <p:spTgt spid="20495"/>
                                        </p:tgtEl>
                                        <p:attrNameLst>
                                          <p:attrName>ppt_x</p:attrName>
                                        </p:attrNameLst>
                                      </p:cBhvr>
                                      <p:tavLst>
                                        <p:tav tm="0">
                                          <p:val>
                                            <p:strVal val="#ppt_x"/>
                                          </p:val>
                                        </p:tav>
                                        <p:tav tm="100000">
                                          <p:val>
                                            <p:strVal val="#ppt_x"/>
                                          </p:val>
                                        </p:tav>
                                      </p:tavLst>
                                    </p:anim>
                                    <p:anim calcmode="lin" valueType="num">
                                      <p:cBhvr additive="base">
                                        <p:cTn id="54" dur="500" fill="hold"/>
                                        <p:tgtEl>
                                          <p:spTgt spid="20495"/>
                                        </p:tgtEl>
                                        <p:attrNameLst>
                                          <p:attrName>ppt_y</p:attrName>
                                        </p:attrNameLst>
                                      </p:cBhvr>
                                      <p:tavLst>
                                        <p:tav tm="0">
                                          <p:val>
                                            <p:strVal val="1+#ppt_h/2"/>
                                          </p:val>
                                        </p:tav>
                                        <p:tav tm="100000">
                                          <p:val>
                                            <p:strVal val="#ppt_y"/>
                                          </p:val>
                                        </p:tav>
                                      </p:tavLst>
                                    </p:anim>
                                  </p:childTnLst>
                                </p:cTn>
                              </p:par>
                            </p:childTnLst>
                          </p:cTn>
                        </p:par>
                        <p:par>
                          <p:cTn id="55" fill="hold" nodeType="afterGroup">
                            <p:stCondLst>
                              <p:cond delay="3500"/>
                            </p:stCondLst>
                            <p:childTnLst>
                              <p:par>
                                <p:cTn id="56" presetID="2" presetClass="entr" presetSubtype="4" fill="hold" grpId="0" nodeType="afterEffect">
                                  <p:stCondLst>
                                    <p:cond delay="0"/>
                                  </p:stCondLst>
                                  <p:childTnLst>
                                    <p:set>
                                      <p:cBhvr>
                                        <p:cTn id="57" dur="1" fill="hold">
                                          <p:stCondLst>
                                            <p:cond delay="0"/>
                                          </p:stCondLst>
                                        </p:cTn>
                                        <p:tgtEl>
                                          <p:spTgt spid="20494"/>
                                        </p:tgtEl>
                                        <p:attrNameLst>
                                          <p:attrName>style.visibility</p:attrName>
                                        </p:attrNameLst>
                                      </p:cBhvr>
                                      <p:to>
                                        <p:strVal val="visible"/>
                                      </p:to>
                                    </p:set>
                                    <p:anim calcmode="lin" valueType="num">
                                      <p:cBhvr additive="base">
                                        <p:cTn id="58" dur="500" fill="hold"/>
                                        <p:tgtEl>
                                          <p:spTgt spid="20494"/>
                                        </p:tgtEl>
                                        <p:attrNameLst>
                                          <p:attrName>ppt_x</p:attrName>
                                        </p:attrNameLst>
                                      </p:cBhvr>
                                      <p:tavLst>
                                        <p:tav tm="0">
                                          <p:val>
                                            <p:strVal val="#ppt_x"/>
                                          </p:val>
                                        </p:tav>
                                        <p:tav tm="100000">
                                          <p:val>
                                            <p:strVal val="#ppt_x"/>
                                          </p:val>
                                        </p:tav>
                                      </p:tavLst>
                                    </p:anim>
                                    <p:anim calcmode="lin" valueType="num">
                                      <p:cBhvr additive="base">
                                        <p:cTn id="59" dur="500" fill="hold"/>
                                        <p:tgtEl>
                                          <p:spTgt spid="20494"/>
                                        </p:tgtEl>
                                        <p:attrNameLst>
                                          <p:attrName>ppt_y</p:attrName>
                                        </p:attrNameLst>
                                      </p:cBhvr>
                                      <p:tavLst>
                                        <p:tav tm="0">
                                          <p:val>
                                            <p:strVal val="1+#ppt_h/2"/>
                                          </p:val>
                                        </p:tav>
                                        <p:tav tm="100000">
                                          <p:val>
                                            <p:strVal val="#ppt_y"/>
                                          </p:val>
                                        </p:tav>
                                      </p:tavLst>
                                    </p:anim>
                                  </p:childTnLst>
                                </p:cTn>
                              </p:par>
                            </p:childTnLst>
                          </p:cTn>
                        </p:par>
                        <p:par>
                          <p:cTn id="60" fill="hold" nodeType="afterGroup">
                            <p:stCondLst>
                              <p:cond delay="4000"/>
                            </p:stCondLst>
                            <p:childTnLst>
                              <p:par>
                                <p:cTn id="61" presetID="2" presetClass="entr" presetSubtype="4" fill="hold"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additive="base">
                                        <p:cTn id="63" dur="500" fill="hold"/>
                                        <p:tgtEl>
                                          <p:spTgt spid="24"/>
                                        </p:tgtEl>
                                        <p:attrNameLst>
                                          <p:attrName>ppt_x</p:attrName>
                                        </p:attrNameLst>
                                      </p:cBhvr>
                                      <p:tavLst>
                                        <p:tav tm="0">
                                          <p:val>
                                            <p:strVal val="#ppt_x"/>
                                          </p:val>
                                        </p:tav>
                                        <p:tav tm="100000">
                                          <p:val>
                                            <p:strVal val="#ppt_x"/>
                                          </p:val>
                                        </p:tav>
                                      </p:tavLst>
                                    </p:anim>
                                    <p:anim calcmode="lin" valueType="num">
                                      <p:cBhvr additive="base">
                                        <p:cTn id="64" dur="500" fill="hold"/>
                                        <p:tgtEl>
                                          <p:spTgt spid="2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0488"/>
                                        </p:tgtEl>
                                        <p:attrNameLst>
                                          <p:attrName>style.visibility</p:attrName>
                                        </p:attrNameLst>
                                      </p:cBhvr>
                                      <p:to>
                                        <p:strVal val="visible"/>
                                      </p:to>
                                    </p:set>
                                    <p:anim calcmode="lin" valueType="num">
                                      <p:cBhvr additive="base">
                                        <p:cTn id="67" dur="500" fill="hold"/>
                                        <p:tgtEl>
                                          <p:spTgt spid="20488"/>
                                        </p:tgtEl>
                                        <p:attrNameLst>
                                          <p:attrName>ppt_x</p:attrName>
                                        </p:attrNameLst>
                                      </p:cBhvr>
                                      <p:tavLst>
                                        <p:tav tm="0">
                                          <p:val>
                                            <p:strVal val="#ppt_x"/>
                                          </p:val>
                                        </p:tav>
                                        <p:tav tm="100000">
                                          <p:val>
                                            <p:strVal val="#ppt_x"/>
                                          </p:val>
                                        </p:tav>
                                      </p:tavLst>
                                    </p:anim>
                                    <p:anim calcmode="lin" valueType="num">
                                      <p:cBhvr additive="base">
                                        <p:cTn id="68" dur="500" fill="hold"/>
                                        <p:tgtEl>
                                          <p:spTgt spid="204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5" grpId="0" animBg="1"/>
      <p:bldP spid="20486" grpId="0" animBg="1"/>
      <p:bldP spid="20487" grpId="0" animBg="1"/>
      <p:bldP spid="20488" grpId="0" animBg="1"/>
      <p:bldP spid="20489" grpId="0" animBg="1"/>
      <p:bldP spid="2049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31775" y="981075"/>
            <a:ext cx="8488363" cy="64611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en-GB" sz="1200" b="1" dirty="0"/>
              <a:t>Referral System</a:t>
            </a:r>
            <a:endParaRPr lang="en-GB" sz="1200" dirty="0"/>
          </a:p>
          <a:p>
            <a:pPr marL="228600" indent="-228600" eaLnBrk="1" hangingPunct="1">
              <a:buFont typeface="+mj-lt"/>
              <a:buAutoNum type="arabicPeriod"/>
              <a:defRPr/>
            </a:pPr>
            <a:r>
              <a:rPr lang="en-GB" sz="1200" dirty="0"/>
              <a:t>First-time parents : referred by Public Health Nurses (PHNs) .</a:t>
            </a:r>
          </a:p>
          <a:p>
            <a:pPr marL="228600" indent="-228600" eaLnBrk="1" hangingPunct="1">
              <a:buFont typeface="+mj-lt"/>
              <a:buAutoNum type="arabicPeriod"/>
              <a:defRPr/>
            </a:pPr>
            <a:r>
              <a:rPr lang="en-GB" sz="1200" dirty="0"/>
              <a:t>Targeted Service referred by PHNs, Social Workers and other Health &amp; Social Care Professionals</a:t>
            </a:r>
          </a:p>
        </p:txBody>
      </p:sp>
      <p:sp>
        <p:nvSpPr>
          <p:cNvPr id="19459" name="Slide Number Placeholder 3"/>
          <p:cNvSpPr>
            <a:spLocks noGrp="1"/>
          </p:cNvSpPr>
          <p:nvPr>
            <p:ph type="sldNum" sz="quarter" idx="11"/>
          </p:nvPr>
        </p:nvSpPr>
        <p:spPr>
          <a:xfrm>
            <a:off x="6621463" y="6400800"/>
            <a:ext cx="2133600" cy="457200"/>
          </a:xfrm>
          <a:noFill/>
        </p:spPr>
        <p:txBody>
          <a:bodyPr/>
          <a:lstStyle/>
          <a:p>
            <a:fld id="{10E7F85A-5C63-4EB5-9B56-E3A9DF9A804C}" type="slidenum">
              <a:rPr lang="en-GB" altLang="en-US"/>
              <a:pPr/>
              <a:t>9</a:t>
            </a:fld>
            <a:endParaRPr lang="en-GB" altLang="en-US"/>
          </a:p>
        </p:txBody>
      </p:sp>
      <p:sp>
        <p:nvSpPr>
          <p:cNvPr id="6" name="TextBox 5"/>
          <p:cNvSpPr txBox="1"/>
          <p:nvPr/>
        </p:nvSpPr>
        <p:spPr>
          <a:xfrm>
            <a:off x="222250" y="5680075"/>
            <a:ext cx="8475663" cy="83026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en-GB" sz="1200" b="1" dirty="0"/>
              <a:t>Measuring Impact</a:t>
            </a:r>
          </a:p>
          <a:p>
            <a:pPr marL="228600" indent="-228600" eaLnBrk="1" hangingPunct="1">
              <a:buFont typeface="+mj-lt"/>
              <a:buAutoNum type="arabicPeriod" startAt="15"/>
              <a:defRPr/>
            </a:pPr>
            <a:r>
              <a:rPr lang="en-GB" sz="1200" dirty="0"/>
              <a:t>Reporting Form acts as both an assessment and impact measuring device</a:t>
            </a:r>
          </a:p>
          <a:p>
            <a:pPr marL="228600" indent="-228600" eaLnBrk="1" hangingPunct="1">
              <a:buFont typeface="+mj-lt"/>
              <a:buAutoNum type="arabicPeriod" startAt="15"/>
              <a:defRPr/>
            </a:pPr>
            <a:r>
              <a:rPr lang="en-GB" sz="1200" dirty="0"/>
              <a:t>Tool to Measure Parenting Self-Efficacy: University of Hertfordshire – TOPSE </a:t>
            </a:r>
          </a:p>
          <a:p>
            <a:pPr marL="228600" indent="-228600" eaLnBrk="1" hangingPunct="1">
              <a:buFont typeface="+mj-lt"/>
              <a:buAutoNum type="arabicPeriod" startAt="15"/>
              <a:defRPr/>
            </a:pPr>
            <a:r>
              <a:rPr lang="en-GB" sz="1200" dirty="0"/>
              <a:t>Partner Body Satisfaction Survey</a:t>
            </a:r>
          </a:p>
        </p:txBody>
      </p:sp>
      <p:sp>
        <p:nvSpPr>
          <p:cNvPr id="19461" name="TextBox 6"/>
          <p:cNvSpPr txBox="1">
            <a:spLocks noChangeArrowheads="1"/>
          </p:cNvSpPr>
          <p:nvPr/>
        </p:nvSpPr>
        <p:spPr bwMode="auto">
          <a:xfrm>
            <a:off x="6443663" y="1966913"/>
            <a:ext cx="2305050" cy="923925"/>
          </a:xfrm>
          <a:prstGeom prst="rect">
            <a:avLst/>
          </a:prstGeom>
          <a:noFill/>
          <a:ln w="9525">
            <a:noFill/>
            <a:miter lim="800000"/>
            <a:headEnd/>
            <a:tailEnd/>
          </a:ln>
        </p:spPr>
        <p:txBody>
          <a:bodyPr>
            <a:spAutoFit/>
          </a:bodyPr>
          <a:lstStyle/>
          <a:p>
            <a:pPr eaLnBrk="1" hangingPunct="1"/>
            <a:endParaRPr lang="en-GB" altLang="en-US"/>
          </a:p>
          <a:p>
            <a:pPr eaLnBrk="1" hangingPunct="1"/>
            <a:endParaRPr lang="en-GB" altLang="en-US"/>
          </a:p>
          <a:p>
            <a:pPr eaLnBrk="1" hangingPunct="1"/>
            <a:endParaRPr lang="en-GB" altLang="en-US"/>
          </a:p>
        </p:txBody>
      </p:sp>
      <p:sp>
        <p:nvSpPr>
          <p:cNvPr id="14" name="TextBox 13"/>
          <p:cNvSpPr txBox="1"/>
          <p:nvPr/>
        </p:nvSpPr>
        <p:spPr>
          <a:xfrm>
            <a:off x="227013" y="5033963"/>
            <a:ext cx="8470900" cy="64611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en-GB" sz="1200" b="1" dirty="0"/>
              <a:t>Reporting Systems </a:t>
            </a:r>
          </a:p>
          <a:p>
            <a:pPr marL="228600" indent="-228600" eaLnBrk="1" hangingPunct="1">
              <a:buFont typeface="+mj-lt"/>
              <a:buAutoNum type="arabicPeriod" startAt="14"/>
              <a:defRPr/>
            </a:pPr>
            <a:r>
              <a:rPr lang="en-GB" sz="1200" dirty="0"/>
              <a:t>Recording &amp; reporting systems designed to meet needs of service systems and referring agents; report on parenting practice and child development outcomes</a:t>
            </a:r>
          </a:p>
        </p:txBody>
      </p:sp>
      <p:sp>
        <p:nvSpPr>
          <p:cNvPr id="17" name="TextBox 16"/>
          <p:cNvSpPr txBox="1"/>
          <p:nvPr/>
        </p:nvSpPr>
        <p:spPr>
          <a:xfrm>
            <a:off x="231775" y="1617663"/>
            <a:ext cx="8488363" cy="120015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1" eaLnBrk="1" hangingPunct="1">
              <a:defRPr/>
            </a:pPr>
            <a:r>
              <a:rPr lang="en-GB" sz="1200" b="1" dirty="0"/>
              <a:t>Programme/Service Delivery</a:t>
            </a:r>
            <a:endParaRPr lang="en-GB" sz="1200" dirty="0"/>
          </a:p>
          <a:p>
            <a:pPr marL="228600" lvl="1" indent="-228600" eaLnBrk="1" hangingPunct="1">
              <a:buFont typeface="+mj-lt"/>
              <a:buAutoNum type="arabicPeriod" startAt="3"/>
              <a:defRPr/>
            </a:pPr>
            <a:r>
              <a:rPr lang="en-GB" sz="1200" dirty="0"/>
              <a:t>First-time parents : home visit &amp; programme 1 per  month birth up to aged 3 years </a:t>
            </a:r>
          </a:p>
          <a:p>
            <a:pPr marL="228600" lvl="1" indent="-228600" eaLnBrk="1" hangingPunct="1">
              <a:buFont typeface="+mj-lt"/>
              <a:buAutoNum type="arabicPeriod" startAt="3"/>
              <a:defRPr/>
            </a:pPr>
            <a:r>
              <a:rPr lang="en-GB" sz="1200" dirty="0"/>
              <a:t>Targeted Service: birth to 5 years (as required);  number of home-visits based on need  </a:t>
            </a:r>
          </a:p>
          <a:p>
            <a:pPr marL="228600" lvl="1" indent="-228600" eaLnBrk="1" hangingPunct="1">
              <a:buFont typeface="+mj-lt"/>
              <a:buAutoNum type="arabicPeriod" startAt="3"/>
              <a:defRPr/>
            </a:pPr>
            <a:r>
              <a:rPr lang="en-GB" sz="1200" dirty="0"/>
              <a:t>Additional intensive sessional thematic  interventions addressing specific parent learning </a:t>
            </a:r>
            <a:r>
              <a:rPr lang="en-GB" sz="1200" dirty="0"/>
              <a:t>needs to be developed</a:t>
            </a:r>
            <a:endParaRPr lang="en-GB" sz="1200" dirty="0"/>
          </a:p>
          <a:p>
            <a:pPr marL="228600" lvl="1" indent="-228600" eaLnBrk="1" hangingPunct="1">
              <a:buFont typeface="+mj-lt"/>
              <a:buAutoNum type="arabicPeriod" startAt="3"/>
              <a:defRPr/>
            </a:pPr>
            <a:r>
              <a:rPr lang="en-GB" sz="1200" dirty="0"/>
              <a:t>Support to access + avail of other services </a:t>
            </a:r>
          </a:p>
          <a:p>
            <a:pPr marL="228600" lvl="1" indent="-228600" eaLnBrk="1" hangingPunct="1">
              <a:buFont typeface="+mj-lt"/>
              <a:buAutoNum type="arabicPeriod" startAt="3"/>
              <a:defRPr/>
            </a:pPr>
            <a:r>
              <a:rPr lang="en-GB" sz="1200" dirty="0"/>
              <a:t>Access to other Lifestart services – </a:t>
            </a:r>
            <a:r>
              <a:rPr lang="en-GB" sz="1200" dirty="0"/>
              <a:t>Spirals,  and Booster Thematic Sessional Interventions, </a:t>
            </a:r>
            <a:endParaRPr lang="en-GB" sz="1200" dirty="0"/>
          </a:p>
        </p:txBody>
      </p:sp>
      <p:sp>
        <p:nvSpPr>
          <p:cNvPr id="20" name="TextBox 19"/>
          <p:cNvSpPr txBox="1"/>
          <p:nvPr/>
        </p:nvSpPr>
        <p:spPr>
          <a:xfrm>
            <a:off x="231775" y="2817813"/>
            <a:ext cx="8488363" cy="83026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en-GB" sz="1200" b="1" dirty="0"/>
              <a:t>Additional Staff Training and Support </a:t>
            </a:r>
            <a:endParaRPr lang="en-GB" sz="1200" dirty="0"/>
          </a:p>
          <a:p>
            <a:pPr marL="228600" indent="-228600" eaLnBrk="1" hangingPunct="1">
              <a:buFont typeface="+mj-lt"/>
              <a:buAutoNum type="arabicPeriod" startAt="8"/>
              <a:defRPr/>
            </a:pPr>
            <a:r>
              <a:rPr lang="en-GB" sz="1200" dirty="0"/>
              <a:t>Family Support Training ( for Lifestart Staff)</a:t>
            </a:r>
          </a:p>
          <a:p>
            <a:pPr marL="228600" indent="-228600" eaLnBrk="1" hangingPunct="1">
              <a:buFont typeface="+mj-lt"/>
              <a:buAutoNum type="arabicPeriod" startAt="8"/>
              <a:defRPr/>
            </a:pPr>
            <a:r>
              <a:rPr lang="en-GB" sz="1200" dirty="0"/>
              <a:t>Clinical Supervision ( for Lifestart Staff) </a:t>
            </a:r>
          </a:p>
          <a:p>
            <a:pPr marL="228600" indent="-228600" eaLnBrk="1" hangingPunct="1">
              <a:buFont typeface="+mj-lt"/>
              <a:buAutoNum type="arabicPeriod" startAt="8"/>
              <a:defRPr/>
            </a:pPr>
            <a:r>
              <a:rPr lang="en-GB" sz="1200" dirty="0"/>
              <a:t>Spirals &amp; sessional intervention training in parenting support  (for HSE and other external staff) </a:t>
            </a:r>
          </a:p>
        </p:txBody>
      </p:sp>
      <p:sp>
        <p:nvSpPr>
          <p:cNvPr id="21" name="TextBox 20"/>
          <p:cNvSpPr txBox="1"/>
          <p:nvPr/>
        </p:nvSpPr>
        <p:spPr>
          <a:xfrm>
            <a:off x="227013" y="3648075"/>
            <a:ext cx="8488362" cy="138588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en-GB" sz="1200" b="1" dirty="0"/>
              <a:t>Partnership Working</a:t>
            </a:r>
          </a:p>
          <a:p>
            <a:pPr marL="228600" indent="-228600" eaLnBrk="1" hangingPunct="1">
              <a:buFont typeface="+mj-lt"/>
              <a:buAutoNum type="arabicPeriod" startAt="11"/>
              <a:defRPr/>
            </a:pPr>
            <a:r>
              <a:rPr lang="en-GB" sz="1200" dirty="0"/>
              <a:t> Advisory Group ‘brokering’ function</a:t>
            </a:r>
          </a:p>
          <a:p>
            <a:pPr marL="228600" indent="-228600" eaLnBrk="1" hangingPunct="1">
              <a:buFont typeface="+mj-lt"/>
              <a:buAutoNum type="arabicPeriod" startAt="11"/>
              <a:defRPr/>
            </a:pPr>
            <a:r>
              <a:rPr lang="en-GB" sz="1200" dirty="0"/>
              <a:t>The service integrated into the menu of local Family Support Services</a:t>
            </a:r>
          </a:p>
          <a:p>
            <a:pPr marL="228600" indent="-228600" eaLnBrk="1" hangingPunct="1">
              <a:buFont typeface="+mj-lt"/>
              <a:buAutoNum type="arabicPeriod" startAt="11"/>
              <a:defRPr/>
            </a:pPr>
            <a:r>
              <a:rPr lang="en-GB" sz="1200" dirty="0"/>
              <a:t>Family Visitors support and follow up on the work of professional staff with families</a:t>
            </a:r>
          </a:p>
          <a:p>
            <a:pPr marL="228600" lvl="1" indent="-228600" eaLnBrk="1" hangingPunct="1">
              <a:buFont typeface="+mj-lt"/>
              <a:buAutoNum type="arabicPeriod" startAt="11"/>
              <a:defRPr/>
            </a:pPr>
            <a:r>
              <a:rPr lang="en-GB" sz="1200" dirty="0"/>
              <a:t>Family Consent Form:  information sharing  </a:t>
            </a:r>
          </a:p>
          <a:p>
            <a:pPr marL="228600" lvl="1" indent="-228600" eaLnBrk="1" hangingPunct="1">
              <a:buFont typeface="+mj-lt"/>
              <a:buAutoNum type="arabicPeriod" startAt="11"/>
              <a:defRPr/>
            </a:pPr>
            <a:r>
              <a:rPr lang="en-GB" sz="1200" dirty="0"/>
              <a:t>Regional Manager + Referring Agent jointly customise service to family need</a:t>
            </a:r>
          </a:p>
          <a:p>
            <a:pPr marL="228600" lvl="1" indent="-228600" eaLnBrk="1" hangingPunct="1">
              <a:buFont typeface="+mj-lt"/>
              <a:buAutoNum type="arabicPeriod" startAt="11"/>
              <a:defRPr/>
            </a:pPr>
            <a:r>
              <a:rPr lang="en-GB" sz="1200" dirty="0"/>
              <a:t>Family Visitors attend case conferences etc.</a:t>
            </a:r>
          </a:p>
        </p:txBody>
      </p:sp>
      <p:sp>
        <p:nvSpPr>
          <p:cNvPr id="24586" name="Title 1"/>
          <p:cNvSpPr>
            <a:spLocks noGrp="1"/>
          </p:cNvSpPr>
          <p:nvPr>
            <p:ph type="title"/>
          </p:nvPr>
        </p:nvSpPr>
        <p:spPr>
          <a:xfrm>
            <a:off x="493713" y="312738"/>
            <a:ext cx="8229600" cy="668337"/>
          </a:xfrm>
        </p:spPr>
        <p:txBody>
          <a:bodyPr/>
          <a:lstStyle/>
          <a:p>
            <a:pPr algn="ctr">
              <a:defRPr/>
            </a:pPr>
            <a:r>
              <a:rPr lang="en-GB" altLang="en-US" sz="1600" b="1" dirty="0" smtClean="0">
                <a:solidFill>
                  <a:schemeClr val="accent1">
                    <a:lumMod val="25000"/>
                  </a:schemeClr>
                </a:solidFill>
              </a:rPr>
              <a:t>Adaptations to practice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withEffect">
                                  <p:stCondLst>
                                    <p:cond delay="0"/>
                                  </p:stCondLst>
                                  <p:childTnLst>
                                    <p:set>
                                      <p:cBhvr>
                                        <p:cTn id="6" dur="1" fill="hold">
                                          <p:stCondLst>
                                            <p:cond delay="0"/>
                                          </p:stCondLst>
                                        </p:cTn>
                                        <p:tgtEl>
                                          <p:spTgt spid="24586"/>
                                        </p:tgtEl>
                                        <p:attrNameLst>
                                          <p:attrName>style.visibility</p:attrName>
                                        </p:attrNameLst>
                                      </p:cBhvr>
                                      <p:to>
                                        <p:strVal val="visible"/>
                                      </p:to>
                                    </p:set>
                                    <p:anim calcmode="lin" valueType="num">
                                      <p:cBhvr additive="base">
                                        <p:cTn id="7" dur="500" fill="hold"/>
                                        <p:tgtEl>
                                          <p:spTgt spid="24586"/>
                                        </p:tgtEl>
                                        <p:attrNameLst>
                                          <p:attrName>ppt_x</p:attrName>
                                        </p:attrNameLst>
                                      </p:cBhvr>
                                      <p:tavLst>
                                        <p:tav tm="0">
                                          <p:val>
                                            <p:strVal val="#ppt_x"/>
                                          </p:val>
                                        </p:tav>
                                        <p:tav tm="100000">
                                          <p:val>
                                            <p:strVal val="#ppt_x"/>
                                          </p:val>
                                        </p:tav>
                                      </p:tavLst>
                                    </p:anim>
                                    <p:anim calcmode="lin" valueType="num">
                                      <p:cBhvr additive="base">
                                        <p:cTn id="8" dur="500" fill="hold"/>
                                        <p:tgtEl>
                                          <p:spTgt spid="2458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anim calcmode="lin" valueType="num">
                                      <p:cBhvr additive="base">
                                        <p:cTn id="19" dur="500" fill="hold"/>
                                        <p:tgtEl>
                                          <p:spTgt spid="17">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500"/>
                            </p:stCondLst>
                            <p:childTnLst>
                              <p:par>
                                <p:cTn id="22" presetID="2" presetClass="entr" presetSubtype="8" fill="hold" nodeType="afterEffect">
                                  <p:stCondLst>
                                    <p:cond delay="0"/>
                                  </p:stCondLst>
                                  <p:childTnLst>
                                    <p:set>
                                      <p:cBhvr>
                                        <p:cTn id="23" dur="1" fill="hold">
                                          <p:stCondLst>
                                            <p:cond delay="0"/>
                                          </p:stCondLst>
                                        </p:cTn>
                                        <p:tgtEl>
                                          <p:spTgt spid="17">
                                            <p:txEl>
                                              <p:pRg st="1" end="1"/>
                                            </p:txEl>
                                          </p:spTgt>
                                        </p:tgtEl>
                                        <p:attrNameLst>
                                          <p:attrName>style.visibility</p:attrName>
                                        </p:attrNameLst>
                                      </p:cBhvr>
                                      <p:to>
                                        <p:strVal val="visible"/>
                                      </p:to>
                                    </p:set>
                                    <p:anim calcmode="lin" valueType="num">
                                      <p:cBhvr additive="base">
                                        <p:cTn id="24" dur="500" fill="hold"/>
                                        <p:tgtEl>
                                          <p:spTgt spid="17">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7">
                                            <p:txEl>
                                              <p:pRg st="1" end="1"/>
                                            </p:txEl>
                                          </p:spTgt>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1000"/>
                            </p:stCondLst>
                            <p:childTnLst>
                              <p:par>
                                <p:cTn id="27" presetID="2" presetClass="entr" presetSubtype="8" fill="hold" nodeType="afterEffect">
                                  <p:stCondLst>
                                    <p:cond delay="0"/>
                                  </p:stCondLst>
                                  <p:childTnLst>
                                    <p:set>
                                      <p:cBhvr>
                                        <p:cTn id="28" dur="1" fill="hold">
                                          <p:stCondLst>
                                            <p:cond delay="0"/>
                                          </p:stCondLst>
                                        </p:cTn>
                                        <p:tgtEl>
                                          <p:spTgt spid="17">
                                            <p:txEl>
                                              <p:pRg st="2" end="2"/>
                                            </p:txEl>
                                          </p:spTgt>
                                        </p:tgtEl>
                                        <p:attrNameLst>
                                          <p:attrName>style.visibility</p:attrName>
                                        </p:attrNameLst>
                                      </p:cBhvr>
                                      <p:to>
                                        <p:strVal val="visible"/>
                                      </p:to>
                                    </p:set>
                                    <p:anim calcmode="lin" valueType="num">
                                      <p:cBhvr additive="base">
                                        <p:cTn id="29" dur="500" fill="hold"/>
                                        <p:tgtEl>
                                          <p:spTgt spid="17">
                                            <p:txEl>
                                              <p:pRg st="2" end="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7">
                                            <p:txEl>
                                              <p:pRg st="2" end="2"/>
                                            </p:txEl>
                                          </p:spTgt>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1500"/>
                            </p:stCondLst>
                            <p:childTnLst>
                              <p:par>
                                <p:cTn id="32" presetID="2" presetClass="entr" presetSubtype="8" fill="hold" nodeType="afterEffect">
                                  <p:stCondLst>
                                    <p:cond delay="0"/>
                                  </p:stCondLst>
                                  <p:childTnLst>
                                    <p:set>
                                      <p:cBhvr>
                                        <p:cTn id="33" dur="1" fill="hold">
                                          <p:stCondLst>
                                            <p:cond delay="0"/>
                                          </p:stCondLst>
                                        </p:cTn>
                                        <p:tgtEl>
                                          <p:spTgt spid="17">
                                            <p:txEl>
                                              <p:pRg st="3" end="3"/>
                                            </p:txEl>
                                          </p:spTgt>
                                        </p:tgtEl>
                                        <p:attrNameLst>
                                          <p:attrName>style.visibility</p:attrName>
                                        </p:attrNameLst>
                                      </p:cBhvr>
                                      <p:to>
                                        <p:strVal val="visible"/>
                                      </p:to>
                                    </p:set>
                                    <p:anim calcmode="lin" valueType="num">
                                      <p:cBhvr additive="base">
                                        <p:cTn id="34" dur="500" fill="hold"/>
                                        <p:tgtEl>
                                          <p:spTgt spid="17">
                                            <p:txEl>
                                              <p:pRg st="3" end="3"/>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17">
                                            <p:txEl>
                                              <p:pRg st="3" end="3"/>
                                            </p:txEl>
                                          </p:spTgt>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2000"/>
                            </p:stCondLst>
                            <p:childTnLst>
                              <p:par>
                                <p:cTn id="37" presetID="2" presetClass="entr" presetSubtype="8" fill="hold" nodeType="afterEffect">
                                  <p:stCondLst>
                                    <p:cond delay="0"/>
                                  </p:stCondLst>
                                  <p:childTnLst>
                                    <p:set>
                                      <p:cBhvr>
                                        <p:cTn id="38" dur="1" fill="hold">
                                          <p:stCondLst>
                                            <p:cond delay="0"/>
                                          </p:stCondLst>
                                        </p:cTn>
                                        <p:tgtEl>
                                          <p:spTgt spid="17">
                                            <p:txEl>
                                              <p:pRg st="4" end="4"/>
                                            </p:txEl>
                                          </p:spTgt>
                                        </p:tgtEl>
                                        <p:attrNameLst>
                                          <p:attrName>style.visibility</p:attrName>
                                        </p:attrNameLst>
                                      </p:cBhvr>
                                      <p:to>
                                        <p:strVal val="visible"/>
                                      </p:to>
                                    </p:set>
                                    <p:anim calcmode="lin" valueType="num">
                                      <p:cBhvr additive="base">
                                        <p:cTn id="39" dur="500" fill="hold"/>
                                        <p:tgtEl>
                                          <p:spTgt spid="17">
                                            <p:txEl>
                                              <p:pRg st="4" end="4"/>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7">
                                            <p:txEl>
                                              <p:pRg st="4" end="4"/>
                                            </p:txEl>
                                          </p:spTgt>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2500"/>
                            </p:stCondLst>
                            <p:childTnLst>
                              <p:par>
                                <p:cTn id="42" presetID="2" presetClass="entr" presetSubtype="8" fill="hold" nodeType="afterEffect">
                                  <p:stCondLst>
                                    <p:cond delay="0"/>
                                  </p:stCondLst>
                                  <p:childTnLst>
                                    <p:set>
                                      <p:cBhvr>
                                        <p:cTn id="43" dur="1" fill="hold">
                                          <p:stCondLst>
                                            <p:cond delay="0"/>
                                          </p:stCondLst>
                                        </p:cTn>
                                        <p:tgtEl>
                                          <p:spTgt spid="17">
                                            <p:txEl>
                                              <p:pRg st="5" end="5"/>
                                            </p:txEl>
                                          </p:spTgt>
                                        </p:tgtEl>
                                        <p:attrNameLst>
                                          <p:attrName>style.visibility</p:attrName>
                                        </p:attrNameLst>
                                      </p:cBhvr>
                                      <p:to>
                                        <p:strVal val="visible"/>
                                      </p:to>
                                    </p:set>
                                    <p:anim calcmode="lin" valueType="num">
                                      <p:cBhvr additive="base">
                                        <p:cTn id="44" dur="500" fill="hold"/>
                                        <p:tgtEl>
                                          <p:spTgt spid="17">
                                            <p:txEl>
                                              <p:pRg st="5" end="5"/>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1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8" fill="hold" nodeType="clickEffect">
                                  <p:stCondLst>
                                    <p:cond delay="0"/>
                                  </p:stCondLst>
                                  <p:childTnLst>
                                    <p:set>
                                      <p:cBhvr>
                                        <p:cTn id="49" dur="1" fill="hold">
                                          <p:stCondLst>
                                            <p:cond delay="0"/>
                                          </p:stCondLst>
                                        </p:cTn>
                                        <p:tgtEl>
                                          <p:spTgt spid="20">
                                            <p:txEl>
                                              <p:pRg st="0" end="0"/>
                                            </p:txEl>
                                          </p:spTgt>
                                        </p:tgtEl>
                                        <p:attrNameLst>
                                          <p:attrName>style.visibility</p:attrName>
                                        </p:attrNameLst>
                                      </p:cBhvr>
                                      <p:to>
                                        <p:strVal val="visible"/>
                                      </p:to>
                                    </p:set>
                                    <p:anim calcmode="lin" valueType="num">
                                      <p:cBhvr additive="base">
                                        <p:cTn id="50" dur="500" fill="hold"/>
                                        <p:tgtEl>
                                          <p:spTgt spid="20">
                                            <p:txEl>
                                              <p:pRg st="0" end="0"/>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20">
                                            <p:txEl>
                                              <p:pRg st="0" end="0"/>
                                            </p:txEl>
                                          </p:spTgt>
                                        </p:tgtEl>
                                        <p:attrNameLst>
                                          <p:attrName>ppt_y</p:attrName>
                                        </p:attrNameLst>
                                      </p:cBhvr>
                                      <p:tavLst>
                                        <p:tav tm="0">
                                          <p:val>
                                            <p:strVal val="#ppt_y"/>
                                          </p:val>
                                        </p:tav>
                                        <p:tav tm="100000">
                                          <p:val>
                                            <p:strVal val="#ppt_y"/>
                                          </p:val>
                                        </p:tav>
                                      </p:tavLst>
                                    </p:anim>
                                  </p:childTnLst>
                                </p:cTn>
                              </p:par>
                            </p:childTnLst>
                          </p:cTn>
                        </p:par>
                        <p:par>
                          <p:cTn id="52" fill="hold" nodeType="afterGroup">
                            <p:stCondLst>
                              <p:cond delay="500"/>
                            </p:stCondLst>
                            <p:childTnLst>
                              <p:par>
                                <p:cTn id="53" presetID="2" presetClass="entr" presetSubtype="8" fill="hold" nodeType="afterEffect">
                                  <p:stCondLst>
                                    <p:cond delay="0"/>
                                  </p:stCondLst>
                                  <p:childTnLst>
                                    <p:set>
                                      <p:cBhvr>
                                        <p:cTn id="54" dur="1" fill="hold">
                                          <p:stCondLst>
                                            <p:cond delay="0"/>
                                          </p:stCondLst>
                                        </p:cTn>
                                        <p:tgtEl>
                                          <p:spTgt spid="20">
                                            <p:txEl>
                                              <p:pRg st="1" end="1"/>
                                            </p:txEl>
                                          </p:spTgt>
                                        </p:tgtEl>
                                        <p:attrNameLst>
                                          <p:attrName>style.visibility</p:attrName>
                                        </p:attrNameLst>
                                      </p:cBhvr>
                                      <p:to>
                                        <p:strVal val="visible"/>
                                      </p:to>
                                    </p:set>
                                    <p:anim calcmode="lin" valueType="num">
                                      <p:cBhvr additive="base">
                                        <p:cTn id="55" dur="500" fill="hold"/>
                                        <p:tgtEl>
                                          <p:spTgt spid="20">
                                            <p:txEl>
                                              <p:pRg st="1" end="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0">
                                            <p:txEl>
                                              <p:pRg st="1" end="1"/>
                                            </p:txEl>
                                          </p:spTgt>
                                        </p:tgtEl>
                                        <p:attrNameLst>
                                          <p:attrName>ppt_y</p:attrName>
                                        </p:attrNameLst>
                                      </p:cBhvr>
                                      <p:tavLst>
                                        <p:tav tm="0">
                                          <p:val>
                                            <p:strVal val="#ppt_y"/>
                                          </p:val>
                                        </p:tav>
                                        <p:tav tm="100000">
                                          <p:val>
                                            <p:strVal val="#ppt_y"/>
                                          </p:val>
                                        </p:tav>
                                      </p:tavLst>
                                    </p:anim>
                                  </p:childTnLst>
                                </p:cTn>
                              </p:par>
                            </p:childTnLst>
                          </p:cTn>
                        </p:par>
                        <p:par>
                          <p:cTn id="57" fill="hold" nodeType="afterGroup">
                            <p:stCondLst>
                              <p:cond delay="1000"/>
                            </p:stCondLst>
                            <p:childTnLst>
                              <p:par>
                                <p:cTn id="58" presetID="2" presetClass="entr" presetSubtype="8" fill="hold" nodeType="afterEffect">
                                  <p:stCondLst>
                                    <p:cond delay="0"/>
                                  </p:stCondLst>
                                  <p:childTnLst>
                                    <p:set>
                                      <p:cBhvr>
                                        <p:cTn id="59" dur="1" fill="hold">
                                          <p:stCondLst>
                                            <p:cond delay="0"/>
                                          </p:stCondLst>
                                        </p:cTn>
                                        <p:tgtEl>
                                          <p:spTgt spid="20">
                                            <p:txEl>
                                              <p:pRg st="2" end="2"/>
                                            </p:txEl>
                                          </p:spTgt>
                                        </p:tgtEl>
                                        <p:attrNameLst>
                                          <p:attrName>style.visibility</p:attrName>
                                        </p:attrNameLst>
                                      </p:cBhvr>
                                      <p:to>
                                        <p:strVal val="visible"/>
                                      </p:to>
                                    </p:set>
                                    <p:anim calcmode="lin" valueType="num">
                                      <p:cBhvr additive="base">
                                        <p:cTn id="60" dur="500" fill="hold"/>
                                        <p:tgtEl>
                                          <p:spTgt spid="20">
                                            <p:txEl>
                                              <p:pRg st="2" end="2"/>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20">
                                            <p:txEl>
                                              <p:pRg st="2" end="2"/>
                                            </p:txEl>
                                          </p:spTgt>
                                        </p:tgtEl>
                                        <p:attrNameLst>
                                          <p:attrName>ppt_y</p:attrName>
                                        </p:attrNameLst>
                                      </p:cBhvr>
                                      <p:tavLst>
                                        <p:tav tm="0">
                                          <p:val>
                                            <p:strVal val="#ppt_y"/>
                                          </p:val>
                                        </p:tav>
                                        <p:tav tm="100000">
                                          <p:val>
                                            <p:strVal val="#ppt_y"/>
                                          </p:val>
                                        </p:tav>
                                      </p:tavLst>
                                    </p:anim>
                                  </p:childTnLst>
                                </p:cTn>
                              </p:par>
                            </p:childTnLst>
                          </p:cTn>
                        </p:par>
                        <p:par>
                          <p:cTn id="62" fill="hold" nodeType="afterGroup">
                            <p:stCondLst>
                              <p:cond delay="1500"/>
                            </p:stCondLst>
                            <p:childTnLst>
                              <p:par>
                                <p:cTn id="63" presetID="2" presetClass="entr" presetSubtype="8" fill="hold" nodeType="afterEffect">
                                  <p:stCondLst>
                                    <p:cond delay="0"/>
                                  </p:stCondLst>
                                  <p:childTnLst>
                                    <p:set>
                                      <p:cBhvr>
                                        <p:cTn id="64" dur="1" fill="hold">
                                          <p:stCondLst>
                                            <p:cond delay="0"/>
                                          </p:stCondLst>
                                        </p:cTn>
                                        <p:tgtEl>
                                          <p:spTgt spid="20">
                                            <p:txEl>
                                              <p:pRg st="3" end="3"/>
                                            </p:txEl>
                                          </p:spTgt>
                                        </p:tgtEl>
                                        <p:attrNameLst>
                                          <p:attrName>style.visibility</p:attrName>
                                        </p:attrNameLst>
                                      </p:cBhvr>
                                      <p:to>
                                        <p:strVal val="visible"/>
                                      </p:to>
                                    </p:set>
                                    <p:anim calcmode="lin" valueType="num">
                                      <p:cBhvr additive="base">
                                        <p:cTn id="65" dur="500" fill="hold"/>
                                        <p:tgtEl>
                                          <p:spTgt spid="20">
                                            <p:txEl>
                                              <p:pRg st="3" end="3"/>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2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2" fill="hold" nodeType="clickEffect">
                                  <p:stCondLst>
                                    <p:cond delay="0"/>
                                  </p:stCondLst>
                                  <p:childTnLst>
                                    <p:set>
                                      <p:cBhvr>
                                        <p:cTn id="70" dur="1" fill="hold">
                                          <p:stCondLst>
                                            <p:cond delay="0"/>
                                          </p:stCondLst>
                                        </p:cTn>
                                        <p:tgtEl>
                                          <p:spTgt spid="21">
                                            <p:txEl>
                                              <p:pRg st="0" end="0"/>
                                            </p:txEl>
                                          </p:spTgt>
                                        </p:tgtEl>
                                        <p:attrNameLst>
                                          <p:attrName>style.visibility</p:attrName>
                                        </p:attrNameLst>
                                      </p:cBhvr>
                                      <p:to>
                                        <p:strVal val="visible"/>
                                      </p:to>
                                    </p:set>
                                    <p:anim calcmode="lin" valueType="num">
                                      <p:cBhvr additive="base">
                                        <p:cTn id="71" dur="500" fill="hold"/>
                                        <p:tgtEl>
                                          <p:spTgt spid="21">
                                            <p:txEl>
                                              <p:pRg st="0" end="0"/>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21">
                                            <p:txEl>
                                              <p:pRg st="0" end="0"/>
                                            </p:txEl>
                                          </p:spTgt>
                                        </p:tgtEl>
                                        <p:attrNameLst>
                                          <p:attrName>ppt_y</p:attrName>
                                        </p:attrNameLst>
                                      </p:cBhvr>
                                      <p:tavLst>
                                        <p:tav tm="0">
                                          <p:val>
                                            <p:strVal val="#ppt_y"/>
                                          </p:val>
                                        </p:tav>
                                        <p:tav tm="100000">
                                          <p:val>
                                            <p:strVal val="#ppt_y"/>
                                          </p:val>
                                        </p:tav>
                                      </p:tavLst>
                                    </p:anim>
                                  </p:childTnLst>
                                </p:cTn>
                              </p:par>
                            </p:childTnLst>
                          </p:cTn>
                        </p:par>
                        <p:par>
                          <p:cTn id="73" fill="hold" nodeType="afterGroup">
                            <p:stCondLst>
                              <p:cond delay="500"/>
                            </p:stCondLst>
                            <p:childTnLst>
                              <p:par>
                                <p:cTn id="74" presetID="2" presetClass="entr" presetSubtype="2" fill="hold" nodeType="afterEffect">
                                  <p:stCondLst>
                                    <p:cond delay="0"/>
                                  </p:stCondLst>
                                  <p:childTnLst>
                                    <p:set>
                                      <p:cBhvr>
                                        <p:cTn id="75" dur="1" fill="hold">
                                          <p:stCondLst>
                                            <p:cond delay="0"/>
                                          </p:stCondLst>
                                        </p:cTn>
                                        <p:tgtEl>
                                          <p:spTgt spid="21">
                                            <p:txEl>
                                              <p:pRg st="1" end="1"/>
                                            </p:txEl>
                                          </p:spTgt>
                                        </p:tgtEl>
                                        <p:attrNameLst>
                                          <p:attrName>style.visibility</p:attrName>
                                        </p:attrNameLst>
                                      </p:cBhvr>
                                      <p:to>
                                        <p:strVal val="visible"/>
                                      </p:to>
                                    </p:set>
                                    <p:anim calcmode="lin" valueType="num">
                                      <p:cBhvr additive="base">
                                        <p:cTn id="76" dur="500" fill="hold"/>
                                        <p:tgtEl>
                                          <p:spTgt spid="21">
                                            <p:txEl>
                                              <p:pRg st="1" end="1"/>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21">
                                            <p:txEl>
                                              <p:pRg st="1" end="1"/>
                                            </p:txEl>
                                          </p:spTgt>
                                        </p:tgtEl>
                                        <p:attrNameLst>
                                          <p:attrName>ppt_y</p:attrName>
                                        </p:attrNameLst>
                                      </p:cBhvr>
                                      <p:tavLst>
                                        <p:tav tm="0">
                                          <p:val>
                                            <p:strVal val="#ppt_y"/>
                                          </p:val>
                                        </p:tav>
                                        <p:tav tm="100000">
                                          <p:val>
                                            <p:strVal val="#ppt_y"/>
                                          </p:val>
                                        </p:tav>
                                      </p:tavLst>
                                    </p:anim>
                                  </p:childTnLst>
                                </p:cTn>
                              </p:par>
                            </p:childTnLst>
                          </p:cTn>
                        </p:par>
                        <p:par>
                          <p:cTn id="78" fill="hold" nodeType="afterGroup">
                            <p:stCondLst>
                              <p:cond delay="1000"/>
                            </p:stCondLst>
                            <p:childTnLst>
                              <p:par>
                                <p:cTn id="79" presetID="2" presetClass="entr" presetSubtype="2" fill="hold" nodeType="afterEffect">
                                  <p:stCondLst>
                                    <p:cond delay="0"/>
                                  </p:stCondLst>
                                  <p:childTnLst>
                                    <p:set>
                                      <p:cBhvr>
                                        <p:cTn id="80" dur="1" fill="hold">
                                          <p:stCondLst>
                                            <p:cond delay="0"/>
                                          </p:stCondLst>
                                        </p:cTn>
                                        <p:tgtEl>
                                          <p:spTgt spid="21">
                                            <p:txEl>
                                              <p:pRg st="2" end="2"/>
                                            </p:txEl>
                                          </p:spTgt>
                                        </p:tgtEl>
                                        <p:attrNameLst>
                                          <p:attrName>style.visibility</p:attrName>
                                        </p:attrNameLst>
                                      </p:cBhvr>
                                      <p:to>
                                        <p:strVal val="visible"/>
                                      </p:to>
                                    </p:set>
                                    <p:anim calcmode="lin" valueType="num">
                                      <p:cBhvr additive="base">
                                        <p:cTn id="81" dur="500" fill="hold"/>
                                        <p:tgtEl>
                                          <p:spTgt spid="21">
                                            <p:txEl>
                                              <p:pRg st="2" end="2"/>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21">
                                            <p:txEl>
                                              <p:pRg st="2" end="2"/>
                                            </p:txEl>
                                          </p:spTgt>
                                        </p:tgtEl>
                                        <p:attrNameLst>
                                          <p:attrName>ppt_y</p:attrName>
                                        </p:attrNameLst>
                                      </p:cBhvr>
                                      <p:tavLst>
                                        <p:tav tm="0">
                                          <p:val>
                                            <p:strVal val="#ppt_y"/>
                                          </p:val>
                                        </p:tav>
                                        <p:tav tm="100000">
                                          <p:val>
                                            <p:strVal val="#ppt_y"/>
                                          </p:val>
                                        </p:tav>
                                      </p:tavLst>
                                    </p:anim>
                                  </p:childTnLst>
                                </p:cTn>
                              </p:par>
                            </p:childTnLst>
                          </p:cTn>
                        </p:par>
                        <p:par>
                          <p:cTn id="83" fill="hold" nodeType="afterGroup">
                            <p:stCondLst>
                              <p:cond delay="1500"/>
                            </p:stCondLst>
                            <p:childTnLst>
                              <p:par>
                                <p:cTn id="84" presetID="2" presetClass="entr" presetSubtype="2" fill="hold" nodeType="afterEffect">
                                  <p:stCondLst>
                                    <p:cond delay="0"/>
                                  </p:stCondLst>
                                  <p:childTnLst>
                                    <p:set>
                                      <p:cBhvr>
                                        <p:cTn id="85" dur="1" fill="hold">
                                          <p:stCondLst>
                                            <p:cond delay="0"/>
                                          </p:stCondLst>
                                        </p:cTn>
                                        <p:tgtEl>
                                          <p:spTgt spid="21">
                                            <p:txEl>
                                              <p:pRg st="3" end="3"/>
                                            </p:txEl>
                                          </p:spTgt>
                                        </p:tgtEl>
                                        <p:attrNameLst>
                                          <p:attrName>style.visibility</p:attrName>
                                        </p:attrNameLst>
                                      </p:cBhvr>
                                      <p:to>
                                        <p:strVal val="visible"/>
                                      </p:to>
                                    </p:set>
                                    <p:anim calcmode="lin" valueType="num">
                                      <p:cBhvr additive="base">
                                        <p:cTn id="86" dur="500" fill="hold"/>
                                        <p:tgtEl>
                                          <p:spTgt spid="21">
                                            <p:txEl>
                                              <p:pRg st="3" end="3"/>
                                            </p:txEl>
                                          </p:spTgt>
                                        </p:tgtEl>
                                        <p:attrNameLst>
                                          <p:attrName>ppt_x</p:attrName>
                                        </p:attrNameLst>
                                      </p:cBhvr>
                                      <p:tavLst>
                                        <p:tav tm="0">
                                          <p:val>
                                            <p:strVal val="1+#ppt_w/2"/>
                                          </p:val>
                                        </p:tav>
                                        <p:tav tm="100000">
                                          <p:val>
                                            <p:strVal val="#ppt_x"/>
                                          </p:val>
                                        </p:tav>
                                      </p:tavLst>
                                    </p:anim>
                                    <p:anim calcmode="lin" valueType="num">
                                      <p:cBhvr additive="base">
                                        <p:cTn id="87" dur="500" fill="hold"/>
                                        <p:tgtEl>
                                          <p:spTgt spid="21">
                                            <p:txEl>
                                              <p:pRg st="3" end="3"/>
                                            </p:txEl>
                                          </p:spTgt>
                                        </p:tgtEl>
                                        <p:attrNameLst>
                                          <p:attrName>ppt_y</p:attrName>
                                        </p:attrNameLst>
                                      </p:cBhvr>
                                      <p:tavLst>
                                        <p:tav tm="0">
                                          <p:val>
                                            <p:strVal val="#ppt_y"/>
                                          </p:val>
                                        </p:tav>
                                        <p:tav tm="100000">
                                          <p:val>
                                            <p:strVal val="#ppt_y"/>
                                          </p:val>
                                        </p:tav>
                                      </p:tavLst>
                                    </p:anim>
                                  </p:childTnLst>
                                </p:cTn>
                              </p:par>
                            </p:childTnLst>
                          </p:cTn>
                        </p:par>
                        <p:par>
                          <p:cTn id="88" fill="hold" nodeType="afterGroup">
                            <p:stCondLst>
                              <p:cond delay="2000"/>
                            </p:stCondLst>
                            <p:childTnLst>
                              <p:par>
                                <p:cTn id="89" presetID="2" presetClass="entr" presetSubtype="2" fill="hold" nodeType="afterEffect">
                                  <p:stCondLst>
                                    <p:cond delay="0"/>
                                  </p:stCondLst>
                                  <p:childTnLst>
                                    <p:set>
                                      <p:cBhvr>
                                        <p:cTn id="90" dur="1" fill="hold">
                                          <p:stCondLst>
                                            <p:cond delay="0"/>
                                          </p:stCondLst>
                                        </p:cTn>
                                        <p:tgtEl>
                                          <p:spTgt spid="21">
                                            <p:txEl>
                                              <p:pRg st="4" end="4"/>
                                            </p:txEl>
                                          </p:spTgt>
                                        </p:tgtEl>
                                        <p:attrNameLst>
                                          <p:attrName>style.visibility</p:attrName>
                                        </p:attrNameLst>
                                      </p:cBhvr>
                                      <p:to>
                                        <p:strVal val="visible"/>
                                      </p:to>
                                    </p:set>
                                    <p:anim calcmode="lin" valueType="num">
                                      <p:cBhvr additive="base">
                                        <p:cTn id="91" dur="500" fill="hold"/>
                                        <p:tgtEl>
                                          <p:spTgt spid="21">
                                            <p:txEl>
                                              <p:pRg st="4" end="4"/>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21">
                                            <p:txEl>
                                              <p:pRg st="4" end="4"/>
                                            </p:txEl>
                                          </p:spTgt>
                                        </p:tgtEl>
                                        <p:attrNameLst>
                                          <p:attrName>ppt_y</p:attrName>
                                        </p:attrNameLst>
                                      </p:cBhvr>
                                      <p:tavLst>
                                        <p:tav tm="0">
                                          <p:val>
                                            <p:strVal val="#ppt_y"/>
                                          </p:val>
                                        </p:tav>
                                        <p:tav tm="100000">
                                          <p:val>
                                            <p:strVal val="#ppt_y"/>
                                          </p:val>
                                        </p:tav>
                                      </p:tavLst>
                                    </p:anim>
                                  </p:childTnLst>
                                </p:cTn>
                              </p:par>
                            </p:childTnLst>
                          </p:cTn>
                        </p:par>
                        <p:par>
                          <p:cTn id="93" fill="hold" nodeType="afterGroup">
                            <p:stCondLst>
                              <p:cond delay="2500"/>
                            </p:stCondLst>
                            <p:childTnLst>
                              <p:par>
                                <p:cTn id="94" presetID="2" presetClass="entr" presetSubtype="2" fill="hold" nodeType="afterEffect">
                                  <p:stCondLst>
                                    <p:cond delay="0"/>
                                  </p:stCondLst>
                                  <p:childTnLst>
                                    <p:set>
                                      <p:cBhvr>
                                        <p:cTn id="95" dur="1" fill="hold">
                                          <p:stCondLst>
                                            <p:cond delay="0"/>
                                          </p:stCondLst>
                                        </p:cTn>
                                        <p:tgtEl>
                                          <p:spTgt spid="21">
                                            <p:txEl>
                                              <p:pRg st="5" end="5"/>
                                            </p:txEl>
                                          </p:spTgt>
                                        </p:tgtEl>
                                        <p:attrNameLst>
                                          <p:attrName>style.visibility</p:attrName>
                                        </p:attrNameLst>
                                      </p:cBhvr>
                                      <p:to>
                                        <p:strVal val="visible"/>
                                      </p:to>
                                    </p:set>
                                    <p:anim calcmode="lin" valueType="num">
                                      <p:cBhvr additive="base">
                                        <p:cTn id="96" dur="500" fill="hold"/>
                                        <p:tgtEl>
                                          <p:spTgt spid="21">
                                            <p:txEl>
                                              <p:pRg st="5" end="5"/>
                                            </p:txEl>
                                          </p:spTgt>
                                        </p:tgtEl>
                                        <p:attrNameLst>
                                          <p:attrName>ppt_x</p:attrName>
                                        </p:attrNameLst>
                                      </p:cBhvr>
                                      <p:tavLst>
                                        <p:tav tm="0">
                                          <p:val>
                                            <p:strVal val="1+#ppt_w/2"/>
                                          </p:val>
                                        </p:tav>
                                        <p:tav tm="100000">
                                          <p:val>
                                            <p:strVal val="#ppt_x"/>
                                          </p:val>
                                        </p:tav>
                                      </p:tavLst>
                                    </p:anim>
                                    <p:anim calcmode="lin" valueType="num">
                                      <p:cBhvr additive="base">
                                        <p:cTn id="97" dur="500" fill="hold"/>
                                        <p:tgtEl>
                                          <p:spTgt spid="21">
                                            <p:txEl>
                                              <p:pRg st="5" end="5"/>
                                            </p:txEl>
                                          </p:spTgt>
                                        </p:tgtEl>
                                        <p:attrNameLst>
                                          <p:attrName>ppt_y</p:attrName>
                                        </p:attrNameLst>
                                      </p:cBhvr>
                                      <p:tavLst>
                                        <p:tav tm="0">
                                          <p:val>
                                            <p:strVal val="#ppt_y"/>
                                          </p:val>
                                        </p:tav>
                                        <p:tav tm="100000">
                                          <p:val>
                                            <p:strVal val="#ppt_y"/>
                                          </p:val>
                                        </p:tav>
                                      </p:tavLst>
                                    </p:anim>
                                  </p:childTnLst>
                                </p:cTn>
                              </p:par>
                            </p:childTnLst>
                          </p:cTn>
                        </p:par>
                        <p:par>
                          <p:cTn id="98" fill="hold" nodeType="afterGroup">
                            <p:stCondLst>
                              <p:cond delay="3000"/>
                            </p:stCondLst>
                            <p:childTnLst>
                              <p:par>
                                <p:cTn id="99" presetID="2" presetClass="entr" presetSubtype="2" fill="hold" nodeType="afterEffect">
                                  <p:stCondLst>
                                    <p:cond delay="0"/>
                                  </p:stCondLst>
                                  <p:childTnLst>
                                    <p:set>
                                      <p:cBhvr>
                                        <p:cTn id="100" dur="1" fill="hold">
                                          <p:stCondLst>
                                            <p:cond delay="0"/>
                                          </p:stCondLst>
                                        </p:cTn>
                                        <p:tgtEl>
                                          <p:spTgt spid="21">
                                            <p:txEl>
                                              <p:pRg st="6" end="6"/>
                                            </p:txEl>
                                          </p:spTgt>
                                        </p:tgtEl>
                                        <p:attrNameLst>
                                          <p:attrName>style.visibility</p:attrName>
                                        </p:attrNameLst>
                                      </p:cBhvr>
                                      <p:to>
                                        <p:strVal val="visible"/>
                                      </p:to>
                                    </p:set>
                                    <p:anim calcmode="lin" valueType="num">
                                      <p:cBhvr additive="base">
                                        <p:cTn id="101" dur="500" fill="hold"/>
                                        <p:tgtEl>
                                          <p:spTgt spid="21">
                                            <p:txEl>
                                              <p:pRg st="6" end="6"/>
                                            </p:txEl>
                                          </p:spTgt>
                                        </p:tgtEl>
                                        <p:attrNameLst>
                                          <p:attrName>ppt_x</p:attrName>
                                        </p:attrNameLst>
                                      </p:cBhvr>
                                      <p:tavLst>
                                        <p:tav tm="0">
                                          <p:val>
                                            <p:strVal val="1+#ppt_w/2"/>
                                          </p:val>
                                        </p:tav>
                                        <p:tav tm="100000">
                                          <p:val>
                                            <p:strVal val="#ppt_x"/>
                                          </p:val>
                                        </p:tav>
                                      </p:tavLst>
                                    </p:anim>
                                    <p:anim calcmode="lin" valueType="num">
                                      <p:cBhvr additive="base">
                                        <p:cTn id="102" dur="500" fill="hold"/>
                                        <p:tgtEl>
                                          <p:spTgt spid="2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 presetClass="entr" presetSubtype="2" fill="hold" nodeType="clickEffect">
                                  <p:stCondLst>
                                    <p:cond delay="0"/>
                                  </p:stCondLst>
                                  <p:childTnLst>
                                    <p:set>
                                      <p:cBhvr>
                                        <p:cTn id="106" dur="1" fill="hold">
                                          <p:stCondLst>
                                            <p:cond delay="0"/>
                                          </p:stCondLst>
                                        </p:cTn>
                                        <p:tgtEl>
                                          <p:spTgt spid="14">
                                            <p:txEl>
                                              <p:pRg st="0" end="0"/>
                                            </p:txEl>
                                          </p:spTgt>
                                        </p:tgtEl>
                                        <p:attrNameLst>
                                          <p:attrName>style.visibility</p:attrName>
                                        </p:attrNameLst>
                                      </p:cBhvr>
                                      <p:to>
                                        <p:strVal val="visible"/>
                                      </p:to>
                                    </p:set>
                                    <p:anim calcmode="lin" valueType="num">
                                      <p:cBhvr additive="base">
                                        <p:cTn id="107" dur="500" fill="hold"/>
                                        <p:tgtEl>
                                          <p:spTgt spid="14">
                                            <p:txEl>
                                              <p:pRg st="0" end="0"/>
                                            </p:txEl>
                                          </p:spTgt>
                                        </p:tgtEl>
                                        <p:attrNameLst>
                                          <p:attrName>ppt_x</p:attrName>
                                        </p:attrNameLst>
                                      </p:cBhvr>
                                      <p:tavLst>
                                        <p:tav tm="0">
                                          <p:val>
                                            <p:strVal val="1+#ppt_w/2"/>
                                          </p:val>
                                        </p:tav>
                                        <p:tav tm="100000">
                                          <p:val>
                                            <p:strVal val="#ppt_x"/>
                                          </p:val>
                                        </p:tav>
                                      </p:tavLst>
                                    </p:anim>
                                    <p:anim calcmode="lin" valueType="num">
                                      <p:cBhvr additive="base">
                                        <p:cTn id="108" dur="500" fill="hold"/>
                                        <p:tgtEl>
                                          <p:spTgt spid="14">
                                            <p:txEl>
                                              <p:pRg st="0" end="0"/>
                                            </p:txEl>
                                          </p:spTgt>
                                        </p:tgtEl>
                                        <p:attrNameLst>
                                          <p:attrName>ppt_y</p:attrName>
                                        </p:attrNameLst>
                                      </p:cBhvr>
                                      <p:tavLst>
                                        <p:tav tm="0">
                                          <p:val>
                                            <p:strVal val="#ppt_y"/>
                                          </p:val>
                                        </p:tav>
                                        <p:tav tm="100000">
                                          <p:val>
                                            <p:strVal val="#ppt_y"/>
                                          </p:val>
                                        </p:tav>
                                      </p:tavLst>
                                    </p:anim>
                                  </p:childTnLst>
                                </p:cTn>
                              </p:par>
                            </p:childTnLst>
                          </p:cTn>
                        </p:par>
                        <p:par>
                          <p:cTn id="109" fill="hold" nodeType="afterGroup">
                            <p:stCondLst>
                              <p:cond delay="500"/>
                            </p:stCondLst>
                            <p:childTnLst>
                              <p:par>
                                <p:cTn id="110" presetID="2" presetClass="entr" presetSubtype="2" fill="hold" nodeType="afterEffect">
                                  <p:stCondLst>
                                    <p:cond delay="0"/>
                                  </p:stCondLst>
                                  <p:childTnLst>
                                    <p:set>
                                      <p:cBhvr>
                                        <p:cTn id="111" dur="1" fill="hold">
                                          <p:stCondLst>
                                            <p:cond delay="0"/>
                                          </p:stCondLst>
                                        </p:cTn>
                                        <p:tgtEl>
                                          <p:spTgt spid="14">
                                            <p:txEl>
                                              <p:pRg st="1" end="1"/>
                                            </p:txEl>
                                          </p:spTgt>
                                        </p:tgtEl>
                                        <p:attrNameLst>
                                          <p:attrName>style.visibility</p:attrName>
                                        </p:attrNameLst>
                                      </p:cBhvr>
                                      <p:to>
                                        <p:strVal val="visible"/>
                                      </p:to>
                                    </p:set>
                                    <p:anim calcmode="lin" valueType="num">
                                      <p:cBhvr additive="base">
                                        <p:cTn id="112" dur="500" fill="hold"/>
                                        <p:tgtEl>
                                          <p:spTgt spid="14">
                                            <p:txEl>
                                              <p:pRg st="1" end="1"/>
                                            </p:txEl>
                                          </p:spTgt>
                                        </p:tgtEl>
                                        <p:attrNameLst>
                                          <p:attrName>ppt_x</p:attrName>
                                        </p:attrNameLst>
                                      </p:cBhvr>
                                      <p:tavLst>
                                        <p:tav tm="0">
                                          <p:val>
                                            <p:strVal val="1+#ppt_w/2"/>
                                          </p:val>
                                        </p:tav>
                                        <p:tav tm="100000">
                                          <p:val>
                                            <p:strVal val="#ppt_x"/>
                                          </p:val>
                                        </p:tav>
                                      </p:tavLst>
                                    </p:anim>
                                    <p:anim calcmode="lin" valueType="num">
                                      <p:cBhvr additive="base">
                                        <p:cTn id="113" dur="500" fill="hold"/>
                                        <p:tgtEl>
                                          <p:spTgt spid="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 presetClass="entr" presetSubtype="4" fill="hold" nodeType="clickEffect">
                                  <p:stCondLst>
                                    <p:cond delay="0"/>
                                  </p:stCondLst>
                                  <p:childTnLst>
                                    <p:set>
                                      <p:cBhvr>
                                        <p:cTn id="117" dur="1" fill="hold">
                                          <p:stCondLst>
                                            <p:cond delay="0"/>
                                          </p:stCondLst>
                                        </p:cTn>
                                        <p:tgtEl>
                                          <p:spTgt spid="6">
                                            <p:txEl>
                                              <p:pRg st="0" end="0"/>
                                            </p:txEl>
                                          </p:spTgt>
                                        </p:tgtEl>
                                        <p:attrNameLst>
                                          <p:attrName>style.visibility</p:attrName>
                                        </p:attrNameLst>
                                      </p:cBhvr>
                                      <p:to>
                                        <p:strVal val="visible"/>
                                      </p:to>
                                    </p:set>
                                    <p:anim calcmode="lin" valueType="num">
                                      <p:cBhvr additive="base">
                                        <p:cTn id="11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19"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120" fill="hold" nodeType="afterGroup">
                            <p:stCondLst>
                              <p:cond delay="500"/>
                            </p:stCondLst>
                            <p:childTnLst>
                              <p:par>
                                <p:cTn id="121" presetID="2" presetClass="entr" presetSubtype="4" fill="hold" nodeType="afterEffect">
                                  <p:stCondLst>
                                    <p:cond delay="0"/>
                                  </p:stCondLst>
                                  <p:childTnLst>
                                    <p:set>
                                      <p:cBhvr>
                                        <p:cTn id="122" dur="1" fill="hold">
                                          <p:stCondLst>
                                            <p:cond delay="0"/>
                                          </p:stCondLst>
                                        </p:cTn>
                                        <p:tgtEl>
                                          <p:spTgt spid="6">
                                            <p:txEl>
                                              <p:pRg st="1" end="1"/>
                                            </p:txEl>
                                          </p:spTgt>
                                        </p:tgtEl>
                                        <p:attrNameLst>
                                          <p:attrName>style.visibility</p:attrName>
                                        </p:attrNameLst>
                                      </p:cBhvr>
                                      <p:to>
                                        <p:strVal val="visible"/>
                                      </p:to>
                                    </p:set>
                                    <p:anim calcmode="lin" valueType="num">
                                      <p:cBhvr additive="base">
                                        <p:cTn id="12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125" fill="hold" nodeType="afterGroup">
                            <p:stCondLst>
                              <p:cond delay="1000"/>
                            </p:stCondLst>
                            <p:childTnLst>
                              <p:par>
                                <p:cTn id="126" presetID="2" presetClass="entr" presetSubtype="4" fill="hold" nodeType="afterEffect">
                                  <p:stCondLst>
                                    <p:cond delay="0"/>
                                  </p:stCondLst>
                                  <p:childTnLst>
                                    <p:set>
                                      <p:cBhvr>
                                        <p:cTn id="127" dur="1" fill="hold">
                                          <p:stCondLst>
                                            <p:cond delay="0"/>
                                          </p:stCondLst>
                                        </p:cTn>
                                        <p:tgtEl>
                                          <p:spTgt spid="6">
                                            <p:txEl>
                                              <p:pRg st="2" end="2"/>
                                            </p:txEl>
                                          </p:spTgt>
                                        </p:tgtEl>
                                        <p:attrNameLst>
                                          <p:attrName>style.visibility</p:attrName>
                                        </p:attrNameLst>
                                      </p:cBhvr>
                                      <p:to>
                                        <p:strVal val="visible"/>
                                      </p:to>
                                    </p:set>
                                    <p:anim calcmode="lin" valueType="num">
                                      <p:cBhvr additive="base">
                                        <p:cTn id="128"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29"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130" fill="hold" nodeType="afterGroup">
                            <p:stCondLst>
                              <p:cond delay="1500"/>
                            </p:stCondLst>
                            <p:childTnLst>
                              <p:par>
                                <p:cTn id="131" presetID="2" presetClass="entr" presetSubtype="4" fill="hold" nodeType="afterEffect">
                                  <p:stCondLst>
                                    <p:cond delay="0"/>
                                  </p:stCondLst>
                                  <p:childTnLst>
                                    <p:set>
                                      <p:cBhvr>
                                        <p:cTn id="132" dur="1" fill="hold">
                                          <p:stCondLst>
                                            <p:cond delay="0"/>
                                          </p:stCondLst>
                                        </p:cTn>
                                        <p:tgtEl>
                                          <p:spTgt spid="6">
                                            <p:txEl>
                                              <p:pRg st="3" end="3"/>
                                            </p:txEl>
                                          </p:spTgt>
                                        </p:tgtEl>
                                        <p:attrNameLst>
                                          <p:attrName>style.visibility</p:attrName>
                                        </p:attrNameLst>
                                      </p:cBhvr>
                                      <p:to>
                                        <p:strVal val="visible"/>
                                      </p:to>
                                    </p:set>
                                    <p:anim calcmode="lin" valueType="num">
                                      <p:cBhvr additive="base">
                                        <p:cTn id="13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4586" grpId="0"/>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5722</TotalTime>
  <Words>1996</Words>
  <Application>Microsoft Office PowerPoint</Application>
  <PresentationFormat>On-screen Show (4:3)</PresentationFormat>
  <Paragraphs>306</Paragraphs>
  <Slides>14</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Wingdings</vt:lpstr>
      <vt:lpstr>Times New Roman</vt:lpstr>
      <vt:lpstr>Arial Black</vt:lpstr>
      <vt:lpstr>Tunga</vt:lpstr>
      <vt:lpstr>Albertus MT Lt</vt:lpstr>
      <vt:lpstr>Pixel</vt:lpstr>
      <vt:lpstr>Lifestart Services </vt:lpstr>
      <vt:lpstr>A Time For Change</vt:lpstr>
      <vt:lpstr>Good Parenting: A Protective Factor </vt:lpstr>
      <vt:lpstr>What Outcomes &amp; Impacts are we looking for ?</vt:lpstr>
      <vt:lpstr>Parenting Education and Family Support </vt:lpstr>
      <vt:lpstr>The HSE/Lifestart Partnership Model of Family Support </vt:lpstr>
      <vt:lpstr>Model of Delivery</vt:lpstr>
      <vt:lpstr>Adaptations to Practice </vt:lpstr>
      <vt:lpstr>Adaptations to practice </vt:lpstr>
      <vt:lpstr>Issues in integrated practice </vt:lpstr>
      <vt:lpstr>Characteristics of Best Practice in Parenting Support </vt:lpstr>
      <vt:lpstr>Was it Worth It?</vt:lpstr>
      <vt:lpstr>Feedback from Service Purchasers</vt:lpstr>
      <vt:lpstr>How to 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609</cp:revision>
  <cp:lastPrinted>2013-08-20T11:35:11Z</cp:lastPrinted>
  <dcterms:created xsi:type="dcterms:W3CDTF">1601-01-01T00:00:00Z</dcterms:created>
  <dcterms:modified xsi:type="dcterms:W3CDTF">2017-04-21T08:45:14Z</dcterms:modified>
</cp:coreProperties>
</file>