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diagrams/layout1.xml" ContentType="application/vnd.openxmlformats-officedocument.drawingml.diagram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Default Extension="wmv" ContentType="video/x-ms-wmv"/>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76" r:id="rId2"/>
    <p:sldId id="277" r:id="rId3"/>
    <p:sldId id="278" r:id="rId4"/>
    <p:sldId id="279" r:id="rId5"/>
    <p:sldId id="280" r:id="rId6"/>
    <p:sldId id="282" r:id="rId7"/>
    <p:sldId id="283" r:id="rId8"/>
    <p:sldId id="284" r:id="rId9"/>
    <p:sldId id="285" r:id="rId10"/>
    <p:sldId id="286" r:id="rId11"/>
    <p:sldId id="287" r:id="rId12"/>
    <p:sldId id="257" r:id="rId13"/>
    <p:sldId id="263" r:id="rId14"/>
    <p:sldId id="262" r:id="rId15"/>
    <p:sldId id="261" r:id="rId16"/>
    <p:sldId id="260" r:id="rId17"/>
    <p:sldId id="259" r:id="rId18"/>
    <p:sldId id="258" r:id="rId19"/>
    <p:sldId id="294" r:id="rId20"/>
    <p:sldId id="295" r:id="rId21"/>
    <p:sldId id="297" r:id="rId22"/>
    <p:sldId id="299" r:id="rId23"/>
    <p:sldId id="301" r:id="rId24"/>
    <p:sldId id="270" r:id="rId25"/>
    <p:sldId id="303" r:id="rId26"/>
    <p:sldId id="272" r:id="rId27"/>
    <p:sldId id="289" r:id="rId28"/>
    <p:sldId id="304"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79749" autoAdjust="0"/>
  </p:normalViewPr>
  <p:slideViewPr>
    <p:cSldViewPr>
      <p:cViewPr>
        <p:scale>
          <a:sx n="76" d="100"/>
          <a:sy n="76" d="100"/>
        </p:scale>
        <p:origin x="-1206" y="60"/>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DCA98F-D7DC-47DB-BFA3-B805110A5BB0}" type="doc">
      <dgm:prSet loTypeId="urn:microsoft.com/office/officeart/2005/8/layout/vList5" loCatId="list" qsTypeId="urn:microsoft.com/office/officeart/2005/8/quickstyle/3d1" qsCatId="3D" csTypeId="urn:microsoft.com/office/officeart/2005/8/colors/colorful3" csCatId="colorful" phldr="1"/>
      <dgm:spPr/>
      <dgm:t>
        <a:bodyPr/>
        <a:lstStyle/>
        <a:p>
          <a:endParaRPr lang="en-IE"/>
        </a:p>
      </dgm:t>
    </dgm:pt>
    <dgm:pt modelId="{DEFEB8D1-3F6C-4211-8ED3-F5EC82826ED2}">
      <dgm:prSet phldrT="[Text]"/>
      <dgm:spPr/>
      <dgm:t>
        <a:bodyPr/>
        <a:lstStyle/>
        <a:p>
          <a:r>
            <a:rPr lang="en-IE" dirty="0" smtClean="0"/>
            <a:t>1</a:t>
          </a:r>
          <a:endParaRPr lang="en-IE" dirty="0"/>
        </a:p>
      </dgm:t>
    </dgm:pt>
    <dgm:pt modelId="{F232D0CA-FFD2-4C7C-95FF-57A2E9745C49}" type="parTrans" cxnId="{781A0C39-DF63-4964-A12A-BFFF2959F3E8}">
      <dgm:prSet/>
      <dgm:spPr/>
      <dgm:t>
        <a:bodyPr/>
        <a:lstStyle/>
        <a:p>
          <a:endParaRPr lang="en-IE"/>
        </a:p>
      </dgm:t>
    </dgm:pt>
    <dgm:pt modelId="{EE3617B7-DB0F-4C26-81F1-2D00326B6A02}" type="sibTrans" cxnId="{781A0C39-DF63-4964-A12A-BFFF2959F3E8}">
      <dgm:prSet/>
      <dgm:spPr/>
      <dgm:t>
        <a:bodyPr/>
        <a:lstStyle/>
        <a:p>
          <a:endParaRPr lang="en-IE"/>
        </a:p>
      </dgm:t>
    </dgm:pt>
    <dgm:pt modelId="{53495BC1-5C2C-4106-83B0-BDA26196EB19}">
      <dgm:prSet phldrT="[Text]"/>
      <dgm:spPr/>
      <dgm:t>
        <a:bodyPr/>
        <a:lstStyle/>
        <a:p>
          <a:r>
            <a:rPr lang="en-IE" dirty="0" smtClean="0"/>
            <a:t>3</a:t>
          </a:r>
          <a:endParaRPr lang="en-IE" dirty="0"/>
        </a:p>
      </dgm:t>
    </dgm:pt>
    <dgm:pt modelId="{FA588887-0043-49D4-8124-78F3ED69B308}" type="parTrans" cxnId="{BD47FF9D-D7B6-40ED-9987-50026049B570}">
      <dgm:prSet/>
      <dgm:spPr/>
      <dgm:t>
        <a:bodyPr/>
        <a:lstStyle/>
        <a:p>
          <a:endParaRPr lang="en-IE"/>
        </a:p>
      </dgm:t>
    </dgm:pt>
    <dgm:pt modelId="{0DFAB2E7-F015-43EC-B1EB-E1416E64C810}" type="sibTrans" cxnId="{BD47FF9D-D7B6-40ED-9987-50026049B570}">
      <dgm:prSet/>
      <dgm:spPr/>
      <dgm:t>
        <a:bodyPr/>
        <a:lstStyle/>
        <a:p>
          <a:endParaRPr lang="en-IE"/>
        </a:p>
      </dgm:t>
    </dgm:pt>
    <dgm:pt modelId="{E5A76EB7-07FE-431D-9F1A-2353AFE81D0D}">
      <dgm:prSet phldrT="[Text]"/>
      <dgm:spPr/>
      <dgm:t>
        <a:bodyPr/>
        <a:lstStyle/>
        <a:p>
          <a:r>
            <a:rPr lang="en-IE" dirty="0" smtClean="0">
              <a:solidFill>
                <a:schemeClr val="tx1">
                  <a:lumMod val="75000"/>
                  <a:lumOff val="25000"/>
                </a:schemeClr>
              </a:solidFill>
            </a:rPr>
            <a:t>Promote </a:t>
          </a:r>
          <a:r>
            <a:rPr lang="en-IE" b="1" dirty="0" smtClean="0">
              <a:solidFill>
                <a:schemeClr val="tx1">
                  <a:lumMod val="75000"/>
                  <a:lumOff val="25000"/>
                </a:schemeClr>
              </a:solidFill>
            </a:rPr>
            <a:t>COMMUNITY ENGAGEMENT </a:t>
          </a:r>
          <a:r>
            <a:rPr lang="en-IE" dirty="0" smtClean="0">
              <a:solidFill>
                <a:schemeClr val="tx1">
                  <a:lumMod val="75000"/>
                  <a:lumOff val="25000"/>
                </a:schemeClr>
              </a:solidFill>
            </a:rPr>
            <a:t>around youth mental health </a:t>
          </a:r>
          <a:endParaRPr lang="en-IE" dirty="0">
            <a:solidFill>
              <a:schemeClr val="tx1">
                <a:lumMod val="75000"/>
                <a:lumOff val="25000"/>
              </a:schemeClr>
            </a:solidFill>
          </a:endParaRPr>
        </a:p>
      </dgm:t>
    </dgm:pt>
    <dgm:pt modelId="{A4BB416A-D215-442A-96FA-D6628F8F8FF5}" type="parTrans" cxnId="{4002E892-7071-4940-9E56-90ED54F8F126}">
      <dgm:prSet/>
      <dgm:spPr/>
      <dgm:t>
        <a:bodyPr/>
        <a:lstStyle/>
        <a:p>
          <a:endParaRPr lang="en-IE"/>
        </a:p>
      </dgm:t>
    </dgm:pt>
    <dgm:pt modelId="{357B55A9-4C0A-4F66-A4AE-167884574C26}" type="sibTrans" cxnId="{4002E892-7071-4940-9E56-90ED54F8F126}">
      <dgm:prSet/>
      <dgm:spPr/>
      <dgm:t>
        <a:bodyPr/>
        <a:lstStyle/>
        <a:p>
          <a:endParaRPr lang="en-IE"/>
        </a:p>
      </dgm:t>
    </dgm:pt>
    <dgm:pt modelId="{E71A53F2-49BB-49B2-87D5-57F0465D9CFA}">
      <dgm:prSet phldrT="[Text]"/>
      <dgm:spPr/>
      <dgm:t>
        <a:bodyPr/>
        <a:lstStyle/>
        <a:p>
          <a:r>
            <a:rPr lang="en-IE" dirty="0" smtClean="0">
              <a:solidFill>
                <a:schemeClr val="tx1">
                  <a:lumMod val="75000"/>
                  <a:lumOff val="25000"/>
                </a:schemeClr>
              </a:solidFill>
            </a:rPr>
            <a:t>Build mental health </a:t>
          </a:r>
          <a:r>
            <a:rPr lang="en-IE" b="1" dirty="0" smtClean="0">
              <a:solidFill>
                <a:schemeClr val="tx1">
                  <a:lumMod val="75000"/>
                  <a:lumOff val="25000"/>
                </a:schemeClr>
              </a:solidFill>
            </a:rPr>
            <a:t>CAPACITY </a:t>
          </a:r>
          <a:r>
            <a:rPr lang="en-IE" dirty="0" smtClean="0">
              <a:solidFill>
                <a:schemeClr val="tx1">
                  <a:lumMod val="75000"/>
                  <a:lumOff val="25000"/>
                </a:schemeClr>
              </a:solidFill>
            </a:rPr>
            <a:t>in those who work/volunteer with young people  </a:t>
          </a:r>
          <a:endParaRPr lang="en-IE" dirty="0">
            <a:solidFill>
              <a:schemeClr val="tx1">
                <a:lumMod val="75000"/>
                <a:lumOff val="25000"/>
              </a:schemeClr>
            </a:solidFill>
          </a:endParaRPr>
        </a:p>
      </dgm:t>
    </dgm:pt>
    <dgm:pt modelId="{3B23E356-9CD5-4B23-9BC4-7BAE12FA925F}" type="sibTrans" cxnId="{E43FA0EA-75BE-45F3-87CC-94020E343607}">
      <dgm:prSet/>
      <dgm:spPr/>
      <dgm:t>
        <a:bodyPr/>
        <a:lstStyle/>
        <a:p>
          <a:endParaRPr lang="en-IE"/>
        </a:p>
      </dgm:t>
    </dgm:pt>
    <dgm:pt modelId="{8765E9AC-61D4-4AC0-B57A-2DFEF1D3044E}" type="parTrans" cxnId="{E43FA0EA-75BE-45F3-87CC-94020E343607}">
      <dgm:prSet/>
      <dgm:spPr/>
      <dgm:t>
        <a:bodyPr/>
        <a:lstStyle/>
        <a:p>
          <a:endParaRPr lang="en-IE"/>
        </a:p>
      </dgm:t>
    </dgm:pt>
    <dgm:pt modelId="{89AAC6A6-1A1A-4FE3-82CC-86F4FD1DD690}">
      <dgm:prSet phldrT="[Text]"/>
      <dgm:spPr/>
      <dgm:t>
        <a:bodyPr/>
        <a:lstStyle/>
        <a:p>
          <a:r>
            <a:rPr lang="en-IE" dirty="0" smtClean="0"/>
            <a:t>2</a:t>
          </a:r>
          <a:endParaRPr lang="en-IE" dirty="0"/>
        </a:p>
      </dgm:t>
    </dgm:pt>
    <dgm:pt modelId="{A0947E56-6806-4300-B24F-07346AED7974}" type="sibTrans" cxnId="{D933BF06-8917-4BB4-A25E-C95CE6A77F68}">
      <dgm:prSet/>
      <dgm:spPr/>
      <dgm:t>
        <a:bodyPr/>
        <a:lstStyle/>
        <a:p>
          <a:endParaRPr lang="en-IE"/>
        </a:p>
      </dgm:t>
    </dgm:pt>
    <dgm:pt modelId="{45E9F4A1-F58F-46B1-8698-94051D5320CF}" type="parTrans" cxnId="{D933BF06-8917-4BB4-A25E-C95CE6A77F68}">
      <dgm:prSet/>
      <dgm:spPr/>
      <dgm:t>
        <a:bodyPr/>
        <a:lstStyle/>
        <a:p>
          <a:endParaRPr lang="en-IE"/>
        </a:p>
      </dgm:t>
    </dgm:pt>
    <dgm:pt modelId="{4918FF25-BC0A-4EFE-8F77-DAF280C9325F}">
      <dgm:prSet phldrT="[Text]"/>
      <dgm:spPr/>
      <dgm:t>
        <a:bodyPr/>
        <a:lstStyle/>
        <a:p>
          <a:r>
            <a:rPr lang="en-IE" dirty="0" smtClean="0">
              <a:solidFill>
                <a:schemeClr val="tx1">
                  <a:lumMod val="75000"/>
                  <a:lumOff val="25000"/>
                </a:schemeClr>
              </a:solidFill>
            </a:rPr>
            <a:t>Ensure </a:t>
          </a:r>
          <a:r>
            <a:rPr lang="en-IE" b="1" dirty="0" smtClean="0">
              <a:solidFill>
                <a:schemeClr val="tx1">
                  <a:lumMod val="75000"/>
                  <a:lumOff val="25000"/>
                </a:schemeClr>
              </a:solidFill>
            </a:rPr>
            <a:t>ACCESS</a:t>
          </a:r>
          <a:r>
            <a:rPr lang="en-IE" dirty="0" smtClean="0">
              <a:solidFill>
                <a:schemeClr val="tx1">
                  <a:lumMod val="75000"/>
                  <a:lumOff val="25000"/>
                </a:schemeClr>
              </a:solidFill>
            </a:rPr>
            <a:t> to youth friendly, integrated mental health supports </a:t>
          </a:r>
          <a:endParaRPr lang="en-IE" dirty="0">
            <a:solidFill>
              <a:schemeClr val="tx1">
                <a:lumMod val="75000"/>
                <a:lumOff val="25000"/>
              </a:schemeClr>
            </a:solidFill>
          </a:endParaRPr>
        </a:p>
      </dgm:t>
    </dgm:pt>
    <dgm:pt modelId="{9FAFD152-7F46-40E1-B86F-618D79AFC148}" type="sibTrans" cxnId="{08C16D4B-9C59-4678-9D14-9782DA75E296}">
      <dgm:prSet/>
      <dgm:spPr/>
      <dgm:t>
        <a:bodyPr/>
        <a:lstStyle/>
        <a:p>
          <a:endParaRPr lang="en-IE"/>
        </a:p>
      </dgm:t>
    </dgm:pt>
    <dgm:pt modelId="{A502CD15-E3B0-4A21-B2FA-0C2BED89C8D8}" type="parTrans" cxnId="{08C16D4B-9C59-4678-9D14-9782DA75E296}">
      <dgm:prSet/>
      <dgm:spPr/>
      <dgm:t>
        <a:bodyPr/>
        <a:lstStyle/>
        <a:p>
          <a:endParaRPr lang="en-IE"/>
        </a:p>
      </dgm:t>
    </dgm:pt>
    <dgm:pt modelId="{F42297AA-EBFA-401C-A777-5B072086DCB1}" type="pres">
      <dgm:prSet presAssocID="{53DCA98F-D7DC-47DB-BFA3-B805110A5BB0}" presName="Name0" presStyleCnt="0">
        <dgm:presLayoutVars>
          <dgm:dir/>
          <dgm:animLvl val="lvl"/>
          <dgm:resizeHandles val="exact"/>
        </dgm:presLayoutVars>
      </dgm:prSet>
      <dgm:spPr/>
      <dgm:t>
        <a:bodyPr/>
        <a:lstStyle/>
        <a:p>
          <a:endParaRPr lang="en-IE"/>
        </a:p>
      </dgm:t>
    </dgm:pt>
    <dgm:pt modelId="{88768992-24D1-408E-A9E3-B7F99AAC43A8}" type="pres">
      <dgm:prSet presAssocID="{DEFEB8D1-3F6C-4211-8ED3-F5EC82826ED2}" presName="linNode" presStyleCnt="0"/>
      <dgm:spPr/>
    </dgm:pt>
    <dgm:pt modelId="{7CAB6028-4D72-4D65-85F1-B2458A8F98AA}" type="pres">
      <dgm:prSet presAssocID="{DEFEB8D1-3F6C-4211-8ED3-F5EC82826ED2}" presName="parentText" presStyleLbl="node1" presStyleIdx="0" presStyleCnt="3">
        <dgm:presLayoutVars>
          <dgm:chMax val="1"/>
          <dgm:bulletEnabled val="1"/>
        </dgm:presLayoutVars>
      </dgm:prSet>
      <dgm:spPr/>
      <dgm:t>
        <a:bodyPr/>
        <a:lstStyle/>
        <a:p>
          <a:endParaRPr lang="en-IE"/>
        </a:p>
      </dgm:t>
    </dgm:pt>
    <dgm:pt modelId="{D3E835A1-5441-4D1A-A4A1-89F0510CF90C}" type="pres">
      <dgm:prSet presAssocID="{DEFEB8D1-3F6C-4211-8ED3-F5EC82826ED2}" presName="descendantText" presStyleLbl="alignAccFollowNode1" presStyleIdx="0" presStyleCnt="3">
        <dgm:presLayoutVars>
          <dgm:bulletEnabled val="1"/>
        </dgm:presLayoutVars>
      </dgm:prSet>
      <dgm:spPr/>
      <dgm:t>
        <a:bodyPr/>
        <a:lstStyle/>
        <a:p>
          <a:endParaRPr lang="en-IE"/>
        </a:p>
      </dgm:t>
    </dgm:pt>
    <dgm:pt modelId="{E03AAA16-7803-4FFA-9E32-5B4D46033637}" type="pres">
      <dgm:prSet presAssocID="{EE3617B7-DB0F-4C26-81F1-2D00326B6A02}" presName="sp" presStyleCnt="0"/>
      <dgm:spPr/>
    </dgm:pt>
    <dgm:pt modelId="{2BE45FC9-EC8C-4DB6-9DF3-E3B4D781F3A7}" type="pres">
      <dgm:prSet presAssocID="{89AAC6A6-1A1A-4FE3-82CC-86F4FD1DD690}" presName="linNode" presStyleCnt="0"/>
      <dgm:spPr/>
    </dgm:pt>
    <dgm:pt modelId="{9826BF45-51B7-4BEA-9A91-824110147F02}" type="pres">
      <dgm:prSet presAssocID="{89AAC6A6-1A1A-4FE3-82CC-86F4FD1DD690}" presName="parentText" presStyleLbl="node1" presStyleIdx="1" presStyleCnt="3">
        <dgm:presLayoutVars>
          <dgm:chMax val="1"/>
          <dgm:bulletEnabled val="1"/>
        </dgm:presLayoutVars>
      </dgm:prSet>
      <dgm:spPr/>
      <dgm:t>
        <a:bodyPr/>
        <a:lstStyle/>
        <a:p>
          <a:endParaRPr lang="en-IE"/>
        </a:p>
      </dgm:t>
    </dgm:pt>
    <dgm:pt modelId="{AFA8D7AE-518B-408E-B5C1-9F769986A6EB}" type="pres">
      <dgm:prSet presAssocID="{89AAC6A6-1A1A-4FE3-82CC-86F4FD1DD690}" presName="descendantText" presStyleLbl="alignAccFollowNode1" presStyleIdx="1" presStyleCnt="3">
        <dgm:presLayoutVars>
          <dgm:bulletEnabled val="1"/>
        </dgm:presLayoutVars>
      </dgm:prSet>
      <dgm:spPr/>
      <dgm:t>
        <a:bodyPr/>
        <a:lstStyle/>
        <a:p>
          <a:endParaRPr lang="en-IE"/>
        </a:p>
      </dgm:t>
    </dgm:pt>
    <dgm:pt modelId="{8EA6119D-EEE7-4F4C-AE83-F3436E345C85}" type="pres">
      <dgm:prSet presAssocID="{A0947E56-6806-4300-B24F-07346AED7974}" presName="sp" presStyleCnt="0"/>
      <dgm:spPr/>
    </dgm:pt>
    <dgm:pt modelId="{E424AC6F-E2B8-41CE-83A2-DB7C797ED065}" type="pres">
      <dgm:prSet presAssocID="{53495BC1-5C2C-4106-83B0-BDA26196EB19}" presName="linNode" presStyleCnt="0"/>
      <dgm:spPr/>
    </dgm:pt>
    <dgm:pt modelId="{96D4FEBA-DEC6-4407-9B61-84E469D2A45F}" type="pres">
      <dgm:prSet presAssocID="{53495BC1-5C2C-4106-83B0-BDA26196EB19}" presName="parentText" presStyleLbl="node1" presStyleIdx="2" presStyleCnt="3">
        <dgm:presLayoutVars>
          <dgm:chMax val="1"/>
          <dgm:bulletEnabled val="1"/>
        </dgm:presLayoutVars>
      </dgm:prSet>
      <dgm:spPr/>
      <dgm:t>
        <a:bodyPr/>
        <a:lstStyle/>
        <a:p>
          <a:endParaRPr lang="en-IE"/>
        </a:p>
      </dgm:t>
    </dgm:pt>
    <dgm:pt modelId="{5CC69C80-2F90-4B6F-9BB6-483B7D368FF7}" type="pres">
      <dgm:prSet presAssocID="{53495BC1-5C2C-4106-83B0-BDA26196EB19}" presName="descendantText" presStyleLbl="alignAccFollowNode1" presStyleIdx="2" presStyleCnt="3">
        <dgm:presLayoutVars>
          <dgm:bulletEnabled val="1"/>
        </dgm:presLayoutVars>
      </dgm:prSet>
      <dgm:spPr/>
      <dgm:t>
        <a:bodyPr/>
        <a:lstStyle/>
        <a:p>
          <a:endParaRPr lang="en-IE"/>
        </a:p>
      </dgm:t>
    </dgm:pt>
  </dgm:ptLst>
  <dgm:cxnLst>
    <dgm:cxn modelId="{781A0C39-DF63-4964-A12A-BFFF2959F3E8}" srcId="{53DCA98F-D7DC-47DB-BFA3-B805110A5BB0}" destId="{DEFEB8D1-3F6C-4211-8ED3-F5EC82826ED2}" srcOrd="0" destOrd="0" parTransId="{F232D0CA-FFD2-4C7C-95FF-57A2E9745C49}" sibTransId="{EE3617B7-DB0F-4C26-81F1-2D00326B6A02}"/>
    <dgm:cxn modelId="{55263C3C-75B1-4FBA-B04A-2F470E89657E}" type="presOf" srcId="{4918FF25-BC0A-4EFE-8F77-DAF280C9325F}" destId="{D3E835A1-5441-4D1A-A4A1-89F0510CF90C}" srcOrd="0" destOrd="0" presId="urn:microsoft.com/office/officeart/2005/8/layout/vList5"/>
    <dgm:cxn modelId="{3FC27AD7-7D08-48AA-B2ED-8CDA5DC996D3}" type="presOf" srcId="{53495BC1-5C2C-4106-83B0-BDA26196EB19}" destId="{96D4FEBA-DEC6-4407-9B61-84E469D2A45F}" srcOrd="0" destOrd="0" presId="urn:microsoft.com/office/officeart/2005/8/layout/vList5"/>
    <dgm:cxn modelId="{D4C754AD-832A-405F-A1F3-BCCDFE8B2552}" type="presOf" srcId="{DEFEB8D1-3F6C-4211-8ED3-F5EC82826ED2}" destId="{7CAB6028-4D72-4D65-85F1-B2458A8F98AA}" srcOrd="0" destOrd="0" presId="urn:microsoft.com/office/officeart/2005/8/layout/vList5"/>
    <dgm:cxn modelId="{CE65CFB7-86FB-477E-8A51-49D736790EC8}" type="presOf" srcId="{53DCA98F-D7DC-47DB-BFA3-B805110A5BB0}" destId="{F42297AA-EBFA-401C-A777-5B072086DCB1}" srcOrd="0" destOrd="0" presId="urn:microsoft.com/office/officeart/2005/8/layout/vList5"/>
    <dgm:cxn modelId="{E43FA0EA-75BE-45F3-87CC-94020E343607}" srcId="{89AAC6A6-1A1A-4FE3-82CC-86F4FD1DD690}" destId="{E71A53F2-49BB-49B2-87D5-57F0465D9CFA}" srcOrd="0" destOrd="0" parTransId="{8765E9AC-61D4-4AC0-B57A-2DFEF1D3044E}" sibTransId="{3B23E356-9CD5-4B23-9BC4-7BAE12FA925F}"/>
    <dgm:cxn modelId="{7E2E582D-1A72-49DA-898B-DE35556E8BB7}" type="presOf" srcId="{89AAC6A6-1A1A-4FE3-82CC-86F4FD1DD690}" destId="{9826BF45-51B7-4BEA-9A91-824110147F02}" srcOrd="0" destOrd="0" presId="urn:microsoft.com/office/officeart/2005/8/layout/vList5"/>
    <dgm:cxn modelId="{08C16D4B-9C59-4678-9D14-9782DA75E296}" srcId="{DEFEB8D1-3F6C-4211-8ED3-F5EC82826ED2}" destId="{4918FF25-BC0A-4EFE-8F77-DAF280C9325F}" srcOrd="0" destOrd="0" parTransId="{A502CD15-E3B0-4A21-B2FA-0C2BED89C8D8}" sibTransId="{9FAFD152-7F46-40E1-B86F-618D79AFC148}"/>
    <dgm:cxn modelId="{4002E892-7071-4940-9E56-90ED54F8F126}" srcId="{53495BC1-5C2C-4106-83B0-BDA26196EB19}" destId="{E5A76EB7-07FE-431D-9F1A-2353AFE81D0D}" srcOrd="0" destOrd="0" parTransId="{A4BB416A-D215-442A-96FA-D6628F8F8FF5}" sibTransId="{357B55A9-4C0A-4F66-A4AE-167884574C26}"/>
    <dgm:cxn modelId="{BD47FF9D-D7B6-40ED-9987-50026049B570}" srcId="{53DCA98F-D7DC-47DB-BFA3-B805110A5BB0}" destId="{53495BC1-5C2C-4106-83B0-BDA26196EB19}" srcOrd="2" destOrd="0" parTransId="{FA588887-0043-49D4-8124-78F3ED69B308}" sibTransId="{0DFAB2E7-F015-43EC-B1EB-E1416E64C810}"/>
    <dgm:cxn modelId="{8FFF3D49-0C1E-46CF-87F8-E0C8EF556384}" type="presOf" srcId="{E71A53F2-49BB-49B2-87D5-57F0465D9CFA}" destId="{AFA8D7AE-518B-408E-B5C1-9F769986A6EB}" srcOrd="0" destOrd="0" presId="urn:microsoft.com/office/officeart/2005/8/layout/vList5"/>
    <dgm:cxn modelId="{CE0235D7-E229-4B54-8C21-B76A244A4407}" type="presOf" srcId="{E5A76EB7-07FE-431D-9F1A-2353AFE81D0D}" destId="{5CC69C80-2F90-4B6F-9BB6-483B7D368FF7}" srcOrd="0" destOrd="0" presId="urn:microsoft.com/office/officeart/2005/8/layout/vList5"/>
    <dgm:cxn modelId="{D933BF06-8917-4BB4-A25E-C95CE6A77F68}" srcId="{53DCA98F-D7DC-47DB-BFA3-B805110A5BB0}" destId="{89AAC6A6-1A1A-4FE3-82CC-86F4FD1DD690}" srcOrd="1" destOrd="0" parTransId="{45E9F4A1-F58F-46B1-8698-94051D5320CF}" sibTransId="{A0947E56-6806-4300-B24F-07346AED7974}"/>
    <dgm:cxn modelId="{8890C2EE-AE94-4F6E-A6AB-BA59703163BA}" type="presParOf" srcId="{F42297AA-EBFA-401C-A777-5B072086DCB1}" destId="{88768992-24D1-408E-A9E3-B7F99AAC43A8}" srcOrd="0" destOrd="0" presId="urn:microsoft.com/office/officeart/2005/8/layout/vList5"/>
    <dgm:cxn modelId="{476051B0-A114-4177-9AEA-AD680E77AA95}" type="presParOf" srcId="{88768992-24D1-408E-A9E3-B7F99AAC43A8}" destId="{7CAB6028-4D72-4D65-85F1-B2458A8F98AA}" srcOrd="0" destOrd="0" presId="urn:microsoft.com/office/officeart/2005/8/layout/vList5"/>
    <dgm:cxn modelId="{59F62252-C00F-41BF-917B-39CD3B15396F}" type="presParOf" srcId="{88768992-24D1-408E-A9E3-B7F99AAC43A8}" destId="{D3E835A1-5441-4D1A-A4A1-89F0510CF90C}" srcOrd="1" destOrd="0" presId="urn:microsoft.com/office/officeart/2005/8/layout/vList5"/>
    <dgm:cxn modelId="{356F0E69-CA1D-41A0-8F00-67580BE8991B}" type="presParOf" srcId="{F42297AA-EBFA-401C-A777-5B072086DCB1}" destId="{E03AAA16-7803-4FFA-9E32-5B4D46033637}" srcOrd="1" destOrd="0" presId="urn:microsoft.com/office/officeart/2005/8/layout/vList5"/>
    <dgm:cxn modelId="{14EF86A6-E338-43B7-9862-A3908863F74A}" type="presParOf" srcId="{F42297AA-EBFA-401C-A777-5B072086DCB1}" destId="{2BE45FC9-EC8C-4DB6-9DF3-E3B4D781F3A7}" srcOrd="2" destOrd="0" presId="urn:microsoft.com/office/officeart/2005/8/layout/vList5"/>
    <dgm:cxn modelId="{8AD76177-27E7-4A11-80B0-B9C8EF5AA643}" type="presParOf" srcId="{2BE45FC9-EC8C-4DB6-9DF3-E3B4D781F3A7}" destId="{9826BF45-51B7-4BEA-9A91-824110147F02}" srcOrd="0" destOrd="0" presId="urn:microsoft.com/office/officeart/2005/8/layout/vList5"/>
    <dgm:cxn modelId="{7E932028-0F5E-46AA-8E2E-A1CB7D3A5048}" type="presParOf" srcId="{2BE45FC9-EC8C-4DB6-9DF3-E3B4D781F3A7}" destId="{AFA8D7AE-518B-408E-B5C1-9F769986A6EB}" srcOrd="1" destOrd="0" presId="urn:microsoft.com/office/officeart/2005/8/layout/vList5"/>
    <dgm:cxn modelId="{52E37A1F-95F8-4271-BC4F-83C73F371C63}" type="presParOf" srcId="{F42297AA-EBFA-401C-A777-5B072086DCB1}" destId="{8EA6119D-EEE7-4F4C-AE83-F3436E345C85}" srcOrd="3" destOrd="0" presId="urn:microsoft.com/office/officeart/2005/8/layout/vList5"/>
    <dgm:cxn modelId="{B903B722-46AE-4D4B-8402-CD66EBDEA745}" type="presParOf" srcId="{F42297AA-EBFA-401C-A777-5B072086DCB1}" destId="{E424AC6F-E2B8-41CE-83A2-DB7C797ED065}" srcOrd="4" destOrd="0" presId="urn:microsoft.com/office/officeart/2005/8/layout/vList5"/>
    <dgm:cxn modelId="{B9F69563-E924-4C17-B33E-7062561DFC8B}" type="presParOf" srcId="{E424AC6F-E2B8-41CE-83A2-DB7C797ED065}" destId="{96D4FEBA-DEC6-4407-9B61-84E469D2A45F}" srcOrd="0" destOrd="0" presId="urn:microsoft.com/office/officeart/2005/8/layout/vList5"/>
    <dgm:cxn modelId="{2ED97580-55D3-44FE-85E8-A1E1F7F1A768}" type="presParOf" srcId="{E424AC6F-E2B8-41CE-83A2-DB7C797ED065}" destId="{5CC69C80-2F90-4B6F-9BB6-483B7D368FF7}" srcOrd="1"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3E835A1-5441-4D1A-A4A1-89F0510CF90C}">
      <dsp:nvSpPr>
        <dsp:cNvPr id="0" name=""/>
        <dsp:cNvSpPr/>
      </dsp:nvSpPr>
      <dsp:spPr>
        <a:xfrm rot="5400000">
          <a:off x="4431330" y="-1567577"/>
          <a:ext cx="1322151" cy="4792852"/>
        </a:xfrm>
        <a:prstGeom prst="round2Same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IE" sz="2600" kern="1200" dirty="0" smtClean="0">
              <a:solidFill>
                <a:schemeClr val="tx1">
                  <a:lumMod val="75000"/>
                  <a:lumOff val="25000"/>
                </a:schemeClr>
              </a:solidFill>
            </a:rPr>
            <a:t>Ensure </a:t>
          </a:r>
          <a:r>
            <a:rPr lang="en-IE" sz="2600" b="1" kern="1200" dirty="0" smtClean="0">
              <a:solidFill>
                <a:schemeClr val="tx1">
                  <a:lumMod val="75000"/>
                  <a:lumOff val="25000"/>
                </a:schemeClr>
              </a:solidFill>
            </a:rPr>
            <a:t>ACCESS</a:t>
          </a:r>
          <a:r>
            <a:rPr lang="en-IE" sz="2600" kern="1200" dirty="0" smtClean="0">
              <a:solidFill>
                <a:schemeClr val="tx1">
                  <a:lumMod val="75000"/>
                  <a:lumOff val="25000"/>
                </a:schemeClr>
              </a:solidFill>
            </a:rPr>
            <a:t> to youth friendly, integrated mental health supports </a:t>
          </a:r>
          <a:endParaRPr lang="en-IE" sz="2600" kern="1200" dirty="0">
            <a:solidFill>
              <a:schemeClr val="tx1">
                <a:lumMod val="75000"/>
                <a:lumOff val="25000"/>
              </a:schemeClr>
            </a:solidFill>
          </a:endParaRPr>
        </a:p>
      </dsp:txBody>
      <dsp:txXfrm rot="5400000">
        <a:off x="4431330" y="-1567577"/>
        <a:ext cx="1322151" cy="4792852"/>
      </dsp:txXfrm>
    </dsp:sp>
    <dsp:sp modelId="{7CAB6028-4D72-4D65-85F1-B2458A8F98AA}">
      <dsp:nvSpPr>
        <dsp:cNvPr id="0" name=""/>
        <dsp:cNvSpPr/>
      </dsp:nvSpPr>
      <dsp:spPr>
        <a:xfrm>
          <a:off x="0" y="2504"/>
          <a:ext cx="2695979" cy="1652688"/>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r>
            <a:rPr lang="en-IE" sz="6500" kern="1200" dirty="0" smtClean="0"/>
            <a:t>1</a:t>
          </a:r>
          <a:endParaRPr lang="en-IE" sz="6500" kern="1200" dirty="0"/>
        </a:p>
      </dsp:txBody>
      <dsp:txXfrm>
        <a:off x="0" y="2504"/>
        <a:ext cx="2695979" cy="1652688"/>
      </dsp:txXfrm>
    </dsp:sp>
    <dsp:sp modelId="{AFA8D7AE-518B-408E-B5C1-9F769986A6EB}">
      <dsp:nvSpPr>
        <dsp:cNvPr id="0" name=""/>
        <dsp:cNvSpPr/>
      </dsp:nvSpPr>
      <dsp:spPr>
        <a:xfrm rot="5400000">
          <a:off x="4431330" y="167745"/>
          <a:ext cx="1322151" cy="4792852"/>
        </a:xfrm>
        <a:prstGeom prst="round2SameRect">
          <a:avLst/>
        </a:prstGeom>
        <a:solidFill>
          <a:schemeClr val="accent3">
            <a:tint val="40000"/>
            <a:alpha val="90000"/>
            <a:hueOff val="5358425"/>
            <a:satOff val="-6896"/>
            <a:lumOff val="-537"/>
            <a:alphaOff val="0"/>
          </a:schemeClr>
        </a:solidFill>
        <a:ln w="9525" cap="flat" cmpd="sng" algn="ctr">
          <a:solidFill>
            <a:schemeClr val="accent3">
              <a:tint val="40000"/>
              <a:alpha val="90000"/>
              <a:hueOff val="5358425"/>
              <a:satOff val="-6896"/>
              <a:lumOff val="-537"/>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IE" sz="2600" kern="1200" dirty="0" smtClean="0">
              <a:solidFill>
                <a:schemeClr val="tx1">
                  <a:lumMod val="75000"/>
                  <a:lumOff val="25000"/>
                </a:schemeClr>
              </a:solidFill>
            </a:rPr>
            <a:t>Build mental health </a:t>
          </a:r>
          <a:r>
            <a:rPr lang="en-IE" sz="2600" b="1" kern="1200" dirty="0" smtClean="0">
              <a:solidFill>
                <a:schemeClr val="tx1">
                  <a:lumMod val="75000"/>
                  <a:lumOff val="25000"/>
                </a:schemeClr>
              </a:solidFill>
            </a:rPr>
            <a:t>CAPACITY </a:t>
          </a:r>
          <a:r>
            <a:rPr lang="en-IE" sz="2600" kern="1200" dirty="0" smtClean="0">
              <a:solidFill>
                <a:schemeClr val="tx1">
                  <a:lumMod val="75000"/>
                  <a:lumOff val="25000"/>
                </a:schemeClr>
              </a:solidFill>
            </a:rPr>
            <a:t>in those who work/volunteer with young people  </a:t>
          </a:r>
          <a:endParaRPr lang="en-IE" sz="2600" kern="1200" dirty="0">
            <a:solidFill>
              <a:schemeClr val="tx1">
                <a:lumMod val="75000"/>
                <a:lumOff val="25000"/>
              </a:schemeClr>
            </a:solidFill>
          </a:endParaRPr>
        </a:p>
      </dsp:txBody>
      <dsp:txXfrm rot="5400000">
        <a:off x="4431330" y="167745"/>
        <a:ext cx="1322151" cy="4792852"/>
      </dsp:txXfrm>
    </dsp:sp>
    <dsp:sp modelId="{9826BF45-51B7-4BEA-9A91-824110147F02}">
      <dsp:nvSpPr>
        <dsp:cNvPr id="0" name=""/>
        <dsp:cNvSpPr/>
      </dsp:nvSpPr>
      <dsp:spPr>
        <a:xfrm>
          <a:off x="0" y="1737827"/>
          <a:ext cx="2695979" cy="1652688"/>
        </a:xfrm>
        <a:prstGeom prst="roundRect">
          <a:avLst/>
        </a:prstGeom>
        <a:gradFill rotWithShape="0">
          <a:gsLst>
            <a:gs pos="0">
              <a:schemeClr val="accent3">
                <a:hueOff val="5625132"/>
                <a:satOff val="-8440"/>
                <a:lumOff val="-1373"/>
                <a:alphaOff val="0"/>
                <a:shade val="51000"/>
                <a:satMod val="130000"/>
              </a:schemeClr>
            </a:gs>
            <a:gs pos="80000">
              <a:schemeClr val="accent3">
                <a:hueOff val="5625132"/>
                <a:satOff val="-8440"/>
                <a:lumOff val="-1373"/>
                <a:alphaOff val="0"/>
                <a:shade val="93000"/>
                <a:satMod val="130000"/>
              </a:schemeClr>
            </a:gs>
            <a:gs pos="100000">
              <a:schemeClr val="accent3">
                <a:hueOff val="5625132"/>
                <a:satOff val="-8440"/>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r>
            <a:rPr lang="en-IE" sz="6500" kern="1200" dirty="0" smtClean="0"/>
            <a:t>2</a:t>
          </a:r>
          <a:endParaRPr lang="en-IE" sz="6500" kern="1200" dirty="0"/>
        </a:p>
      </dsp:txBody>
      <dsp:txXfrm>
        <a:off x="0" y="1737827"/>
        <a:ext cx="2695979" cy="1652688"/>
      </dsp:txXfrm>
    </dsp:sp>
    <dsp:sp modelId="{5CC69C80-2F90-4B6F-9BB6-483B7D368FF7}">
      <dsp:nvSpPr>
        <dsp:cNvPr id="0" name=""/>
        <dsp:cNvSpPr/>
      </dsp:nvSpPr>
      <dsp:spPr>
        <a:xfrm rot="5400000">
          <a:off x="4431330" y="1903069"/>
          <a:ext cx="1322151" cy="4792852"/>
        </a:xfrm>
        <a:prstGeom prst="round2SameRect">
          <a:avLst/>
        </a:prstGeom>
        <a:solidFill>
          <a:schemeClr val="accent3">
            <a:tint val="40000"/>
            <a:alpha val="90000"/>
            <a:hueOff val="10716850"/>
            <a:satOff val="-13793"/>
            <a:lumOff val="-1075"/>
            <a:alphaOff val="0"/>
          </a:schemeClr>
        </a:solidFill>
        <a:ln w="9525" cap="flat" cmpd="sng" algn="ctr">
          <a:solidFill>
            <a:schemeClr val="accent3">
              <a:tint val="40000"/>
              <a:alpha val="90000"/>
              <a:hueOff val="10716850"/>
              <a:satOff val="-13793"/>
              <a:lumOff val="-1075"/>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IE" sz="2600" kern="1200" dirty="0" smtClean="0">
              <a:solidFill>
                <a:schemeClr val="tx1">
                  <a:lumMod val="75000"/>
                  <a:lumOff val="25000"/>
                </a:schemeClr>
              </a:solidFill>
            </a:rPr>
            <a:t>Promote </a:t>
          </a:r>
          <a:r>
            <a:rPr lang="en-IE" sz="2600" b="1" kern="1200" dirty="0" smtClean="0">
              <a:solidFill>
                <a:schemeClr val="tx1">
                  <a:lumMod val="75000"/>
                  <a:lumOff val="25000"/>
                </a:schemeClr>
              </a:solidFill>
            </a:rPr>
            <a:t>COMMUNITY ENGAGEMENT </a:t>
          </a:r>
          <a:r>
            <a:rPr lang="en-IE" sz="2600" kern="1200" dirty="0" smtClean="0">
              <a:solidFill>
                <a:schemeClr val="tx1">
                  <a:lumMod val="75000"/>
                  <a:lumOff val="25000"/>
                </a:schemeClr>
              </a:solidFill>
            </a:rPr>
            <a:t>around youth mental health </a:t>
          </a:r>
          <a:endParaRPr lang="en-IE" sz="2600" kern="1200" dirty="0">
            <a:solidFill>
              <a:schemeClr val="tx1">
                <a:lumMod val="75000"/>
                <a:lumOff val="25000"/>
              </a:schemeClr>
            </a:solidFill>
          </a:endParaRPr>
        </a:p>
      </dsp:txBody>
      <dsp:txXfrm rot="5400000">
        <a:off x="4431330" y="1903069"/>
        <a:ext cx="1322151" cy="4792852"/>
      </dsp:txXfrm>
    </dsp:sp>
    <dsp:sp modelId="{96D4FEBA-DEC6-4407-9B61-84E469D2A45F}">
      <dsp:nvSpPr>
        <dsp:cNvPr id="0" name=""/>
        <dsp:cNvSpPr/>
      </dsp:nvSpPr>
      <dsp:spPr>
        <a:xfrm>
          <a:off x="0" y="3473150"/>
          <a:ext cx="2695979" cy="1652688"/>
        </a:xfrm>
        <a:prstGeom prst="roundRect">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r>
            <a:rPr lang="en-IE" sz="6500" kern="1200" dirty="0" smtClean="0"/>
            <a:t>3</a:t>
          </a:r>
          <a:endParaRPr lang="en-IE" sz="6500" kern="1200" dirty="0"/>
        </a:p>
      </dsp:txBody>
      <dsp:txXfrm>
        <a:off x="0" y="3473150"/>
        <a:ext cx="2695979" cy="165268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8CB0DB-7C6F-4088-8969-C952CAF6A1E6}" type="datetimeFigureOut">
              <a:rPr lang="en-IE" smtClean="0"/>
              <a:pPr/>
              <a:t>08/05/2017</a:t>
            </a:fld>
            <a:endParaRPr lang="en-IE"/>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27ADC2-65FE-4DD4-BFC0-E86CEFA600B0}" type="slidenum">
              <a:rPr lang="en-IE" smtClean="0"/>
              <a:pPr/>
              <a:t>‹#›</a:t>
            </a:fld>
            <a:endParaRPr lang="en-IE"/>
          </a:p>
        </p:txBody>
      </p:sp>
    </p:spTree>
    <p:extLst>
      <p:ext uri="{BB962C8B-B14F-4D97-AF65-F5344CB8AC3E}">
        <p14:creationId xmlns="" xmlns:p14="http://schemas.microsoft.com/office/powerpoint/2010/main" val="2236058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smtClean="0"/>
              <a:t>Why</a:t>
            </a:r>
            <a:r>
              <a:rPr lang="en-US" sz="2000" b="1" baseline="0" dirty="0" smtClean="0"/>
              <a:t> is it that often times the approach in mental health is to wait until a problem has developed before we offer people a service?  </a:t>
            </a:r>
          </a:p>
          <a:p>
            <a:endParaRPr lang="en-US" sz="1800" b="1" baseline="0" dirty="0" smtClean="0"/>
          </a:p>
          <a:p>
            <a:r>
              <a:rPr lang="en-US" sz="1800" b="1" baseline="0" dirty="0" smtClean="0"/>
              <a:t>As a former member of HS’s YAP once remarked – ‘is it only at the edge of the cliff that the crowds appear with nets?’  </a:t>
            </a:r>
          </a:p>
          <a:p>
            <a:endParaRPr lang="en-US" baseline="0" dirty="0" smtClean="0"/>
          </a:p>
          <a:p>
            <a:r>
              <a:rPr lang="en-US" sz="2800" b="1" u="sng" baseline="0" dirty="0" smtClean="0"/>
              <a:t>Why wait until things have gotten so bad to offer help.  Why not intervene much earlier?</a:t>
            </a:r>
            <a:endParaRPr lang="en-IE" sz="2800" b="1" u="sng" dirty="0"/>
          </a:p>
        </p:txBody>
      </p:sp>
      <p:sp>
        <p:nvSpPr>
          <p:cNvPr id="4" name="Slide Number Placeholder 3"/>
          <p:cNvSpPr>
            <a:spLocks noGrp="1"/>
          </p:cNvSpPr>
          <p:nvPr>
            <p:ph type="sldNum" sz="quarter" idx="10"/>
          </p:nvPr>
        </p:nvSpPr>
        <p:spPr/>
        <p:txBody>
          <a:bodyPr/>
          <a:lstStyle/>
          <a:p>
            <a:fld id="{C96D4CC5-889C-4360-BD17-5264DD87AE1B}" type="slidenum">
              <a:rPr lang="en-IE" smtClean="0">
                <a:solidFill>
                  <a:prstClr val="black"/>
                </a:solidFill>
              </a:rPr>
              <a:pPr/>
              <a:t>2</a:t>
            </a:fld>
            <a:endParaRPr lang="en-IE">
              <a:solidFill>
                <a:prstClr val="black"/>
              </a:solidFill>
            </a:endParaRPr>
          </a:p>
        </p:txBody>
      </p:sp>
    </p:spTree>
    <p:extLst>
      <p:ext uri="{BB962C8B-B14F-4D97-AF65-F5344CB8AC3E}">
        <p14:creationId xmlns="" xmlns:p14="http://schemas.microsoft.com/office/powerpoint/2010/main" val="1784778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b="1" dirty="0" smtClean="0"/>
              <a:t>There is a</a:t>
            </a:r>
            <a:r>
              <a:rPr lang="en-US" sz="3200" b="1" baseline="0" dirty="0" smtClean="0"/>
              <a:t> need for services and supports at the point of crisis, at the edge of the cliff. </a:t>
            </a:r>
          </a:p>
          <a:p>
            <a:endParaRPr lang="en-US" sz="3200" b="1" baseline="0" dirty="0" smtClean="0"/>
          </a:p>
          <a:p>
            <a:r>
              <a:rPr lang="en-US" sz="3200" b="1" baseline="0" dirty="0" smtClean="0"/>
              <a:t> However, this is not where Jigsaw is positioning itself. </a:t>
            </a:r>
          </a:p>
          <a:p>
            <a:endParaRPr lang="en-US" sz="3200" b="1" baseline="0" dirty="0" smtClean="0"/>
          </a:p>
          <a:p>
            <a:r>
              <a:rPr lang="en-US" sz="3200" b="1" baseline="0" dirty="0" smtClean="0"/>
              <a:t>Jigsaw is focused on providing help much earlier, if possible (see </a:t>
            </a:r>
            <a:r>
              <a:rPr lang="en-US" sz="3200" b="1" baseline="0" smtClean="0"/>
              <a:t>quote)</a:t>
            </a:r>
          </a:p>
          <a:p>
            <a:endParaRPr lang="en-US" sz="3200" b="1" baseline="0" dirty="0" smtClean="0"/>
          </a:p>
          <a:p>
            <a:r>
              <a:rPr lang="en-US" sz="3200" b="1" baseline="0" dirty="0" smtClean="0"/>
              <a:t>Strengths based approach</a:t>
            </a:r>
            <a:endParaRPr lang="en-IE" sz="3200" b="1" dirty="0"/>
          </a:p>
        </p:txBody>
      </p:sp>
      <p:sp>
        <p:nvSpPr>
          <p:cNvPr id="4" name="Slide Number Placeholder 3"/>
          <p:cNvSpPr>
            <a:spLocks noGrp="1"/>
          </p:cNvSpPr>
          <p:nvPr>
            <p:ph type="sldNum" sz="quarter" idx="10"/>
          </p:nvPr>
        </p:nvSpPr>
        <p:spPr/>
        <p:txBody>
          <a:bodyPr/>
          <a:lstStyle/>
          <a:p>
            <a:fld id="{C96D4CC5-889C-4360-BD17-5264DD87AE1B}" type="slidenum">
              <a:rPr lang="en-IE" smtClean="0">
                <a:solidFill>
                  <a:prstClr val="black"/>
                </a:solidFill>
              </a:rPr>
              <a:pPr/>
              <a:t>3</a:t>
            </a:fld>
            <a:endParaRPr lang="en-IE">
              <a:solidFill>
                <a:prstClr val="black"/>
              </a:solidFill>
            </a:endParaRPr>
          </a:p>
        </p:txBody>
      </p:sp>
    </p:spTree>
    <p:extLst>
      <p:ext uri="{BB962C8B-B14F-4D97-AF65-F5344CB8AC3E}">
        <p14:creationId xmlns="" xmlns:p14="http://schemas.microsoft.com/office/powerpoint/2010/main" val="964233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Jigsaw</a:t>
            </a:r>
            <a:r>
              <a:rPr lang="en-US" sz="1200" kern="1200" baseline="0" dirty="0" smtClean="0">
                <a:solidFill>
                  <a:schemeClr val="tx1"/>
                </a:solidFill>
                <a:effectLst/>
                <a:latin typeface="+mn-lt"/>
                <a:ea typeface="+mn-ea"/>
                <a:cs typeface="+mn-cs"/>
              </a:rPr>
              <a:t> is a complex community change strategy.  (1)The Jigsaw hub or building is central to this by ensuring that </a:t>
            </a:r>
            <a:r>
              <a:rPr lang="en-US" sz="1200" kern="1200" baseline="0" dirty="0" err="1" smtClean="0">
                <a:solidFill>
                  <a:schemeClr val="tx1"/>
                </a:solidFill>
                <a:effectLst/>
                <a:latin typeface="+mn-lt"/>
                <a:ea typeface="+mn-ea"/>
                <a:cs typeface="+mn-cs"/>
              </a:rPr>
              <a:t>yp</a:t>
            </a:r>
            <a:r>
              <a:rPr lang="en-US" sz="1200" kern="1200" baseline="0" dirty="0" smtClean="0">
                <a:solidFill>
                  <a:schemeClr val="tx1"/>
                </a:solidFill>
                <a:effectLst/>
                <a:latin typeface="+mn-lt"/>
                <a:ea typeface="+mn-ea"/>
                <a:cs typeface="+mn-cs"/>
              </a:rPr>
              <a:t> can get support around their mental health in local, accessible, youth friendly environment.  However, if HS is to achieve it’s aim of changing the way Ireland thinks about and responds to </a:t>
            </a:r>
            <a:r>
              <a:rPr lang="en-US" sz="1200" kern="1200" baseline="0" dirty="0" err="1" smtClean="0">
                <a:solidFill>
                  <a:schemeClr val="tx1"/>
                </a:solidFill>
                <a:effectLst/>
                <a:latin typeface="+mn-lt"/>
                <a:ea typeface="+mn-ea"/>
                <a:cs typeface="+mn-cs"/>
              </a:rPr>
              <a:t>yp’s</a:t>
            </a:r>
            <a:r>
              <a:rPr lang="en-US" sz="1200" kern="1200" baseline="0" dirty="0" smtClean="0">
                <a:solidFill>
                  <a:schemeClr val="tx1"/>
                </a:solidFill>
                <a:effectLst/>
                <a:latin typeface="+mn-lt"/>
                <a:ea typeface="+mn-ea"/>
                <a:cs typeface="+mn-cs"/>
              </a:rPr>
              <a:t> mental health, (2) then we must also build mental health knowledge and skills in those who work and volunteer with young people and in the wider community, i.e. parents, family, (3) so that the entire community raises their game in relation to mental health.  </a:t>
            </a:r>
            <a:endParaRPr lang="en-US" sz="1200" kern="1200" dirty="0" smtClean="0">
              <a:solidFill>
                <a:schemeClr val="tx1"/>
              </a:solidFill>
              <a:effectLst/>
              <a:latin typeface="+mn-lt"/>
              <a:ea typeface="+mn-ea"/>
              <a:cs typeface="+mn-cs"/>
            </a:endParaRPr>
          </a:p>
          <a:p>
            <a:endParaRPr lang="en-IE" dirty="0"/>
          </a:p>
        </p:txBody>
      </p:sp>
      <p:sp>
        <p:nvSpPr>
          <p:cNvPr id="4" name="Slide Number Placeholder 3"/>
          <p:cNvSpPr>
            <a:spLocks noGrp="1"/>
          </p:cNvSpPr>
          <p:nvPr>
            <p:ph type="sldNum" sz="quarter" idx="10"/>
          </p:nvPr>
        </p:nvSpPr>
        <p:spPr/>
        <p:txBody>
          <a:bodyPr/>
          <a:lstStyle/>
          <a:p>
            <a:fld id="{C96D4CC5-889C-4360-BD17-5264DD87AE1B}" type="slidenum">
              <a:rPr lang="en-IE" smtClean="0"/>
              <a:pPr/>
              <a:t>4</a:t>
            </a:fld>
            <a:endParaRPr lang="en-IE"/>
          </a:p>
        </p:txBody>
      </p:sp>
    </p:spTree>
    <p:extLst>
      <p:ext uri="{BB962C8B-B14F-4D97-AF65-F5344CB8AC3E}">
        <p14:creationId xmlns="" xmlns:p14="http://schemas.microsoft.com/office/powerpoint/2010/main" val="1375424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In order to answer the question</a:t>
            </a:r>
            <a:r>
              <a:rPr lang="en-US" b="1" baseline="0" dirty="0" smtClean="0"/>
              <a:t> about whether we should be worried about Mark </a:t>
            </a:r>
            <a:r>
              <a:rPr lang="en-US" baseline="0" dirty="0" smtClean="0"/>
              <a:t>or whether he’s just a typical teenager we need to know w</a:t>
            </a:r>
            <a:r>
              <a:rPr lang="en-US" dirty="0" smtClean="0"/>
              <a:t>hat is typical</a:t>
            </a:r>
            <a:r>
              <a:rPr lang="en-US" baseline="0" dirty="0" smtClean="0"/>
              <a:t> for young people in Ireland  </a:t>
            </a:r>
            <a:r>
              <a:rPr lang="en-US" b="1" baseline="0" dirty="0" smtClean="0"/>
              <a:t>(CLICK)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r>
              <a:rPr lang="en-GB" dirty="0" smtClean="0"/>
              <a:t>To find this out </a:t>
            </a:r>
            <a:r>
              <a:rPr lang="en-GB" baseline="0" dirty="0" smtClean="0"/>
              <a:t>a team of researchers from Headstrong &amp; University College Dublin surveyed almost 14,500 young people aged 12-25 years from all over Ireland about their mental health.  We asked them </a:t>
            </a:r>
            <a:r>
              <a:rPr lang="en-GB" b="1" baseline="0" dirty="0" smtClean="0"/>
              <a:t>what was going on in their lives</a:t>
            </a:r>
            <a:r>
              <a:rPr lang="en-GB" baseline="0" dirty="0" smtClean="0"/>
              <a:t>, </a:t>
            </a:r>
            <a:r>
              <a:rPr lang="en-GB" b="1" baseline="0" dirty="0" smtClean="0"/>
              <a:t>how they were feeling</a:t>
            </a:r>
            <a:r>
              <a:rPr lang="en-GB" baseline="0" dirty="0" smtClean="0"/>
              <a:t>, what </a:t>
            </a:r>
            <a:r>
              <a:rPr lang="en-GB" b="1" baseline="0" dirty="0" smtClean="0"/>
              <a:t>was going well and not so well</a:t>
            </a:r>
            <a:r>
              <a:rPr lang="en-GB" baseline="0" dirty="0" smtClean="0"/>
              <a:t>.  This results of this survey, which is called the My World Survey, were published in </a:t>
            </a:r>
            <a:r>
              <a:rPr lang="en-GB" b="1" baseline="0" dirty="0" smtClean="0"/>
              <a:t>May of this year (2012</a:t>
            </a:r>
            <a:r>
              <a:rPr lang="en-GB" baseline="0" dirty="0" smtClean="0"/>
              <a:t>) and it is the </a:t>
            </a:r>
            <a:r>
              <a:rPr lang="en-GB" b="1" baseline="0" dirty="0" smtClean="0"/>
              <a:t>largest survey</a:t>
            </a:r>
            <a:r>
              <a:rPr lang="en-GB" baseline="0" dirty="0" smtClean="0"/>
              <a:t> of youth mental health every undertaken in this country. </a:t>
            </a:r>
          </a:p>
          <a:p>
            <a:endParaRPr lang="en-GB" baseline="0" dirty="0" smtClean="0"/>
          </a:p>
          <a:p>
            <a:r>
              <a:rPr lang="en-GB" baseline="0" dirty="0" smtClean="0"/>
              <a:t> </a:t>
            </a:r>
            <a:r>
              <a:rPr lang="en-GB" b="1" baseline="0" dirty="0" smtClean="0"/>
              <a:t>It gives us a really good insight into what is normal or typical</a:t>
            </a:r>
            <a:r>
              <a:rPr lang="en-GB" baseline="0" dirty="0" smtClean="0"/>
              <a:t> for our young people </a:t>
            </a:r>
            <a:r>
              <a:rPr lang="en-GB" b="1" baseline="0" dirty="0" smtClean="0"/>
              <a:t>(NEXT)</a:t>
            </a:r>
            <a:endParaRPr lang="en-GB" b="1" dirty="0" smtClean="0"/>
          </a:p>
          <a:p>
            <a:endParaRPr lang="en-GB" dirty="0"/>
          </a:p>
        </p:txBody>
      </p:sp>
      <p:sp>
        <p:nvSpPr>
          <p:cNvPr id="4" name="Slide Number Placeholder 3"/>
          <p:cNvSpPr>
            <a:spLocks noGrp="1"/>
          </p:cNvSpPr>
          <p:nvPr>
            <p:ph type="sldNum" sz="quarter" idx="10"/>
          </p:nvPr>
        </p:nvSpPr>
        <p:spPr/>
        <p:txBody>
          <a:bodyPr/>
          <a:lstStyle/>
          <a:p>
            <a:fld id="{98649885-CE24-4C35-AB0B-0734A9270400}" type="slidenum">
              <a:rPr lang="en-IE" smtClean="0"/>
              <a:pPr/>
              <a:t>5</a:t>
            </a:fld>
            <a:endParaRPr lang="en-IE"/>
          </a:p>
        </p:txBody>
      </p:sp>
    </p:spTree>
    <p:extLst>
      <p:ext uri="{BB962C8B-B14F-4D97-AF65-F5344CB8AC3E}">
        <p14:creationId xmlns="" xmlns:p14="http://schemas.microsoft.com/office/powerpoint/2010/main" val="412755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IE" dirty="0" smtClean="0"/>
              <a:t>When we asked young people about feelings of depression</a:t>
            </a:r>
            <a:r>
              <a:rPr lang="en-IE" baseline="0" dirty="0" smtClean="0"/>
              <a:t>, </a:t>
            </a:r>
            <a:r>
              <a:rPr lang="en-IE" b="1" dirty="0" smtClean="0"/>
              <a:t>(CLICK) </a:t>
            </a:r>
            <a:r>
              <a:rPr lang="en-IE" baseline="0" dirty="0" smtClean="0"/>
              <a:t>1</a:t>
            </a:r>
            <a:r>
              <a:rPr lang="en-IE" dirty="0" smtClean="0"/>
              <a:t> in 3 young people reported</a:t>
            </a:r>
            <a:r>
              <a:rPr lang="en-IE" baseline="0" dirty="0" smtClean="0"/>
              <a:t> l</a:t>
            </a:r>
            <a:r>
              <a:rPr lang="en-IE" dirty="0" smtClean="0"/>
              <a:t>evels of depression</a:t>
            </a:r>
            <a:r>
              <a:rPr lang="en-IE" baseline="0" dirty="0" smtClean="0"/>
              <a:t> which fell within the mild to severe range. </a:t>
            </a:r>
            <a:r>
              <a:rPr lang="en-IE" b="1" baseline="0" dirty="0" smtClean="0"/>
              <a:t>(NEXT)</a:t>
            </a:r>
            <a:endParaRPr lang="en-IE" b="1"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IE"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IE" i="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IE" i="1" dirty="0" smtClean="0"/>
              <a:t>(Note:</a:t>
            </a:r>
            <a:r>
              <a:rPr lang="en-IE" i="1" baseline="0" dirty="0" smtClean="0"/>
              <a:t> Depression, anxiety and stress levels in young people were measured using the Depression, Anxiety &amp; Stress Scale (DASS-21).  This is a 21 item self report measure in which young people rated the intensity and frequency of negative emotions over the previous week.  Based on their responses, young people were classified as displaying normal, mild, moderate, severe or extremely severe symptoms of depression, anxiety or stress.)</a:t>
            </a:r>
            <a:endParaRPr lang="en-IE" i="1" dirty="0" smtClean="0"/>
          </a:p>
          <a:p>
            <a:endParaRPr lang="en-GB"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IE" dirty="0" smtClean="0"/>
          </a:p>
          <a:p>
            <a:endParaRPr lang="en-GB" dirty="0"/>
          </a:p>
        </p:txBody>
      </p:sp>
      <p:sp>
        <p:nvSpPr>
          <p:cNvPr id="4" name="Slide Number Placeholder 3"/>
          <p:cNvSpPr>
            <a:spLocks noGrp="1"/>
          </p:cNvSpPr>
          <p:nvPr>
            <p:ph type="sldNum" sz="quarter" idx="10"/>
          </p:nvPr>
        </p:nvSpPr>
        <p:spPr/>
        <p:txBody>
          <a:bodyPr/>
          <a:lstStyle/>
          <a:p>
            <a:fld id="{98649885-CE24-4C35-AB0B-0734A9270400}" type="slidenum">
              <a:rPr lang="en-IE" smtClean="0"/>
              <a:pPr/>
              <a:t>6</a:t>
            </a:fld>
            <a:endParaRPr lang="en-IE"/>
          </a:p>
        </p:txBody>
      </p:sp>
    </p:spTree>
    <p:extLst>
      <p:ext uri="{BB962C8B-B14F-4D97-AF65-F5344CB8AC3E}">
        <p14:creationId xmlns="" xmlns:p14="http://schemas.microsoft.com/office/powerpoint/2010/main" val="706103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IE" dirty="0" smtClean="0"/>
              <a:t>Likewise, when we asked young people about feelings of anxiety</a:t>
            </a:r>
            <a:r>
              <a:rPr lang="en-IE" baseline="0" dirty="0" smtClean="0"/>
              <a:t>, </a:t>
            </a:r>
            <a:r>
              <a:rPr lang="en-IE" b="1" dirty="0" smtClean="0"/>
              <a:t>(CLICK) </a:t>
            </a:r>
            <a:r>
              <a:rPr lang="en-IE" baseline="0" dirty="0" smtClean="0"/>
              <a:t>1</a:t>
            </a:r>
            <a:r>
              <a:rPr lang="en-IE" dirty="0" smtClean="0"/>
              <a:t> in 3 young people reported levels of anxiety which fell</a:t>
            </a:r>
            <a:r>
              <a:rPr lang="en-IE" baseline="0" dirty="0" smtClean="0"/>
              <a:t> within the mild to severe range. </a:t>
            </a:r>
            <a:endParaRPr lang="en-IE"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IE"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IE" b="1" baseline="0" dirty="0" smtClean="0"/>
              <a:t>This means that in any typical classroom of 30 pupil</a:t>
            </a:r>
            <a:r>
              <a:rPr lang="en-IE" baseline="0" dirty="0" smtClean="0"/>
              <a:t>s, 10 of them are experiencing levels of anxiety outside of what is considered the normal range; </a:t>
            </a:r>
          </a:p>
          <a:p>
            <a:pPr marL="0" marR="0" indent="0" algn="l" defTabSz="457200" rtl="0" eaLnBrk="1" fontAlgn="auto" latinLnBrk="0" hangingPunct="1">
              <a:lnSpc>
                <a:spcPct val="100000"/>
              </a:lnSpc>
              <a:spcBef>
                <a:spcPts val="0"/>
              </a:spcBef>
              <a:spcAft>
                <a:spcPts val="0"/>
              </a:spcAft>
              <a:buClrTx/>
              <a:buSzTx/>
              <a:buFontTx/>
              <a:buNone/>
              <a:tabLst/>
              <a:defRPr/>
            </a:pPr>
            <a:endParaRPr lang="en-IE"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IE" b="1" baseline="0" dirty="0" smtClean="0"/>
              <a:t>where their anxiety is causing them a problem (NEXT)</a:t>
            </a:r>
            <a:endParaRPr lang="en-IE" b="1" dirty="0" smtClean="0"/>
          </a:p>
          <a:p>
            <a:endParaRPr lang="en-GB" dirty="0"/>
          </a:p>
        </p:txBody>
      </p:sp>
      <p:sp>
        <p:nvSpPr>
          <p:cNvPr id="4" name="Slide Number Placeholder 3"/>
          <p:cNvSpPr>
            <a:spLocks noGrp="1"/>
          </p:cNvSpPr>
          <p:nvPr>
            <p:ph type="sldNum" sz="quarter" idx="10"/>
          </p:nvPr>
        </p:nvSpPr>
        <p:spPr/>
        <p:txBody>
          <a:bodyPr/>
          <a:lstStyle/>
          <a:p>
            <a:fld id="{98649885-CE24-4C35-AB0B-0734A9270400}" type="slidenum">
              <a:rPr lang="en-IE" smtClean="0"/>
              <a:pPr/>
              <a:t>7</a:t>
            </a:fld>
            <a:endParaRPr lang="en-IE"/>
          </a:p>
        </p:txBody>
      </p:sp>
    </p:spTree>
    <p:extLst>
      <p:ext uri="{BB962C8B-B14F-4D97-AF65-F5344CB8AC3E}">
        <p14:creationId xmlns="" xmlns:p14="http://schemas.microsoft.com/office/powerpoint/2010/main" val="706103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IE" dirty="0" smtClean="0"/>
              <a:t>When we asked young people about feeling stressed</a:t>
            </a:r>
            <a:r>
              <a:rPr lang="en-IE" baseline="0" dirty="0" smtClean="0"/>
              <a:t>, </a:t>
            </a:r>
            <a:r>
              <a:rPr lang="en-IE" b="1" dirty="0" smtClean="0"/>
              <a:t>(CLICK) </a:t>
            </a:r>
            <a:r>
              <a:rPr lang="en-IE" baseline="0" dirty="0" smtClean="0"/>
              <a:t>1</a:t>
            </a:r>
            <a:r>
              <a:rPr lang="en-IE" dirty="0" smtClean="0"/>
              <a:t> in 4 young people reported levels of stress which fell </a:t>
            </a:r>
            <a:r>
              <a:rPr lang="en-IE" baseline="0" dirty="0" smtClean="0"/>
              <a:t>within the mild to severe range. </a:t>
            </a:r>
            <a:r>
              <a:rPr lang="en-IE" b="1" baseline="0" dirty="0" smtClean="0"/>
              <a:t>(NEXT)</a:t>
            </a:r>
            <a:endParaRPr lang="en-IE" b="1" dirty="0" smtClean="0"/>
          </a:p>
          <a:p>
            <a:endParaRPr lang="en-IE"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IE" b="1" baseline="0" dirty="0" smtClean="0"/>
              <a:t>While it is good news that the majority of young people </a:t>
            </a:r>
            <a:r>
              <a:rPr lang="en-IE" baseline="0" dirty="0" smtClean="0"/>
              <a:t>rated their depression, anxiety and stress as falling within the normal range, not causing them any problems, </a:t>
            </a:r>
          </a:p>
          <a:p>
            <a:pPr marL="0" marR="0" indent="0" algn="l" defTabSz="457200" rtl="0" eaLnBrk="1" fontAlgn="auto" latinLnBrk="0" hangingPunct="1">
              <a:lnSpc>
                <a:spcPct val="100000"/>
              </a:lnSpc>
              <a:spcBef>
                <a:spcPts val="0"/>
              </a:spcBef>
              <a:spcAft>
                <a:spcPts val="0"/>
              </a:spcAft>
              <a:buClrTx/>
              <a:buSzTx/>
              <a:buFontTx/>
              <a:buNone/>
              <a:tabLst/>
              <a:defRPr/>
            </a:pPr>
            <a:endParaRPr lang="en-IE"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IE" b="1" baseline="0" dirty="0" smtClean="0"/>
              <a:t>it is worrying that a significant proportion </a:t>
            </a:r>
            <a:r>
              <a:rPr lang="en-IE" baseline="0" dirty="0" smtClean="0"/>
              <a:t>of young people in Ireland today are </a:t>
            </a:r>
            <a:r>
              <a:rPr lang="en-IE" b="1" baseline="0" dirty="0" smtClean="0"/>
              <a:t>feeling depressed, anxious or stressed</a:t>
            </a:r>
            <a:r>
              <a:rPr lang="en-IE" baseline="0" dirty="0" smtClean="0"/>
              <a:t>. </a:t>
            </a:r>
            <a:r>
              <a:rPr lang="en-IE" b="1" baseline="0" dirty="0" smtClean="0"/>
              <a:t>(NEXT)</a:t>
            </a:r>
          </a:p>
          <a:p>
            <a:endParaRPr lang="en-IE" baseline="0" dirty="0" smtClean="0"/>
          </a:p>
          <a:p>
            <a:endParaRPr lang="en-GB" dirty="0"/>
          </a:p>
        </p:txBody>
      </p:sp>
      <p:sp>
        <p:nvSpPr>
          <p:cNvPr id="4" name="Slide Number Placeholder 3"/>
          <p:cNvSpPr>
            <a:spLocks noGrp="1"/>
          </p:cNvSpPr>
          <p:nvPr>
            <p:ph type="sldNum" sz="quarter" idx="10"/>
          </p:nvPr>
        </p:nvSpPr>
        <p:spPr/>
        <p:txBody>
          <a:bodyPr/>
          <a:lstStyle/>
          <a:p>
            <a:fld id="{98649885-CE24-4C35-AB0B-0734A9270400}" type="slidenum">
              <a:rPr lang="en-IE" smtClean="0"/>
              <a:pPr/>
              <a:t>8</a:t>
            </a:fld>
            <a:endParaRPr lang="en-IE"/>
          </a:p>
        </p:txBody>
      </p:sp>
    </p:spTree>
    <p:extLst>
      <p:ext uri="{BB962C8B-B14F-4D97-AF65-F5344CB8AC3E}">
        <p14:creationId xmlns="" xmlns:p14="http://schemas.microsoft.com/office/powerpoint/2010/main" val="706103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baseline="0" dirty="0" smtClean="0"/>
              <a:t>Finally, I want to tell you about 3 other important findings from the survey</a:t>
            </a:r>
            <a:r>
              <a:rPr lang="en-IE" baseline="0" dirty="0" smtClean="0"/>
              <a:t>: </a:t>
            </a:r>
            <a:r>
              <a:rPr lang="en-IE" b="1" baseline="0" dirty="0" smtClean="0"/>
              <a:t>(CLICK)</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IE" baseline="0" dirty="0" smtClean="0"/>
              <a:t>Those who share their problems and talk about them have better mental health than those who don’t talk and bottle things up. </a:t>
            </a:r>
          </a:p>
          <a:p>
            <a:pPr marL="0" marR="0" indent="0" algn="l" defTabSz="457200" rtl="0" eaLnBrk="1" fontAlgn="auto" latinLnBrk="0" hangingPunct="1">
              <a:lnSpc>
                <a:spcPct val="100000"/>
              </a:lnSpc>
              <a:spcBef>
                <a:spcPts val="0"/>
              </a:spcBef>
              <a:spcAft>
                <a:spcPts val="0"/>
              </a:spcAft>
              <a:buClrTx/>
              <a:buSzTx/>
              <a:buFontTx/>
              <a:buNone/>
              <a:tabLst/>
              <a:defRPr/>
            </a:pPr>
            <a:r>
              <a:rPr lang="en-IE" b="1" baseline="0" dirty="0" smtClean="0"/>
              <a:t>      A problem shared </a:t>
            </a:r>
            <a:r>
              <a:rPr lang="en-IE" baseline="0" dirty="0" smtClean="0"/>
              <a:t>really is often a problem halved </a:t>
            </a:r>
            <a:r>
              <a:rPr lang="en-IE" b="1" baseline="0" dirty="0" smtClean="0"/>
              <a:t>(CLICK)</a:t>
            </a:r>
            <a:endParaRPr lang="en-IE"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IE" baseline="0" dirty="0" smtClean="0"/>
              <a:t>2. </a:t>
            </a:r>
            <a:r>
              <a:rPr lang="en-IE" b="1" baseline="0" dirty="0" smtClean="0"/>
              <a:t>20% of young adults &amp; 10 % of teenagers </a:t>
            </a:r>
            <a:r>
              <a:rPr lang="en-IE" baseline="0" dirty="0" smtClean="0"/>
              <a:t>who are in distress are not seeking help. And this is especially worrying as </a:t>
            </a:r>
            <a:r>
              <a:rPr lang="en-IE" b="1" baseline="0" dirty="0" smtClean="0"/>
              <a:t>(CLICK)</a:t>
            </a:r>
            <a:endParaRPr lang="en-IE"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IE" baseline="0" dirty="0" smtClean="0"/>
              <a:t>3. Not talking about problems is linked to suicidal behaviour</a:t>
            </a:r>
            <a:endParaRPr lang="en-IE" b="1" baseline="0" dirty="0" smtClean="0"/>
          </a:p>
          <a:p>
            <a:endParaRPr lang="en-IE" baseline="0" dirty="0" smtClean="0"/>
          </a:p>
          <a:p>
            <a:r>
              <a:rPr lang="en-IE" b="1" dirty="0" smtClean="0"/>
              <a:t>Now, that we have learned what is typical</a:t>
            </a:r>
            <a:r>
              <a:rPr lang="en-IE" b="1" baseline="0" dirty="0" smtClean="0"/>
              <a:t> </a:t>
            </a:r>
            <a:r>
              <a:rPr lang="en-IE" baseline="0" dirty="0" smtClean="0"/>
              <a:t>for young people in Ireland, let’s go back and check in </a:t>
            </a:r>
            <a:r>
              <a:rPr lang="en-IE" sz="1800" b="1" baseline="0" dirty="0" smtClean="0"/>
              <a:t>with Mark again</a:t>
            </a:r>
            <a:r>
              <a:rPr lang="en-IE" sz="1800" baseline="0" dirty="0" smtClean="0"/>
              <a:t>.  </a:t>
            </a:r>
          </a:p>
          <a:p>
            <a:endParaRPr lang="en-IE" baseline="0" dirty="0" smtClean="0"/>
          </a:p>
          <a:p>
            <a:r>
              <a:rPr lang="en-IE" b="1" baseline="0" dirty="0" smtClean="0"/>
              <a:t>Since </a:t>
            </a:r>
            <a:r>
              <a:rPr lang="en-IE" sz="2000" b="1" baseline="0" dirty="0" smtClean="0"/>
              <a:t>we last met Mark his girlfriend has broken up with him</a:t>
            </a:r>
            <a:r>
              <a:rPr lang="en-IE" baseline="0" dirty="0" smtClean="0"/>
              <a:t>. So the kinds of </a:t>
            </a:r>
            <a:r>
              <a:rPr lang="en-IE" b="1" baseline="0" dirty="0" smtClean="0"/>
              <a:t>thoughts going through Mark’s mind are</a:t>
            </a:r>
            <a:r>
              <a:rPr lang="en-IE" baseline="0" dirty="0" smtClean="0"/>
              <a:t>: </a:t>
            </a:r>
            <a:r>
              <a:rPr lang="en-IE" b="1" baseline="0" dirty="0" smtClean="0"/>
              <a:t>(NEXT)</a:t>
            </a:r>
          </a:p>
          <a:p>
            <a:endParaRPr lang="en-IE" b="0" i="1" baseline="0" dirty="0" smtClean="0"/>
          </a:p>
        </p:txBody>
      </p:sp>
      <p:sp>
        <p:nvSpPr>
          <p:cNvPr id="4" name="Slide Number Placeholder 3"/>
          <p:cNvSpPr>
            <a:spLocks noGrp="1"/>
          </p:cNvSpPr>
          <p:nvPr>
            <p:ph type="sldNum" sz="quarter" idx="10"/>
          </p:nvPr>
        </p:nvSpPr>
        <p:spPr/>
        <p:txBody>
          <a:bodyPr/>
          <a:lstStyle/>
          <a:p>
            <a:fld id="{1E078DB5-E476-4686-9A0D-CA38123B719B}" type="slidenum">
              <a:rPr lang="en-IE" smtClean="0"/>
              <a:pPr/>
              <a:t>11</a:t>
            </a:fld>
            <a:endParaRPr lang="en-IE"/>
          </a:p>
        </p:txBody>
      </p:sp>
    </p:spTree>
    <p:extLst>
      <p:ext uri="{BB962C8B-B14F-4D97-AF65-F5344CB8AC3E}">
        <p14:creationId xmlns="" xmlns:p14="http://schemas.microsoft.com/office/powerpoint/2010/main" val="2931629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E"/>
          </a:p>
        </p:txBody>
      </p:sp>
      <p:sp>
        <p:nvSpPr>
          <p:cNvPr id="4" name="Date Placeholder 3"/>
          <p:cNvSpPr>
            <a:spLocks noGrp="1"/>
          </p:cNvSpPr>
          <p:nvPr>
            <p:ph type="dt" sz="half" idx="10"/>
          </p:nvPr>
        </p:nvSpPr>
        <p:spPr/>
        <p:txBody>
          <a:bodyPr/>
          <a:lstStyle/>
          <a:p>
            <a:fld id="{EDF13E3D-629A-40E3-887E-021CB303656C}" type="datetimeFigureOut">
              <a:rPr lang="en-IE" smtClean="0"/>
              <a:pPr/>
              <a:t>08/05/2017</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4C9419A5-C2E9-43E5-9917-F5832E7F1E6B}" type="slidenum">
              <a:rPr lang="en-IE" smtClean="0"/>
              <a:pPr/>
              <a:t>‹#›</a:t>
            </a:fld>
            <a:endParaRPr lang="en-IE"/>
          </a:p>
        </p:txBody>
      </p:sp>
    </p:spTree>
    <p:extLst>
      <p:ext uri="{BB962C8B-B14F-4D97-AF65-F5344CB8AC3E}">
        <p14:creationId xmlns="" xmlns:p14="http://schemas.microsoft.com/office/powerpoint/2010/main" val="4120192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EDF13E3D-629A-40E3-887E-021CB303656C}" type="datetimeFigureOut">
              <a:rPr lang="en-IE" smtClean="0"/>
              <a:pPr/>
              <a:t>08/05/2017</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4C9419A5-C2E9-43E5-9917-F5832E7F1E6B}" type="slidenum">
              <a:rPr lang="en-IE" smtClean="0"/>
              <a:pPr/>
              <a:t>‹#›</a:t>
            </a:fld>
            <a:endParaRPr lang="en-IE"/>
          </a:p>
        </p:txBody>
      </p:sp>
    </p:spTree>
    <p:extLst>
      <p:ext uri="{BB962C8B-B14F-4D97-AF65-F5344CB8AC3E}">
        <p14:creationId xmlns="" xmlns:p14="http://schemas.microsoft.com/office/powerpoint/2010/main" val="3844311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EDF13E3D-629A-40E3-887E-021CB303656C}" type="datetimeFigureOut">
              <a:rPr lang="en-IE" smtClean="0"/>
              <a:pPr/>
              <a:t>08/05/2017</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4C9419A5-C2E9-43E5-9917-F5832E7F1E6B}" type="slidenum">
              <a:rPr lang="en-IE" smtClean="0"/>
              <a:pPr/>
              <a:t>‹#›</a:t>
            </a:fld>
            <a:endParaRPr lang="en-IE"/>
          </a:p>
        </p:txBody>
      </p:sp>
    </p:spTree>
    <p:extLst>
      <p:ext uri="{BB962C8B-B14F-4D97-AF65-F5344CB8AC3E}">
        <p14:creationId xmlns="" xmlns:p14="http://schemas.microsoft.com/office/powerpoint/2010/main" val="803226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EDF13E3D-629A-40E3-887E-021CB303656C}" type="datetimeFigureOut">
              <a:rPr lang="en-IE" smtClean="0"/>
              <a:pPr/>
              <a:t>08/05/2017</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4C9419A5-C2E9-43E5-9917-F5832E7F1E6B}" type="slidenum">
              <a:rPr lang="en-IE" smtClean="0"/>
              <a:pPr/>
              <a:t>‹#›</a:t>
            </a:fld>
            <a:endParaRPr lang="en-IE"/>
          </a:p>
        </p:txBody>
      </p:sp>
    </p:spTree>
    <p:extLst>
      <p:ext uri="{BB962C8B-B14F-4D97-AF65-F5344CB8AC3E}">
        <p14:creationId xmlns="" xmlns:p14="http://schemas.microsoft.com/office/powerpoint/2010/main" val="976737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F13E3D-629A-40E3-887E-021CB303656C}" type="datetimeFigureOut">
              <a:rPr lang="en-IE" smtClean="0"/>
              <a:pPr/>
              <a:t>08/05/2017</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4C9419A5-C2E9-43E5-9917-F5832E7F1E6B}" type="slidenum">
              <a:rPr lang="en-IE" smtClean="0"/>
              <a:pPr/>
              <a:t>‹#›</a:t>
            </a:fld>
            <a:endParaRPr lang="en-IE"/>
          </a:p>
        </p:txBody>
      </p:sp>
    </p:spTree>
    <p:extLst>
      <p:ext uri="{BB962C8B-B14F-4D97-AF65-F5344CB8AC3E}">
        <p14:creationId xmlns="" xmlns:p14="http://schemas.microsoft.com/office/powerpoint/2010/main" val="2189914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4"/>
          <p:cNvSpPr>
            <a:spLocks noGrp="1"/>
          </p:cNvSpPr>
          <p:nvPr>
            <p:ph type="dt" sz="half" idx="10"/>
          </p:nvPr>
        </p:nvSpPr>
        <p:spPr/>
        <p:txBody>
          <a:bodyPr/>
          <a:lstStyle/>
          <a:p>
            <a:fld id="{EDF13E3D-629A-40E3-887E-021CB303656C}" type="datetimeFigureOut">
              <a:rPr lang="en-IE" smtClean="0"/>
              <a:pPr/>
              <a:t>08/05/2017</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4C9419A5-C2E9-43E5-9917-F5832E7F1E6B}" type="slidenum">
              <a:rPr lang="en-IE" smtClean="0"/>
              <a:pPr/>
              <a:t>‹#›</a:t>
            </a:fld>
            <a:endParaRPr lang="en-IE"/>
          </a:p>
        </p:txBody>
      </p:sp>
    </p:spTree>
    <p:extLst>
      <p:ext uri="{BB962C8B-B14F-4D97-AF65-F5344CB8AC3E}">
        <p14:creationId xmlns="" xmlns:p14="http://schemas.microsoft.com/office/powerpoint/2010/main" val="326581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Date Placeholder 6"/>
          <p:cNvSpPr>
            <a:spLocks noGrp="1"/>
          </p:cNvSpPr>
          <p:nvPr>
            <p:ph type="dt" sz="half" idx="10"/>
          </p:nvPr>
        </p:nvSpPr>
        <p:spPr/>
        <p:txBody>
          <a:bodyPr/>
          <a:lstStyle/>
          <a:p>
            <a:fld id="{EDF13E3D-629A-40E3-887E-021CB303656C}" type="datetimeFigureOut">
              <a:rPr lang="en-IE" smtClean="0"/>
              <a:pPr/>
              <a:t>08/05/2017</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4C9419A5-C2E9-43E5-9917-F5832E7F1E6B}" type="slidenum">
              <a:rPr lang="en-IE" smtClean="0"/>
              <a:pPr/>
              <a:t>‹#›</a:t>
            </a:fld>
            <a:endParaRPr lang="en-IE"/>
          </a:p>
        </p:txBody>
      </p:sp>
    </p:spTree>
    <p:extLst>
      <p:ext uri="{BB962C8B-B14F-4D97-AF65-F5344CB8AC3E}">
        <p14:creationId xmlns="" xmlns:p14="http://schemas.microsoft.com/office/powerpoint/2010/main" val="2996252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Date Placeholder 2"/>
          <p:cNvSpPr>
            <a:spLocks noGrp="1"/>
          </p:cNvSpPr>
          <p:nvPr>
            <p:ph type="dt" sz="half" idx="10"/>
          </p:nvPr>
        </p:nvSpPr>
        <p:spPr/>
        <p:txBody>
          <a:bodyPr/>
          <a:lstStyle/>
          <a:p>
            <a:fld id="{EDF13E3D-629A-40E3-887E-021CB303656C}" type="datetimeFigureOut">
              <a:rPr lang="en-IE" smtClean="0"/>
              <a:pPr/>
              <a:t>08/05/2017</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4C9419A5-C2E9-43E5-9917-F5832E7F1E6B}" type="slidenum">
              <a:rPr lang="en-IE" smtClean="0"/>
              <a:pPr/>
              <a:t>‹#›</a:t>
            </a:fld>
            <a:endParaRPr lang="en-IE"/>
          </a:p>
        </p:txBody>
      </p:sp>
    </p:spTree>
    <p:extLst>
      <p:ext uri="{BB962C8B-B14F-4D97-AF65-F5344CB8AC3E}">
        <p14:creationId xmlns="" xmlns:p14="http://schemas.microsoft.com/office/powerpoint/2010/main" val="1918058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F13E3D-629A-40E3-887E-021CB303656C}" type="datetimeFigureOut">
              <a:rPr lang="en-IE" smtClean="0"/>
              <a:pPr/>
              <a:t>08/05/2017</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4C9419A5-C2E9-43E5-9917-F5832E7F1E6B}" type="slidenum">
              <a:rPr lang="en-IE" smtClean="0"/>
              <a:pPr/>
              <a:t>‹#›</a:t>
            </a:fld>
            <a:endParaRPr lang="en-IE"/>
          </a:p>
        </p:txBody>
      </p:sp>
    </p:spTree>
    <p:extLst>
      <p:ext uri="{BB962C8B-B14F-4D97-AF65-F5344CB8AC3E}">
        <p14:creationId xmlns="" xmlns:p14="http://schemas.microsoft.com/office/powerpoint/2010/main" val="1699420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F13E3D-629A-40E3-887E-021CB303656C}" type="datetimeFigureOut">
              <a:rPr lang="en-IE" smtClean="0"/>
              <a:pPr/>
              <a:t>08/05/2017</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4C9419A5-C2E9-43E5-9917-F5832E7F1E6B}" type="slidenum">
              <a:rPr lang="en-IE" smtClean="0"/>
              <a:pPr/>
              <a:t>‹#›</a:t>
            </a:fld>
            <a:endParaRPr lang="en-IE"/>
          </a:p>
        </p:txBody>
      </p:sp>
    </p:spTree>
    <p:extLst>
      <p:ext uri="{BB962C8B-B14F-4D97-AF65-F5344CB8AC3E}">
        <p14:creationId xmlns="" xmlns:p14="http://schemas.microsoft.com/office/powerpoint/2010/main" val="1433015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F13E3D-629A-40E3-887E-021CB303656C}" type="datetimeFigureOut">
              <a:rPr lang="en-IE" smtClean="0"/>
              <a:pPr/>
              <a:t>08/05/2017</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4C9419A5-C2E9-43E5-9917-F5832E7F1E6B}" type="slidenum">
              <a:rPr lang="en-IE" smtClean="0"/>
              <a:pPr/>
              <a:t>‹#›</a:t>
            </a:fld>
            <a:endParaRPr lang="en-IE"/>
          </a:p>
        </p:txBody>
      </p:sp>
    </p:spTree>
    <p:extLst>
      <p:ext uri="{BB962C8B-B14F-4D97-AF65-F5344CB8AC3E}">
        <p14:creationId xmlns="" xmlns:p14="http://schemas.microsoft.com/office/powerpoint/2010/main" val="793924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F13E3D-629A-40E3-887E-021CB303656C}" type="datetimeFigureOut">
              <a:rPr lang="en-IE" smtClean="0"/>
              <a:pPr/>
              <a:t>08/05/2017</a:t>
            </a:fld>
            <a:endParaRPr lang="en-I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9419A5-C2E9-43E5-9917-F5832E7F1E6B}" type="slidenum">
              <a:rPr lang="en-IE" smtClean="0"/>
              <a:pPr/>
              <a:t>‹#›</a:t>
            </a:fld>
            <a:endParaRPr lang="en-IE"/>
          </a:p>
        </p:txBody>
      </p:sp>
    </p:spTree>
    <p:extLst>
      <p:ext uri="{BB962C8B-B14F-4D97-AF65-F5344CB8AC3E}">
        <p14:creationId xmlns="" xmlns:p14="http://schemas.microsoft.com/office/powerpoint/2010/main" val="663568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sean.mcgrory@jigsaw.ie"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Layout" Target="../slideLayouts/slideLayout2.xml"/><Relationship Id="rId1" Type="http://schemas.openxmlformats.org/officeDocument/2006/relationships/video" Target="../media/media1.wmv"/><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txBox="1">
            <a:spLocks noGrp="1"/>
          </p:cNvSpPr>
          <p:nvPr>
            <p:ph idx="1"/>
          </p:nvPr>
        </p:nvSpPr>
        <p:spPr>
          <a:xfrm>
            <a:off x="-24452" y="2108170"/>
            <a:ext cx="9128923" cy="4154984"/>
          </a:xfrm>
          <a:prstGeom prst="rect">
            <a:avLst/>
          </a:prstGeom>
          <a:noFill/>
        </p:spPr>
        <p:txBody>
          <a:bodyPr wrap="square" rtlCol="0">
            <a:spAutoFit/>
          </a:bodyPr>
          <a:lstStyle/>
          <a:p>
            <a:pPr marL="0" indent="0">
              <a:buNone/>
            </a:pPr>
            <a:r>
              <a:rPr lang="en-US" sz="4000" dirty="0">
                <a:latin typeface="Local Gothic" pitchFamily="50" charset="0"/>
                <a:cs typeface="Local Gothic" pitchFamily="50" charset="0"/>
              </a:rPr>
              <a:t> </a:t>
            </a:r>
            <a:r>
              <a:rPr lang="en-US" sz="4000" dirty="0" smtClean="0">
                <a:latin typeface="Local Gothic" pitchFamily="50" charset="0"/>
                <a:cs typeface="Local Gothic" pitchFamily="50" charset="0"/>
              </a:rPr>
              <a:t>    Sean </a:t>
            </a:r>
            <a:r>
              <a:rPr lang="en-US" sz="4000" dirty="0">
                <a:latin typeface="Local Gothic" pitchFamily="50" charset="0"/>
                <a:cs typeface="Local Gothic" pitchFamily="50" charset="0"/>
              </a:rPr>
              <a:t>Mc </a:t>
            </a:r>
            <a:r>
              <a:rPr lang="en-US" sz="4000" dirty="0" err="1">
                <a:latin typeface="Local Gothic" pitchFamily="50" charset="0"/>
                <a:cs typeface="Local Gothic" pitchFamily="50" charset="0"/>
              </a:rPr>
              <a:t>Grory</a:t>
            </a:r>
            <a:r>
              <a:rPr lang="en-US" sz="4000" dirty="0">
                <a:latin typeface="Local Gothic" pitchFamily="50" charset="0"/>
                <a:cs typeface="Local Gothic" pitchFamily="50" charset="0"/>
              </a:rPr>
              <a:t> </a:t>
            </a:r>
            <a:r>
              <a:rPr lang="en-US" sz="4000" dirty="0" smtClean="0">
                <a:latin typeface="Local Gothic" pitchFamily="50" charset="0"/>
                <a:cs typeface="Local Gothic" pitchFamily="50" charset="0"/>
              </a:rPr>
              <a:t>: </a:t>
            </a:r>
            <a:r>
              <a:rPr lang="en-US" sz="4000" dirty="0" smtClean="0">
                <a:solidFill>
                  <a:srgbClr val="00B0F0"/>
                </a:solidFill>
                <a:latin typeface="Local Gothic" pitchFamily="50" charset="0"/>
                <a:cs typeface="Local Gothic" pitchFamily="50" charset="0"/>
              </a:rPr>
              <a:t>Jigsaw </a:t>
            </a:r>
            <a:r>
              <a:rPr lang="en-US" sz="4000" dirty="0">
                <a:solidFill>
                  <a:srgbClr val="00B0F0"/>
                </a:solidFill>
                <a:latin typeface="Local Gothic" pitchFamily="50" charset="0"/>
                <a:cs typeface="Local Gothic" pitchFamily="50" charset="0"/>
              </a:rPr>
              <a:t>Donegal </a:t>
            </a:r>
            <a:r>
              <a:rPr lang="en-US" sz="4000" dirty="0" smtClean="0">
                <a:solidFill>
                  <a:srgbClr val="00B0F0"/>
                </a:solidFill>
                <a:latin typeface="Local Gothic" pitchFamily="50" charset="0"/>
                <a:cs typeface="Local Gothic" pitchFamily="50" charset="0"/>
              </a:rPr>
              <a:t>			                               Project Manager</a:t>
            </a:r>
          </a:p>
          <a:p>
            <a:pPr marL="0" indent="0">
              <a:buNone/>
            </a:pPr>
            <a:r>
              <a:rPr lang="en-US" sz="4000" dirty="0" smtClean="0">
                <a:solidFill>
                  <a:srgbClr val="00B0F0"/>
                </a:solidFill>
                <a:latin typeface="Local Gothic" pitchFamily="50" charset="0"/>
                <a:cs typeface="Local Gothic" pitchFamily="50" charset="0"/>
              </a:rPr>
              <a:t>	A</a:t>
            </a:r>
            <a:r>
              <a:rPr lang="en-US" sz="4000" dirty="0">
                <a:solidFill>
                  <a:srgbClr val="00B0F0"/>
                </a:solidFill>
                <a:latin typeface="Local Gothic" pitchFamily="50" charset="0"/>
                <a:cs typeface="Local Gothic" pitchFamily="50" charset="0"/>
              </a:rPr>
              <a:t>:</a:t>
            </a:r>
            <a:r>
              <a:rPr lang="en-US" sz="4000" dirty="0">
                <a:solidFill>
                  <a:srgbClr val="00703C"/>
                </a:solidFill>
                <a:latin typeface="Local Gothic" pitchFamily="50" charset="0"/>
                <a:cs typeface="Local Gothic" pitchFamily="50" charset="0"/>
              </a:rPr>
              <a:t> </a:t>
            </a:r>
            <a:r>
              <a:rPr lang="en-US" sz="4000" dirty="0" smtClean="0">
                <a:solidFill>
                  <a:srgbClr val="00703C"/>
                </a:solidFill>
                <a:latin typeface="Local Gothic" pitchFamily="50" charset="0"/>
                <a:cs typeface="Local Gothic" pitchFamily="50" charset="0"/>
              </a:rPr>
              <a:t>	</a:t>
            </a:r>
            <a:r>
              <a:rPr lang="en-US" sz="4000" dirty="0" smtClean="0">
                <a:latin typeface="Local Gothic" pitchFamily="50" charset="0"/>
                <a:cs typeface="Local Gothic" pitchFamily="50" charset="0"/>
              </a:rPr>
              <a:t>Jigsaw </a:t>
            </a:r>
            <a:r>
              <a:rPr lang="en-US" sz="4000" dirty="0">
                <a:latin typeface="Local Gothic" pitchFamily="50" charset="0"/>
                <a:cs typeface="Local Gothic" pitchFamily="50" charset="0"/>
              </a:rPr>
              <a:t>Donegal, Pearse Road, </a:t>
            </a:r>
            <a:r>
              <a:rPr lang="en-US" sz="4000" dirty="0" smtClean="0">
                <a:latin typeface="Local Gothic" pitchFamily="50" charset="0"/>
                <a:cs typeface="Local Gothic" pitchFamily="50" charset="0"/>
              </a:rPr>
              <a:t>		          Letterkenny</a:t>
            </a:r>
            <a:r>
              <a:rPr lang="en-US" sz="4000" dirty="0">
                <a:latin typeface="Local Gothic" pitchFamily="50" charset="0"/>
                <a:cs typeface="Local Gothic" pitchFamily="50" charset="0"/>
              </a:rPr>
              <a:t>, Co Donegal</a:t>
            </a:r>
          </a:p>
          <a:p>
            <a:pPr marL="0" indent="0">
              <a:buNone/>
            </a:pPr>
            <a:r>
              <a:rPr lang="en-US" sz="4000" dirty="0" smtClean="0">
                <a:solidFill>
                  <a:srgbClr val="00B0F0"/>
                </a:solidFill>
                <a:latin typeface="Local Gothic" pitchFamily="50" charset="0"/>
                <a:cs typeface="Local Gothic" pitchFamily="50" charset="0"/>
              </a:rPr>
              <a:t>	T</a:t>
            </a:r>
            <a:r>
              <a:rPr lang="en-US" sz="4000" dirty="0">
                <a:solidFill>
                  <a:srgbClr val="00B0F0"/>
                </a:solidFill>
                <a:latin typeface="Local Gothic" pitchFamily="50" charset="0"/>
                <a:cs typeface="Local Gothic" pitchFamily="50" charset="0"/>
              </a:rPr>
              <a:t>:</a:t>
            </a:r>
            <a:r>
              <a:rPr lang="en-US" sz="4000" dirty="0">
                <a:solidFill>
                  <a:srgbClr val="00703C"/>
                </a:solidFill>
                <a:latin typeface="Local Gothic" pitchFamily="50" charset="0"/>
                <a:cs typeface="Local Gothic" pitchFamily="50" charset="0"/>
              </a:rPr>
              <a:t> </a:t>
            </a:r>
            <a:r>
              <a:rPr lang="en-US" sz="4000" dirty="0" smtClean="0">
                <a:solidFill>
                  <a:srgbClr val="00703C"/>
                </a:solidFill>
                <a:latin typeface="Local Gothic" pitchFamily="50" charset="0"/>
                <a:cs typeface="Local Gothic" pitchFamily="50" charset="0"/>
              </a:rPr>
              <a:t>	</a:t>
            </a:r>
            <a:r>
              <a:rPr lang="en-US" sz="4000" dirty="0" smtClean="0">
                <a:latin typeface="Local Gothic" pitchFamily="50" charset="0"/>
                <a:cs typeface="Local Gothic" pitchFamily="50" charset="0"/>
              </a:rPr>
              <a:t>07497 26920</a:t>
            </a:r>
            <a:r>
              <a:rPr lang="en-US" sz="4000" dirty="0">
                <a:latin typeface="Local Gothic" pitchFamily="50" charset="0"/>
                <a:cs typeface="Local Gothic" pitchFamily="50" charset="0"/>
              </a:rPr>
              <a:t>  </a:t>
            </a:r>
            <a:endParaRPr lang="en-US" sz="4000" dirty="0" smtClean="0">
              <a:latin typeface="Local Gothic" pitchFamily="50" charset="0"/>
              <a:cs typeface="Local Gothic" pitchFamily="50" charset="0"/>
            </a:endParaRPr>
          </a:p>
          <a:p>
            <a:pPr marL="0" indent="0">
              <a:buNone/>
            </a:pPr>
            <a:r>
              <a:rPr lang="en-US" sz="4000" dirty="0" smtClean="0">
                <a:solidFill>
                  <a:srgbClr val="00B0F0"/>
                </a:solidFill>
                <a:latin typeface="Local Gothic" pitchFamily="50" charset="0"/>
                <a:cs typeface="Local Gothic" pitchFamily="50" charset="0"/>
              </a:rPr>
              <a:t>	E</a:t>
            </a:r>
            <a:r>
              <a:rPr lang="en-US" sz="4000" dirty="0">
                <a:solidFill>
                  <a:srgbClr val="00B0F0"/>
                </a:solidFill>
                <a:latin typeface="Local Gothic" pitchFamily="50" charset="0"/>
                <a:cs typeface="Local Gothic" pitchFamily="50" charset="0"/>
              </a:rPr>
              <a:t>:</a:t>
            </a:r>
            <a:r>
              <a:rPr lang="en-US" sz="4000" dirty="0">
                <a:solidFill>
                  <a:srgbClr val="00703C"/>
                </a:solidFill>
                <a:latin typeface="Local Gothic" pitchFamily="50" charset="0"/>
                <a:cs typeface="Local Gothic" pitchFamily="50" charset="0"/>
              </a:rPr>
              <a:t> </a:t>
            </a:r>
            <a:r>
              <a:rPr lang="en-US" sz="4000" dirty="0" smtClean="0">
                <a:solidFill>
                  <a:srgbClr val="00703C"/>
                </a:solidFill>
                <a:latin typeface="Local Gothic" pitchFamily="50" charset="0"/>
                <a:cs typeface="Local Gothic" pitchFamily="50" charset="0"/>
              </a:rPr>
              <a:t>	</a:t>
            </a:r>
            <a:r>
              <a:rPr lang="en-US" sz="4000" u="sng" dirty="0" smtClean="0">
                <a:latin typeface="Local Gothic" pitchFamily="50" charset="0"/>
                <a:cs typeface="Local Gothic" pitchFamily="50" charset="0"/>
                <a:hlinkClick r:id="rId2"/>
              </a:rPr>
              <a:t>sean.mcgrory@jigsaw.ie</a:t>
            </a:r>
            <a:endParaRPr lang="en-US" sz="4000" u="sng" dirty="0">
              <a:latin typeface="Local Gothic" pitchFamily="50" charset="0"/>
              <a:cs typeface="Local Gothic" pitchFamily="50" charset="0"/>
              <a:hlinkClick r:id="rId2"/>
            </a:endParaRPr>
          </a:p>
        </p:txBody>
      </p:sp>
      <p:pic>
        <p:nvPicPr>
          <p:cNvPr id="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932890" y="550"/>
            <a:ext cx="2267744" cy="209152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6755412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7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2234802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post it copy.png"/>
          <p:cNvPicPr>
            <a:picLocks/>
          </p:cNvPicPr>
          <p:nvPr/>
        </p:nvPicPr>
        <p:blipFill>
          <a:blip r:embed="rId3" cstate="print">
            <a:extLst>
              <a:ext uri="{28A0092B-C50C-407E-A947-70E740481C1C}">
                <a14:useLocalDpi xmlns="" xmlns:a14="http://schemas.microsoft.com/office/drawing/2010/main" val="0"/>
              </a:ext>
            </a:extLst>
          </a:blip>
          <a:stretch>
            <a:fillRect/>
          </a:stretch>
        </p:blipFill>
        <p:spPr>
          <a:xfrm flipH="1">
            <a:off x="3419872" y="1893020"/>
            <a:ext cx="2915999" cy="2862741"/>
          </a:xfrm>
          <a:prstGeom prst="rect">
            <a:avLst/>
          </a:prstGeom>
        </p:spPr>
      </p:pic>
      <p:sp>
        <p:nvSpPr>
          <p:cNvPr id="7" name="TextBox 6"/>
          <p:cNvSpPr txBox="1"/>
          <p:nvPr/>
        </p:nvSpPr>
        <p:spPr>
          <a:xfrm>
            <a:off x="2267310" y="139358"/>
            <a:ext cx="6707411" cy="1323439"/>
          </a:xfrm>
          <a:prstGeom prst="rect">
            <a:avLst/>
          </a:prstGeom>
          <a:noFill/>
        </p:spPr>
        <p:txBody>
          <a:bodyPr wrap="square" rtlCol="0">
            <a:spAutoFit/>
          </a:bodyPr>
          <a:lstStyle/>
          <a:p>
            <a:pPr algn="ctr"/>
            <a:r>
              <a:rPr lang="en-GB" sz="8000" dirty="0" smtClean="0">
                <a:solidFill>
                  <a:schemeClr val="accent5"/>
                </a:solidFill>
                <a:latin typeface="Dakota Regular"/>
                <a:cs typeface="Dakota Regular"/>
              </a:rPr>
              <a:t>3</a:t>
            </a:r>
            <a:r>
              <a:rPr lang="en-GB" sz="4800" dirty="0" smtClean="0">
                <a:solidFill>
                  <a:schemeClr val="accent5"/>
                </a:solidFill>
                <a:latin typeface="Dakota Regular"/>
                <a:cs typeface="Dakota Regular"/>
              </a:rPr>
              <a:t> final points</a:t>
            </a:r>
            <a:r>
              <a:rPr lang="en-GB" sz="4800" dirty="0" smtClean="0">
                <a:solidFill>
                  <a:schemeClr val="accent5"/>
                </a:solidFill>
                <a:latin typeface="+mj-lt"/>
                <a:cs typeface="Dakota Regular"/>
              </a:rPr>
              <a:t>…</a:t>
            </a:r>
            <a:endParaRPr lang="en-GB" sz="4000" dirty="0" smtClean="0">
              <a:solidFill>
                <a:schemeClr val="accent5"/>
              </a:solidFill>
              <a:latin typeface="+mj-lt"/>
              <a:cs typeface="Dakota Regular"/>
            </a:endParaRPr>
          </a:p>
        </p:txBody>
      </p:sp>
      <p:pic>
        <p:nvPicPr>
          <p:cNvPr id="9" name="Picture 8" descr="post it copy.png"/>
          <p:cNvPicPr>
            <a:picLocks/>
          </p:cNvPicPr>
          <p:nvPr/>
        </p:nvPicPr>
        <p:blipFill>
          <a:blip r:embed="rId3" cstate="print">
            <a:extLst>
              <a:ext uri="{28A0092B-C50C-407E-A947-70E740481C1C}">
                <a14:useLocalDpi xmlns="" xmlns:a14="http://schemas.microsoft.com/office/drawing/2010/main" val="0"/>
              </a:ext>
            </a:extLst>
          </a:blip>
          <a:stretch>
            <a:fillRect/>
          </a:stretch>
        </p:blipFill>
        <p:spPr>
          <a:xfrm flipH="1">
            <a:off x="539552" y="2955561"/>
            <a:ext cx="2915999" cy="2862741"/>
          </a:xfrm>
          <a:prstGeom prst="rect">
            <a:avLst/>
          </a:prstGeom>
        </p:spPr>
      </p:pic>
      <p:sp>
        <p:nvSpPr>
          <p:cNvPr id="10" name="TextBox 9"/>
          <p:cNvSpPr txBox="1"/>
          <p:nvPr/>
        </p:nvSpPr>
        <p:spPr>
          <a:xfrm rot="216996">
            <a:off x="835254" y="3465931"/>
            <a:ext cx="2309737" cy="1938992"/>
          </a:xfrm>
          <a:prstGeom prst="rect">
            <a:avLst/>
          </a:prstGeom>
          <a:noFill/>
        </p:spPr>
        <p:txBody>
          <a:bodyPr wrap="square" rtlCol="0">
            <a:spAutoFit/>
          </a:bodyPr>
          <a:lstStyle/>
          <a:p>
            <a:pPr algn="ctr"/>
            <a:r>
              <a:rPr lang="en-IE" sz="2000" dirty="0">
                <a:latin typeface="Courier"/>
                <a:cs typeface="Courier"/>
              </a:rPr>
              <a:t>Not talking about problems is linked to suicidal behaviour</a:t>
            </a:r>
          </a:p>
        </p:txBody>
      </p:sp>
      <p:pic>
        <p:nvPicPr>
          <p:cNvPr id="11" name="Picture 10" descr="post it copy.p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flipH="1">
            <a:off x="6012160" y="3362539"/>
            <a:ext cx="2988000" cy="2905390"/>
          </a:xfrm>
          <a:prstGeom prst="rect">
            <a:avLst/>
          </a:prstGeom>
        </p:spPr>
      </p:pic>
      <p:sp>
        <p:nvSpPr>
          <p:cNvPr id="12" name="TextBox 11"/>
          <p:cNvSpPr txBox="1"/>
          <p:nvPr/>
        </p:nvSpPr>
        <p:spPr>
          <a:xfrm rot="216996">
            <a:off x="6315062" y="4089735"/>
            <a:ext cx="2386271" cy="1631216"/>
          </a:xfrm>
          <a:prstGeom prst="rect">
            <a:avLst/>
          </a:prstGeom>
          <a:noFill/>
        </p:spPr>
        <p:txBody>
          <a:bodyPr wrap="square" rtlCol="0">
            <a:spAutoFit/>
          </a:bodyPr>
          <a:lstStyle/>
          <a:p>
            <a:pPr algn="ctr"/>
            <a:r>
              <a:rPr lang="en-IE" sz="2000" dirty="0">
                <a:latin typeface="Courier"/>
                <a:cs typeface="Courier"/>
              </a:rPr>
              <a:t>Many young people in distress are not seeking help</a:t>
            </a:r>
          </a:p>
        </p:txBody>
      </p:sp>
      <p:sp>
        <p:nvSpPr>
          <p:cNvPr id="14" name="TextBox 13"/>
          <p:cNvSpPr txBox="1"/>
          <p:nvPr/>
        </p:nvSpPr>
        <p:spPr>
          <a:xfrm rot="177354">
            <a:off x="3755731" y="2556878"/>
            <a:ext cx="2207903" cy="1631216"/>
          </a:xfrm>
          <a:prstGeom prst="rect">
            <a:avLst/>
          </a:prstGeom>
          <a:noFill/>
        </p:spPr>
        <p:txBody>
          <a:bodyPr wrap="square" rtlCol="0">
            <a:spAutoFit/>
          </a:bodyPr>
          <a:lstStyle/>
          <a:p>
            <a:pPr algn="ctr"/>
            <a:r>
              <a:rPr lang="en-IE" sz="2000" dirty="0">
                <a:latin typeface="Courier"/>
                <a:cs typeface="Courier"/>
              </a:rPr>
              <a:t>Those who share their problems enjoy better mental health </a:t>
            </a:r>
          </a:p>
        </p:txBody>
      </p:sp>
      <p:pic>
        <p:nvPicPr>
          <p:cNvPr id="13" name="Picture 12" descr="mws cover.PNG"/>
          <p:cNvPicPr>
            <a:picLocks noChangeAspect="1"/>
          </p:cNvPicPr>
          <p:nvPr/>
        </p:nvPicPr>
        <p:blipFill>
          <a:blip r:embed="rId4" cstate="print">
            <a:extLst>
              <a:ext uri="{BEBA8EAE-BF5A-486C-A8C5-ECC9F3942E4B}">
                <a14:imgProps xmlns="" xmlns:a14="http://schemas.microsoft.com/office/drawing/2010/main">
                  <a14:imgLayer r:embed="rId5">
                    <a14:imgEffect>
                      <a14:brightnessContrast contrast="-20000"/>
                    </a14:imgEffect>
                  </a14:imgLayer>
                </a14:imgProps>
              </a:ext>
              <a:ext uri="{28A0092B-C50C-407E-A947-70E740481C1C}">
                <a14:useLocalDpi xmlns="" xmlns:a14="http://schemas.microsoft.com/office/drawing/2010/main" val="0"/>
              </a:ext>
            </a:extLst>
          </a:blip>
          <a:stretch>
            <a:fillRect/>
          </a:stretch>
        </p:blipFill>
        <p:spPr>
          <a:xfrm>
            <a:off x="321850" y="282276"/>
            <a:ext cx="1727154" cy="227957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6" name="Rectangle 15"/>
          <p:cNvSpPr/>
          <p:nvPr/>
        </p:nvSpPr>
        <p:spPr>
          <a:xfrm>
            <a:off x="7917839" y="6578131"/>
            <a:ext cx="1221809" cy="246221"/>
          </a:xfrm>
          <a:prstGeom prst="rect">
            <a:avLst/>
          </a:prstGeom>
        </p:spPr>
        <p:txBody>
          <a:bodyPr wrap="none">
            <a:spAutoFit/>
          </a:bodyPr>
          <a:lstStyle/>
          <a:p>
            <a:r>
              <a:rPr lang="en-US" sz="1000" b="1" dirty="0">
                <a:solidFill>
                  <a:srgbClr val="00703C"/>
                </a:solidFill>
              </a:rPr>
              <a:t>©Headstrong, 2012</a:t>
            </a:r>
            <a:endParaRPr lang="en-IE" sz="1000" b="1" dirty="0">
              <a:solidFill>
                <a:srgbClr val="00703C"/>
              </a:solidFill>
            </a:endParaRPr>
          </a:p>
        </p:txBody>
      </p:sp>
    </p:spTree>
    <p:extLst>
      <p:ext uri="{BB962C8B-B14F-4D97-AF65-F5344CB8AC3E}">
        <p14:creationId xmlns="" xmlns:p14="http://schemas.microsoft.com/office/powerpoint/2010/main" val="1018913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39552" y="548680"/>
            <a:ext cx="8097818" cy="59820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6912938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78096" y="548680"/>
            <a:ext cx="7059484" cy="223224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78096" y="3717032"/>
            <a:ext cx="7214096" cy="21973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8693285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27584" y="260648"/>
            <a:ext cx="7521865" cy="184859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64180" y="2348880"/>
            <a:ext cx="6048672" cy="423521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0681151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55576" y="1400600"/>
            <a:ext cx="7977012" cy="405232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1599091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14976" y="466075"/>
            <a:ext cx="8033488" cy="569922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4034286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32332" y="764705"/>
            <a:ext cx="7973030" cy="5400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8092079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99592" y="476672"/>
            <a:ext cx="7827471" cy="339486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41928" y="4653136"/>
            <a:ext cx="8518546" cy="151216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8411491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331640" y="332656"/>
            <a:ext cx="6682493" cy="587625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851207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thumbnails.illustrationsource.com/huge.25.126803.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01812" y="-387424"/>
            <a:ext cx="6740497" cy="6862497"/>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ounded Rectangular Callout 4"/>
          <p:cNvSpPr/>
          <p:nvPr/>
        </p:nvSpPr>
        <p:spPr>
          <a:xfrm>
            <a:off x="5364088" y="1166812"/>
            <a:ext cx="3312368" cy="2276557"/>
          </a:xfrm>
          <a:prstGeom prst="wedgeRoundRectCallout">
            <a:avLst>
              <a:gd name="adj1" fmla="val -40992"/>
              <a:gd name="adj2" fmla="val 79459"/>
              <a:gd name="adj3" fmla="val 16667"/>
            </a:avLst>
          </a:prstGeom>
          <a:solidFill>
            <a:schemeClr val="tx1">
              <a:lumMod val="50000"/>
              <a:lumOff val="50000"/>
            </a:schemeClr>
          </a:solidFill>
          <a:effectLst>
            <a:outerShdw blurRad="50800" dist="38100" algn="l" rotWithShape="0">
              <a:schemeClr val="tx1">
                <a:lumMod val="65000"/>
                <a:lumOff val="35000"/>
                <a:alpha val="40000"/>
              </a:schemeClr>
            </a:outerShdw>
          </a:effectLst>
        </p:spPr>
        <p:style>
          <a:lnRef idx="0">
            <a:schemeClr val="accent5"/>
          </a:lnRef>
          <a:fillRef idx="3">
            <a:schemeClr val="accent5"/>
          </a:fillRef>
          <a:effectRef idx="3">
            <a:schemeClr val="accent5"/>
          </a:effectRef>
          <a:fontRef idx="minor">
            <a:schemeClr val="lt1"/>
          </a:fontRef>
        </p:style>
        <p:txBody>
          <a:bodyPr rtlCol="0" anchor="ctr"/>
          <a:lstStyle/>
          <a:p>
            <a:pPr algn="ctr"/>
            <a:r>
              <a:rPr lang="en-IE" sz="2400" dirty="0">
                <a:solidFill>
                  <a:prstClr val="white"/>
                </a:solidFill>
              </a:rPr>
              <a:t>“Is it only at the edge of the cliff that the crowds appear with nets?”</a:t>
            </a:r>
          </a:p>
        </p:txBody>
      </p:sp>
    </p:spTree>
    <p:extLst>
      <p:ext uri="{BB962C8B-B14F-4D97-AF65-F5344CB8AC3E}">
        <p14:creationId xmlns="" xmlns:p14="http://schemas.microsoft.com/office/powerpoint/2010/main" val="42037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403648" y="116632"/>
            <a:ext cx="6624296" cy="637491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4099822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27584" y="1340768"/>
            <a:ext cx="7416824" cy="369032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595406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02111" y="404664"/>
            <a:ext cx="2733675" cy="4095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02111" y="824436"/>
            <a:ext cx="8188050" cy="165618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499792" y="2636912"/>
            <a:ext cx="6192688" cy="406535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4833250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395" y="116632"/>
            <a:ext cx="8197319" cy="1143000"/>
          </a:xfrm>
        </p:spPr>
        <p:txBody>
          <a:bodyPr/>
          <a:lstStyle/>
          <a:p>
            <a:r>
              <a:rPr lang="en-IE" dirty="0" smtClean="0"/>
              <a:t>Design our Footprint</a:t>
            </a:r>
            <a:endParaRPr lang="en-IE" dirty="0"/>
          </a:p>
        </p:txBody>
      </p:sp>
      <p:pic>
        <p:nvPicPr>
          <p:cNvPr id="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131840" y="1616424"/>
            <a:ext cx="5894874" cy="477409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42001" y="1087932"/>
            <a:ext cx="2952328" cy="477447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0594988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5896" y="908720"/>
            <a:ext cx="5621948" cy="1143000"/>
          </a:xfrm>
        </p:spPr>
        <p:txBody>
          <a:bodyPr>
            <a:normAutofit fontScale="90000"/>
          </a:bodyPr>
          <a:lstStyle/>
          <a:p>
            <a:r>
              <a:rPr lang="en-IE" dirty="0"/>
              <a:t>Promote our service as well as positive mental </a:t>
            </a:r>
            <a:r>
              <a:rPr lang="en-IE" dirty="0" smtClean="0"/>
              <a:t>health</a:t>
            </a:r>
            <a:endParaRPr lang="en-IE" dirty="0"/>
          </a:p>
        </p:txBody>
      </p:sp>
      <p:pic>
        <p:nvPicPr>
          <p:cNvPr id="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11916" y="188638"/>
            <a:ext cx="3495988" cy="466131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841680" y="3766027"/>
            <a:ext cx="6273720" cy="304437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960383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319441" y="3212977"/>
            <a:ext cx="4856670" cy="354132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24053" y="0"/>
            <a:ext cx="8229600" cy="1143000"/>
          </a:xfrm>
        </p:spPr>
        <p:txBody>
          <a:bodyPr/>
          <a:lstStyle/>
          <a:p>
            <a:r>
              <a:rPr lang="en-IE" dirty="0" smtClean="0"/>
              <a:t>Represent the service to Ministers</a:t>
            </a:r>
            <a:endParaRPr lang="en-IE" dirty="0"/>
          </a:p>
        </p:txBody>
      </p:sp>
      <p:pic>
        <p:nvPicPr>
          <p:cNvPr id="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7505" y="980728"/>
            <a:ext cx="4752527" cy="373044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7130775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8104" y="332656"/>
            <a:ext cx="3635896" cy="1872208"/>
          </a:xfrm>
        </p:spPr>
        <p:txBody>
          <a:bodyPr>
            <a:normAutofit fontScale="90000"/>
          </a:bodyPr>
          <a:lstStyle/>
          <a:p>
            <a:r>
              <a:rPr lang="en-IE" dirty="0" smtClean="0"/>
              <a:t>Work on joint projects with staff</a:t>
            </a:r>
            <a:endParaRPr lang="en-IE" dirty="0"/>
          </a:p>
        </p:txBody>
      </p:sp>
      <p:pic>
        <p:nvPicPr>
          <p:cNvPr id="40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4992555" cy="374441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224175" y="2996952"/>
            <a:ext cx="5919825" cy="36500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Title 1"/>
          <p:cNvSpPr txBox="1">
            <a:spLocks/>
          </p:cNvSpPr>
          <p:nvPr/>
        </p:nvSpPr>
        <p:spPr>
          <a:xfrm>
            <a:off x="-612576" y="4277311"/>
            <a:ext cx="5317099" cy="1914819"/>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E" dirty="0"/>
              <a:t>S</a:t>
            </a:r>
            <a:r>
              <a:rPr lang="en-IE" dirty="0" smtClean="0"/>
              <a:t>it on our Management Structures</a:t>
            </a:r>
            <a:endParaRPr lang="en-IE" dirty="0"/>
          </a:p>
        </p:txBody>
      </p:sp>
    </p:spTree>
    <p:extLst>
      <p:ext uri="{BB962C8B-B14F-4D97-AF65-F5344CB8AC3E}">
        <p14:creationId xmlns="" xmlns:p14="http://schemas.microsoft.com/office/powerpoint/2010/main" val="39578746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F0"/>
                </a:solidFill>
              </a:rPr>
              <a:t>Virtual Tour</a:t>
            </a:r>
            <a:endParaRPr lang="en-IE" dirty="0"/>
          </a:p>
        </p:txBody>
      </p:sp>
      <p:pic>
        <p:nvPicPr>
          <p:cNvPr id="4" name="Jigsaw Donegal Virtual Tour.wmv">
            <a:hlinkClick r:id="" action="ppaction://media"/>
          </p:cNvPr>
          <p:cNvPicPr>
            <a:picLocks noGrp="1" noChangeAspect="1"/>
          </p:cNvPicPr>
          <p:nvPr>
            <p:ph idx="1"/>
            <a:videoFile r:link="rId1"/>
            <p:extLst>
              <p:ext uri="{DAA4B4D4-6D71-4841-9C94-3DE7FCFB9230}">
                <p14:media xmlns="" xmlns:p14="http://schemas.microsoft.com/office/powerpoint/2010/main" r:embed="rId3"/>
              </p:ext>
            </p:extLst>
          </p:nvPr>
        </p:nvPicPr>
        <p:blipFill>
          <a:blip r:embed="rId4" cstate="print"/>
          <a:stretch>
            <a:fillRect/>
          </a:stretch>
        </p:blipFill>
        <p:spPr>
          <a:xfrm>
            <a:off x="2133600" y="2490788"/>
            <a:ext cx="4876800" cy="2743200"/>
          </a:xfrm>
        </p:spPr>
      </p:pic>
    </p:spTree>
    <p:extLst>
      <p:ext uri="{BB962C8B-B14F-4D97-AF65-F5344CB8AC3E}">
        <p14:creationId xmlns="" xmlns:p14="http://schemas.microsoft.com/office/powerpoint/2010/main" val="19931868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8000" b="1" dirty="0" smtClean="0">
                <a:solidFill>
                  <a:srgbClr val="00B0F0"/>
                </a:solidFill>
              </a:rPr>
              <a:t>Thank you</a:t>
            </a:r>
            <a:endParaRPr lang="en-IE" sz="8000" dirty="0"/>
          </a:p>
        </p:txBody>
      </p:sp>
    </p:spTree>
    <p:extLst>
      <p:ext uri="{BB962C8B-B14F-4D97-AF65-F5344CB8AC3E}">
        <p14:creationId xmlns="" xmlns:p14="http://schemas.microsoft.com/office/powerpoint/2010/main" val="2956788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96136" y="1797959"/>
            <a:ext cx="2304256" cy="3416320"/>
          </a:xfrm>
          <a:prstGeom prst="rect">
            <a:avLst/>
          </a:prstGeom>
          <a:noFill/>
        </p:spPr>
        <p:txBody>
          <a:bodyPr wrap="square" rtlCol="0">
            <a:spAutoFit/>
          </a:bodyPr>
          <a:lstStyle/>
          <a:p>
            <a:r>
              <a:rPr lang="en-IE" sz="2400" i="1" dirty="0">
                <a:solidFill>
                  <a:prstClr val="black">
                    <a:lumMod val="65000"/>
                    <a:lumOff val="35000"/>
                  </a:prstClr>
                </a:solidFill>
              </a:rPr>
              <a:t>Jigsaw works to give young people support and options, at many points along the path, long before they ever get to the edge of the cliff.</a:t>
            </a:r>
          </a:p>
        </p:txBody>
      </p:sp>
      <p:pic>
        <p:nvPicPr>
          <p:cNvPr id="4102" name="Picture 6" descr="http://thumbnails.illustrationsource.com/huge.102.510566.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21370675">
            <a:off x="1331640" y="476672"/>
            <a:ext cx="3729586" cy="6058895"/>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0520710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 xmlns:p14="http://schemas.microsoft.com/office/powerpoint/2010/main" val="1749725273"/>
              </p:ext>
            </p:extLst>
          </p:nvPr>
        </p:nvGraphicFramePr>
        <p:xfrm>
          <a:off x="899592" y="1541016"/>
          <a:ext cx="7488832" cy="51283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1921559" y="485964"/>
            <a:ext cx="5616624" cy="769441"/>
          </a:xfrm>
          <a:prstGeom prst="rect">
            <a:avLst/>
          </a:prstGeom>
          <a:noFill/>
        </p:spPr>
        <p:txBody>
          <a:bodyPr wrap="square" rtlCol="0">
            <a:spAutoFit/>
          </a:bodyPr>
          <a:lstStyle/>
          <a:p>
            <a:pPr algn="ctr"/>
            <a:r>
              <a:rPr lang="en-IE" sz="4400" b="1" dirty="0" smtClean="0">
                <a:solidFill>
                  <a:srgbClr val="00B0F0"/>
                </a:solidFill>
              </a:rPr>
              <a:t>Jigsaw: 3 Goals </a:t>
            </a:r>
            <a:endParaRPr lang="en-IE" sz="4400" b="1" dirty="0">
              <a:solidFill>
                <a:srgbClr val="00B0F0"/>
              </a:solidFill>
            </a:endParaRPr>
          </a:p>
        </p:txBody>
      </p:sp>
    </p:spTree>
    <p:extLst>
      <p:ext uri="{BB962C8B-B14F-4D97-AF65-F5344CB8AC3E}">
        <p14:creationId xmlns="" xmlns:p14="http://schemas.microsoft.com/office/powerpoint/2010/main" val="15509475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5" name="Picture 454" descr="Ireland outline.p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706610" y="253000"/>
            <a:ext cx="5437390" cy="6571352"/>
          </a:xfrm>
          <a:prstGeom prst="rect">
            <a:avLst/>
          </a:prstGeom>
        </p:spPr>
      </p:pic>
      <p:pic>
        <p:nvPicPr>
          <p:cNvPr id="311" name="Picture 310" descr="mws cover.PNG"/>
          <p:cNvPicPr>
            <a:picLocks noChangeAspect="1"/>
          </p:cNvPicPr>
          <p:nvPr/>
        </p:nvPicPr>
        <p:blipFill>
          <a:blip r:embed="rId4" cstate="print">
            <a:extLst>
              <a:ext uri="{BEBA8EAE-BF5A-486C-A8C5-ECC9F3942E4B}">
                <a14:imgProps xmlns="" xmlns:a14="http://schemas.microsoft.com/office/drawing/2010/main">
                  <a14:imgLayer r:embed="rId5">
                    <a14:imgEffect>
                      <a14:brightnessContrast bright="-20000" contrast="40000"/>
                    </a14:imgEffect>
                  </a14:imgLayer>
                </a14:imgProps>
              </a:ext>
              <a:ext uri="{28A0092B-C50C-407E-A947-70E740481C1C}">
                <a14:useLocalDpi xmlns="" xmlns:a14="http://schemas.microsoft.com/office/drawing/2010/main" val="0"/>
              </a:ext>
            </a:extLst>
          </a:blip>
          <a:stretch>
            <a:fillRect/>
          </a:stretch>
        </p:blipFill>
        <p:spPr>
          <a:xfrm>
            <a:off x="395536" y="620688"/>
            <a:ext cx="3312368" cy="471950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33" name="Picture 332"/>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7047531" y="2606230"/>
            <a:ext cx="178659" cy="360000"/>
          </a:xfrm>
          <a:prstGeom prst="rect">
            <a:avLst/>
          </a:prstGeom>
        </p:spPr>
      </p:pic>
      <p:pic>
        <p:nvPicPr>
          <p:cNvPr id="343" name="Picture 342"/>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6633248" y="1410246"/>
            <a:ext cx="178659" cy="360000"/>
          </a:xfrm>
          <a:prstGeom prst="rect">
            <a:avLst/>
          </a:prstGeom>
        </p:spPr>
      </p:pic>
      <p:pic>
        <p:nvPicPr>
          <p:cNvPr id="364" name="Picture 363"/>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6287780" y="1680578"/>
            <a:ext cx="178659" cy="360000"/>
          </a:xfrm>
          <a:prstGeom prst="rect">
            <a:avLst/>
          </a:prstGeom>
        </p:spPr>
      </p:pic>
      <p:pic>
        <p:nvPicPr>
          <p:cNvPr id="378" name="Picture 377"/>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6516216" y="1772816"/>
            <a:ext cx="178659" cy="360000"/>
          </a:xfrm>
          <a:prstGeom prst="rect">
            <a:avLst/>
          </a:prstGeom>
        </p:spPr>
      </p:pic>
      <p:pic>
        <p:nvPicPr>
          <p:cNvPr id="382" name="Picture 381"/>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6206755" y="666366"/>
            <a:ext cx="178659" cy="360000"/>
          </a:xfrm>
          <a:prstGeom prst="rect">
            <a:avLst/>
          </a:prstGeom>
        </p:spPr>
      </p:pic>
      <p:pic>
        <p:nvPicPr>
          <p:cNvPr id="392" name="Picture 391"/>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6771830" y="2085921"/>
            <a:ext cx="178659" cy="360000"/>
          </a:xfrm>
          <a:prstGeom prst="rect">
            <a:avLst/>
          </a:prstGeom>
        </p:spPr>
      </p:pic>
      <p:pic>
        <p:nvPicPr>
          <p:cNvPr id="397" name="Picture 396"/>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7828510" y="2547970"/>
            <a:ext cx="178659" cy="360000"/>
          </a:xfrm>
          <a:prstGeom prst="rect">
            <a:avLst/>
          </a:prstGeom>
        </p:spPr>
      </p:pic>
      <p:pic>
        <p:nvPicPr>
          <p:cNvPr id="398" name="Picture 397"/>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7365110" y="2610576"/>
            <a:ext cx="178659" cy="360000"/>
          </a:xfrm>
          <a:prstGeom prst="rect">
            <a:avLst/>
          </a:prstGeom>
        </p:spPr>
      </p:pic>
      <p:pic>
        <p:nvPicPr>
          <p:cNvPr id="399" name="Picture 398"/>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6872951" y="2901020"/>
            <a:ext cx="178659" cy="360000"/>
          </a:xfrm>
          <a:prstGeom prst="rect">
            <a:avLst/>
          </a:prstGeom>
        </p:spPr>
      </p:pic>
      <p:pic>
        <p:nvPicPr>
          <p:cNvPr id="407" name="Picture 406"/>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7037979" y="2217544"/>
            <a:ext cx="178659" cy="360000"/>
          </a:xfrm>
          <a:prstGeom prst="rect">
            <a:avLst/>
          </a:prstGeom>
        </p:spPr>
      </p:pic>
      <p:pic>
        <p:nvPicPr>
          <p:cNvPr id="412" name="Picture 411"/>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6028096" y="1892080"/>
            <a:ext cx="178659" cy="360000"/>
          </a:xfrm>
          <a:prstGeom prst="rect">
            <a:avLst/>
          </a:prstGeom>
        </p:spPr>
      </p:pic>
      <p:pic>
        <p:nvPicPr>
          <p:cNvPr id="413" name="Picture 412"/>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6483918" y="712506"/>
            <a:ext cx="178659" cy="360000"/>
          </a:xfrm>
          <a:prstGeom prst="rect">
            <a:avLst/>
          </a:prstGeom>
        </p:spPr>
      </p:pic>
      <p:pic>
        <p:nvPicPr>
          <p:cNvPr id="414" name="Picture 413"/>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6677379" y="3018861"/>
            <a:ext cx="178659" cy="360000"/>
          </a:xfrm>
          <a:prstGeom prst="rect">
            <a:avLst/>
          </a:prstGeom>
        </p:spPr>
      </p:pic>
      <p:pic>
        <p:nvPicPr>
          <p:cNvPr id="415" name="Picture 414"/>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7766287" y="3167331"/>
            <a:ext cx="178659" cy="360000"/>
          </a:xfrm>
          <a:prstGeom prst="rect">
            <a:avLst/>
          </a:prstGeom>
        </p:spPr>
      </p:pic>
      <p:pic>
        <p:nvPicPr>
          <p:cNvPr id="421" name="Picture 420"/>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6000328" y="1114622"/>
            <a:ext cx="178659" cy="360000"/>
          </a:xfrm>
          <a:prstGeom prst="rect">
            <a:avLst/>
          </a:prstGeom>
        </p:spPr>
      </p:pic>
      <p:pic>
        <p:nvPicPr>
          <p:cNvPr id="424" name="Picture 423"/>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6684459" y="690308"/>
            <a:ext cx="178659" cy="360000"/>
          </a:xfrm>
          <a:prstGeom prst="rect">
            <a:avLst/>
          </a:prstGeom>
        </p:spPr>
      </p:pic>
      <p:pic>
        <p:nvPicPr>
          <p:cNvPr id="426" name="Picture 425"/>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7318871" y="3423889"/>
            <a:ext cx="178659" cy="360000"/>
          </a:xfrm>
          <a:prstGeom prst="rect">
            <a:avLst/>
          </a:prstGeom>
        </p:spPr>
      </p:pic>
      <p:pic>
        <p:nvPicPr>
          <p:cNvPr id="434" name="Picture 433"/>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7726304" y="2843579"/>
            <a:ext cx="178659" cy="360000"/>
          </a:xfrm>
          <a:prstGeom prst="rect">
            <a:avLst/>
          </a:prstGeom>
        </p:spPr>
      </p:pic>
      <p:pic>
        <p:nvPicPr>
          <p:cNvPr id="435" name="Picture 434"/>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6299098" y="1107102"/>
            <a:ext cx="178659" cy="360000"/>
          </a:xfrm>
          <a:prstGeom prst="rect">
            <a:avLst/>
          </a:prstGeom>
        </p:spPr>
      </p:pic>
      <p:pic>
        <p:nvPicPr>
          <p:cNvPr id="437" name="Picture 436"/>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6466439" y="1297986"/>
            <a:ext cx="178659" cy="360000"/>
          </a:xfrm>
          <a:prstGeom prst="rect">
            <a:avLst/>
          </a:prstGeom>
        </p:spPr>
      </p:pic>
      <p:pic>
        <p:nvPicPr>
          <p:cNvPr id="438" name="Picture 437"/>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7575927" y="2430576"/>
            <a:ext cx="178659" cy="360000"/>
          </a:xfrm>
          <a:prstGeom prst="rect">
            <a:avLst/>
          </a:prstGeom>
        </p:spPr>
      </p:pic>
      <p:pic>
        <p:nvPicPr>
          <p:cNvPr id="439" name="Picture 438"/>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7060738" y="3072383"/>
            <a:ext cx="178659" cy="360000"/>
          </a:xfrm>
          <a:prstGeom prst="rect">
            <a:avLst/>
          </a:prstGeom>
        </p:spPr>
      </p:pic>
      <p:pic>
        <p:nvPicPr>
          <p:cNvPr id="440" name="Picture 439"/>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7367087" y="2984680"/>
            <a:ext cx="178659" cy="360000"/>
          </a:xfrm>
          <a:prstGeom prst="rect">
            <a:avLst/>
          </a:prstGeom>
        </p:spPr>
      </p:pic>
      <p:pic>
        <p:nvPicPr>
          <p:cNvPr id="448" name="Picture 447"/>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6646048" y="964466"/>
            <a:ext cx="178659" cy="360000"/>
          </a:xfrm>
          <a:prstGeom prst="rect">
            <a:avLst/>
          </a:prstGeom>
        </p:spPr>
      </p:pic>
      <p:pic>
        <p:nvPicPr>
          <p:cNvPr id="443" name="Picture 442"/>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6579882" y="3432383"/>
            <a:ext cx="178659" cy="360000"/>
          </a:xfrm>
          <a:prstGeom prst="rect">
            <a:avLst/>
          </a:prstGeom>
        </p:spPr>
      </p:pic>
      <p:pic>
        <p:nvPicPr>
          <p:cNvPr id="445" name="Picture 444"/>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6781103" y="3429995"/>
            <a:ext cx="178659" cy="360000"/>
          </a:xfrm>
          <a:prstGeom prst="rect">
            <a:avLst/>
          </a:prstGeom>
        </p:spPr>
      </p:pic>
      <p:pic>
        <p:nvPicPr>
          <p:cNvPr id="446" name="Picture 445"/>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6959161" y="3603061"/>
            <a:ext cx="178659" cy="360000"/>
          </a:xfrm>
          <a:prstGeom prst="rect">
            <a:avLst/>
          </a:prstGeom>
        </p:spPr>
      </p:pic>
      <p:pic>
        <p:nvPicPr>
          <p:cNvPr id="451" name="Picture 450"/>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7034587" y="3883741"/>
            <a:ext cx="178659" cy="360000"/>
          </a:xfrm>
          <a:prstGeom prst="rect">
            <a:avLst/>
          </a:prstGeom>
        </p:spPr>
      </p:pic>
      <p:pic>
        <p:nvPicPr>
          <p:cNvPr id="461" name="Picture 460"/>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8035936" y="4384426"/>
            <a:ext cx="178659" cy="360000"/>
          </a:xfrm>
          <a:prstGeom prst="rect">
            <a:avLst/>
          </a:prstGeom>
        </p:spPr>
      </p:pic>
      <p:pic>
        <p:nvPicPr>
          <p:cNvPr id="462" name="Picture 461"/>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7682674" y="4300921"/>
            <a:ext cx="178659" cy="360000"/>
          </a:xfrm>
          <a:prstGeom prst="rect">
            <a:avLst/>
          </a:prstGeom>
        </p:spPr>
      </p:pic>
      <p:pic>
        <p:nvPicPr>
          <p:cNvPr id="463" name="Picture 462"/>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7113112" y="3359337"/>
            <a:ext cx="178659" cy="360000"/>
          </a:xfrm>
          <a:prstGeom prst="rect">
            <a:avLst/>
          </a:prstGeom>
        </p:spPr>
      </p:pic>
      <p:pic>
        <p:nvPicPr>
          <p:cNvPr id="464" name="Picture 463"/>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7884299" y="4761178"/>
            <a:ext cx="178659" cy="360000"/>
          </a:xfrm>
          <a:prstGeom prst="rect">
            <a:avLst/>
          </a:prstGeom>
        </p:spPr>
      </p:pic>
      <p:pic>
        <p:nvPicPr>
          <p:cNvPr id="465" name="Picture 464"/>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7366596" y="3741105"/>
            <a:ext cx="178659" cy="360000"/>
          </a:xfrm>
          <a:prstGeom prst="rect">
            <a:avLst/>
          </a:prstGeom>
        </p:spPr>
      </p:pic>
      <p:pic>
        <p:nvPicPr>
          <p:cNvPr id="466" name="Picture 465"/>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7583141" y="3688257"/>
            <a:ext cx="178659" cy="360000"/>
          </a:xfrm>
          <a:prstGeom prst="rect">
            <a:avLst/>
          </a:prstGeom>
        </p:spPr>
      </p:pic>
      <p:pic>
        <p:nvPicPr>
          <p:cNvPr id="467" name="Picture 466"/>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7774028" y="3866313"/>
            <a:ext cx="178659" cy="360000"/>
          </a:xfrm>
          <a:prstGeom prst="rect">
            <a:avLst/>
          </a:prstGeom>
        </p:spPr>
      </p:pic>
      <p:pic>
        <p:nvPicPr>
          <p:cNvPr id="468" name="Picture 467"/>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6139946" y="4465175"/>
            <a:ext cx="178659" cy="360000"/>
          </a:xfrm>
          <a:prstGeom prst="rect">
            <a:avLst/>
          </a:prstGeom>
        </p:spPr>
      </p:pic>
      <p:pic>
        <p:nvPicPr>
          <p:cNvPr id="469" name="Picture 468"/>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6870432" y="2524736"/>
            <a:ext cx="178659" cy="360000"/>
          </a:xfrm>
          <a:prstGeom prst="rect">
            <a:avLst/>
          </a:prstGeom>
        </p:spPr>
      </p:pic>
      <p:pic>
        <p:nvPicPr>
          <p:cNvPr id="470" name="Picture 469"/>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8047259" y="3065094"/>
            <a:ext cx="178659" cy="360000"/>
          </a:xfrm>
          <a:prstGeom prst="rect">
            <a:avLst/>
          </a:prstGeom>
        </p:spPr>
      </p:pic>
      <p:pic>
        <p:nvPicPr>
          <p:cNvPr id="471" name="Picture 470"/>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7927979" y="3494309"/>
            <a:ext cx="178659" cy="360000"/>
          </a:xfrm>
          <a:prstGeom prst="rect">
            <a:avLst/>
          </a:prstGeom>
        </p:spPr>
      </p:pic>
      <p:pic>
        <p:nvPicPr>
          <p:cNvPr id="472" name="Picture 471"/>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6364255" y="4793531"/>
            <a:ext cx="178659" cy="360000"/>
          </a:xfrm>
          <a:prstGeom prst="rect">
            <a:avLst/>
          </a:prstGeom>
        </p:spPr>
      </p:pic>
      <p:pic>
        <p:nvPicPr>
          <p:cNvPr id="473" name="Picture 472"/>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7991561" y="4128645"/>
            <a:ext cx="178659" cy="360000"/>
          </a:xfrm>
          <a:prstGeom prst="rect">
            <a:avLst/>
          </a:prstGeom>
        </p:spPr>
      </p:pic>
      <p:pic>
        <p:nvPicPr>
          <p:cNvPr id="474" name="Picture 473"/>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6505377" y="4472839"/>
            <a:ext cx="178659" cy="360000"/>
          </a:xfrm>
          <a:prstGeom prst="rect">
            <a:avLst/>
          </a:prstGeom>
        </p:spPr>
      </p:pic>
      <p:pic>
        <p:nvPicPr>
          <p:cNvPr id="475" name="Picture 474"/>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6696264" y="4650895"/>
            <a:ext cx="178659" cy="360000"/>
          </a:xfrm>
          <a:prstGeom prst="rect">
            <a:avLst/>
          </a:prstGeom>
        </p:spPr>
      </p:pic>
      <p:pic>
        <p:nvPicPr>
          <p:cNvPr id="476" name="Picture 475"/>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6733203" y="4957231"/>
            <a:ext cx="178659" cy="360000"/>
          </a:xfrm>
          <a:prstGeom prst="rect">
            <a:avLst/>
          </a:prstGeom>
        </p:spPr>
      </p:pic>
      <p:pic>
        <p:nvPicPr>
          <p:cNvPr id="477" name="Picture 476"/>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6936919" y="4942867"/>
            <a:ext cx="178659" cy="360000"/>
          </a:xfrm>
          <a:prstGeom prst="rect">
            <a:avLst/>
          </a:prstGeom>
        </p:spPr>
      </p:pic>
      <p:pic>
        <p:nvPicPr>
          <p:cNvPr id="478" name="Picture 477"/>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6115536" y="3452193"/>
            <a:ext cx="178659" cy="360000"/>
          </a:xfrm>
          <a:prstGeom prst="rect">
            <a:avLst/>
          </a:prstGeom>
        </p:spPr>
      </p:pic>
      <p:pic>
        <p:nvPicPr>
          <p:cNvPr id="479" name="Picture 478"/>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7271600" y="4456376"/>
            <a:ext cx="178659" cy="360000"/>
          </a:xfrm>
          <a:prstGeom prst="rect">
            <a:avLst/>
          </a:prstGeom>
        </p:spPr>
      </p:pic>
      <p:pic>
        <p:nvPicPr>
          <p:cNvPr id="480" name="Picture 479"/>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6964127" y="4521083"/>
            <a:ext cx="178659" cy="360000"/>
          </a:xfrm>
          <a:prstGeom prst="rect">
            <a:avLst/>
          </a:prstGeom>
        </p:spPr>
      </p:pic>
      <p:pic>
        <p:nvPicPr>
          <p:cNvPr id="481" name="Picture 480"/>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6098057" y="4037673"/>
            <a:ext cx="178659" cy="360000"/>
          </a:xfrm>
          <a:prstGeom prst="rect">
            <a:avLst/>
          </a:prstGeom>
        </p:spPr>
      </p:pic>
      <p:pic>
        <p:nvPicPr>
          <p:cNvPr id="482" name="Picture 481"/>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7277757" y="5058859"/>
            <a:ext cx="178659" cy="360000"/>
          </a:xfrm>
          <a:prstGeom prst="rect">
            <a:avLst/>
          </a:prstGeom>
        </p:spPr>
      </p:pic>
      <p:pic>
        <p:nvPicPr>
          <p:cNvPr id="483" name="Picture 482"/>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6277666" y="3704153"/>
            <a:ext cx="178659" cy="360000"/>
          </a:xfrm>
          <a:prstGeom prst="rect">
            <a:avLst/>
          </a:prstGeom>
        </p:spPr>
      </p:pic>
      <p:pic>
        <p:nvPicPr>
          <p:cNvPr id="484" name="Picture 483"/>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6468553" y="3818069"/>
            <a:ext cx="178659" cy="360000"/>
          </a:xfrm>
          <a:prstGeom prst="rect">
            <a:avLst/>
          </a:prstGeom>
        </p:spPr>
      </p:pic>
      <p:pic>
        <p:nvPicPr>
          <p:cNvPr id="485" name="Picture 484"/>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6608124" y="4060265"/>
            <a:ext cx="178659" cy="360000"/>
          </a:xfrm>
          <a:prstGeom prst="rect">
            <a:avLst/>
          </a:prstGeom>
        </p:spPr>
      </p:pic>
      <p:pic>
        <p:nvPicPr>
          <p:cNvPr id="486" name="Picture 485"/>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6861160" y="4146529"/>
            <a:ext cx="178659" cy="360000"/>
          </a:xfrm>
          <a:prstGeom prst="rect">
            <a:avLst/>
          </a:prstGeom>
        </p:spPr>
      </p:pic>
      <p:pic>
        <p:nvPicPr>
          <p:cNvPr id="487" name="Picture 486"/>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7230914" y="4105980"/>
            <a:ext cx="178659" cy="360000"/>
          </a:xfrm>
          <a:prstGeom prst="rect">
            <a:avLst/>
          </a:prstGeom>
        </p:spPr>
      </p:pic>
      <p:pic>
        <p:nvPicPr>
          <p:cNvPr id="488" name="Picture 487"/>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7616866" y="4699146"/>
            <a:ext cx="178659" cy="360000"/>
          </a:xfrm>
          <a:prstGeom prst="rect">
            <a:avLst/>
          </a:prstGeom>
        </p:spPr>
      </p:pic>
      <p:pic>
        <p:nvPicPr>
          <p:cNvPr id="493" name="Picture 492"/>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4983399" y="4357134"/>
            <a:ext cx="178659" cy="360000"/>
          </a:xfrm>
          <a:prstGeom prst="rect">
            <a:avLst/>
          </a:prstGeom>
        </p:spPr>
      </p:pic>
      <p:pic>
        <p:nvPicPr>
          <p:cNvPr id="494" name="Picture 493"/>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5027599" y="4883734"/>
            <a:ext cx="178659" cy="360000"/>
          </a:xfrm>
          <a:prstGeom prst="rect">
            <a:avLst/>
          </a:prstGeom>
        </p:spPr>
      </p:pic>
      <p:pic>
        <p:nvPicPr>
          <p:cNvPr id="495" name="Picture 494"/>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5236395" y="4788143"/>
            <a:ext cx="178659" cy="360000"/>
          </a:xfrm>
          <a:prstGeom prst="rect">
            <a:avLst/>
          </a:prstGeom>
        </p:spPr>
      </p:pic>
      <p:pic>
        <p:nvPicPr>
          <p:cNvPr id="496" name="Picture 495"/>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5335485" y="5021495"/>
            <a:ext cx="178659" cy="360000"/>
          </a:xfrm>
          <a:prstGeom prst="rect">
            <a:avLst/>
          </a:prstGeom>
        </p:spPr>
      </p:pic>
      <p:pic>
        <p:nvPicPr>
          <p:cNvPr id="497" name="Picture 496"/>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6336834" y="5522180"/>
            <a:ext cx="178659" cy="360000"/>
          </a:xfrm>
          <a:prstGeom prst="rect">
            <a:avLst/>
          </a:prstGeom>
        </p:spPr>
      </p:pic>
      <p:pic>
        <p:nvPicPr>
          <p:cNvPr id="498" name="Picture 497"/>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5983572" y="5438675"/>
            <a:ext cx="178659" cy="360000"/>
          </a:xfrm>
          <a:prstGeom prst="rect">
            <a:avLst/>
          </a:prstGeom>
        </p:spPr>
      </p:pic>
      <p:pic>
        <p:nvPicPr>
          <p:cNvPr id="499" name="Picture 498"/>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5472384" y="4717134"/>
            <a:ext cx="178659" cy="360000"/>
          </a:xfrm>
          <a:prstGeom prst="rect">
            <a:avLst/>
          </a:prstGeom>
        </p:spPr>
      </p:pic>
      <p:pic>
        <p:nvPicPr>
          <p:cNvPr id="500" name="Picture 499"/>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6136537" y="5626903"/>
            <a:ext cx="178659" cy="360000"/>
          </a:xfrm>
          <a:prstGeom prst="rect">
            <a:avLst/>
          </a:prstGeom>
        </p:spPr>
      </p:pic>
      <p:pic>
        <p:nvPicPr>
          <p:cNvPr id="501" name="Picture 500"/>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5667494" y="4878859"/>
            <a:ext cx="178659" cy="360000"/>
          </a:xfrm>
          <a:prstGeom prst="rect">
            <a:avLst/>
          </a:prstGeom>
        </p:spPr>
      </p:pic>
      <p:pic>
        <p:nvPicPr>
          <p:cNvPr id="502" name="Picture 501"/>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5884039" y="4826011"/>
            <a:ext cx="178659" cy="360000"/>
          </a:xfrm>
          <a:prstGeom prst="rect">
            <a:avLst/>
          </a:prstGeom>
        </p:spPr>
      </p:pic>
      <p:pic>
        <p:nvPicPr>
          <p:cNvPr id="503" name="Picture 502"/>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6074926" y="5004067"/>
            <a:ext cx="178659" cy="360000"/>
          </a:xfrm>
          <a:prstGeom prst="rect">
            <a:avLst/>
          </a:prstGeom>
        </p:spPr>
      </p:pic>
      <p:pic>
        <p:nvPicPr>
          <p:cNvPr id="504" name="Picture 503"/>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4226520" y="5726562"/>
            <a:ext cx="178659" cy="360000"/>
          </a:xfrm>
          <a:prstGeom prst="rect">
            <a:avLst/>
          </a:prstGeom>
        </p:spPr>
      </p:pic>
      <p:pic>
        <p:nvPicPr>
          <p:cNvPr id="505" name="Picture 504"/>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5866616" y="4497091"/>
            <a:ext cx="178659" cy="360000"/>
          </a:xfrm>
          <a:prstGeom prst="rect">
            <a:avLst/>
          </a:prstGeom>
        </p:spPr>
      </p:pic>
      <p:pic>
        <p:nvPicPr>
          <p:cNvPr id="506" name="Picture 505"/>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6350310" y="4268863"/>
            <a:ext cx="178659" cy="360000"/>
          </a:xfrm>
          <a:prstGeom prst="rect">
            <a:avLst/>
          </a:prstGeom>
        </p:spPr>
      </p:pic>
      <p:pic>
        <p:nvPicPr>
          <p:cNvPr id="507" name="Picture 506"/>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6228877" y="4632063"/>
            <a:ext cx="178659" cy="360000"/>
          </a:xfrm>
          <a:prstGeom prst="rect">
            <a:avLst/>
          </a:prstGeom>
        </p:spPr>
      </p:pic>
      <p:pic>
        <p:nvPicPr>
          <p:cNvPr id="508" name="Picture 507"/>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4665153" y="5931285"/>
            <a:ext cx="178659" cy="360000"/>
          </a:xfrm>
          <a:prstGeom prst="rect">
            <a:avLst/>
          </a:prstGeom>
        </p:spPr>
      </p:pic>
      <p:pic>
        <p:nvPicPr>
          <p:cNvPr id="509" name="Picture 508"/>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6332904" y="5266399"/>
            <a:ext cx="178659" cy="360000"/>
          </a:xfrm>
          <a:prstGeom prst="rect">
            <a:avLst/>
          </a:prstGeom>
        </p:spPr>
      </p:pic>
      <p:pic>
        <p:nvPicPr>
          <p:cNvPr id="510" name="Picture 509"/>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4806275" y="5610593"/>
            <a:ext cx="178659" cy="360000"/>
          </a:xfrm>
          <a:prstGeom prst="rect">
            <a:avLst/>
          </a:prstGeom>
        </p:spPr>
      </p:pic>
      <p:pic>
        <p:nvPicPr>
          <p:cNvPr id="511" name="Picture 510"/>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4944771" y="5788649"/>
            <a:ext cx="178659" cy="360000"/>
          </a:xfrm>
          <a:prstGeom prst="rect">
            <a:avLst/>
          </a:prstGeom>
        </p:spPr>
      </p:pic>
      <p:pic>
        <p:nvPicPr>
          <p:cNvPr id="512" name="Picture 511"/>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4970109" y="6153779"/>
            <a:ext cx="178659" cy="360000"/>
          </a:xfrm>
          <a:prstGeom prst="rect">
            <a:avLst/>
          </a:prstGeom>
        </p:spPr>
      </p:pic>
      <p:pic>
        <p:nvPicPr>
          <p:cNvPr id="513" name="Picture 512"/>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5193416" y="6061166"/>
            <a:ext cx="178659" cy="360000"/>
          </a:xfrm>
          <a:prstGeom prst="rect">
            <a:avLst/>
          </a:prstGeom>
        </p:spPr>
      </p:pic>
      <p:pic>
        <p:nvPicPr>
          <p:cNvPr id="514" name="Picture 513"/>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4630249" y="5418670"/>
            <a:ext cx="178659" cy="360000"/>
          </a:xfrm>
          <a:prstGeom prst="rect">
            <a:avLst/>
          </a:prstGeom>
        </p:spPr>
      </p:pic>
      <p:pic>
        <p:nvPicPr>
          <p:cNvPr id="515" name="Picture 514"/>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5524647" y="5618675"/>
            <a:ext cx="178659" cy="360000"/>
          </a:xfrm>
          <a:prstGeom prst="rect">
            <a:avLst/>
          </a:prstGeom>
        </p:spPr>
      </p:pic>
      <p:pic>
        <p:nvPicPr>
          <p:cNvPr id="516" name="Picture 515"/>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5265025" y="5658837"/>
            <a:ext cx="178659" cy="360000"/>
          </a:xfrm>
          <a:prstGeom prst="rect">
            <a:avLst/>
          </a:prstGeom>
        </p:spPr>
      </p:pic>
      <p:pic>
        <p:nvPicPr>
          <p:cNvPr id="517" name="Picture 516"/>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4175807" y="5193624"/>
            <a:ext cx="178659" cy="360000"/>
          </a:xfrm>
          <a:prstGeom prst="rect">
            <a:avLst/>
          </a:prstGeom>
        </p:spPr>
      </p:pic>
      <p:pic>
        <p:nvPicPr>
          <p:cNvPr id="518" name="Picture 517"/>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5699687" y="5931285"/>
            <a:ext cx="178659" cy="360000"/>
          </a:xfrm>
          <a:prstGeom prst="rect">
            <a:avLst/>
          </a:prstGeom>
        </p:spPr>
      </p:pic>
      <p:pic>
        <p:nvPicPr>
          <p:cNvPr id="519" name="Picture 518"/>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4654368" y="4992063"/>
            <a:ext cx="178659" cy="360000"/>
          </a:xfrm>
          <a:prstGeom prst="rect">
            <a:avLst/>
          </a:prstGeom>
        </p:spPr>
      </p:pic>
      <p:pic>
        <p:nvPicPr>
          <p:cNvPr id="520" name="Picture 519"/>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4808891" y="4892719"/>
            <a:ext cx="178659" cy="360000"/>
          </a:xfrm>
          <a:prstGeom prst="rect">
            <a:avLst/>
          </a:prstGeom>
        </p:spPr>
      </p:pic>
      <p:pic>
        <p:nvPicPr>
          <p:cNvPr id="521" name="Picture 520"/>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4909022" y="5198019"/>
            <a:ext cx="178659" cy="360000"/>
          </a:xfrm>
          <a:prstGeom prst="rect">
            <a:avLst/>
          </a:prstGeom>
        </p:spPr>
      </p:pic>
      <p:pic>
        <p:nvPicPr>
          <p:cNvPr id="522" name="Picture 521"/>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5162058" y="5284283"/>
            <a:ext cx="178659" cy="360000"/>
          </a:xfrm>
          <a:prstGeom prst="rect">
            <a:avLst/>
          </a:prstGeom>
        </p:spPr>
      </p:pic>
      <p:pic>
        <p:nvPicPr>
          <p:cNvPr id="523" name="Picture 522"/>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5531812" y="5243734"/>
            <a:ext cx="178659" cy="360000"/>
          </a:xfrm>
          <a:prstGeom prst="rect">
            <a:avLst/>
          </a:prstGeom>
        </p:spPr>
      </p:pic>
      <p:pic>
        <p:nvPicPr>
          <p:cNvPr id="524" name="Picture 523"/>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5917764" y="5836900"/>
            <a:ext cx="178659" cy="360000"/>
          </a:xfrm>
          <a:prstGeom prst="rect">
            <a:avLst/>
          </a:prstGeom>
        </p:spPr>
      </p:pic>
      <p:pic>
        <p:nvPicPr>
          <p:cNvPr id="529" name="Picture 528"/>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4808908" y="2077771"/>
            <a:ext cx="178659" cy="360000"/>
          </a:xfrm>
          <a:prstGeom prst="rect">
            <a:avLst/>
          </a:prstGeom>
        </p:spPr>
      </p:pic>
      <p:pic>
        <p:nvPicPr>
          <p:cNvPr id="530" name="Picture 529"/>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5059439" y="2159561"/>
            <a:ext cx="178659" cy="360000"/>
          </a:xfrm>
          <a:prstGeom prst="rect">
            <a:avLst/>
          </a:prstGeom>
        </p:spPr>
      </p:pic>
      <p:pic>
        <p:nvPicPr>
          <p:cNvPr id="531" name="Picture 530"/>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5159945" y="2344736"/>
            <a:ext cx="178659" cy="360000"/>
          </a:xfrm>
          <a:prstGeom prst="rect">
            <a:avLst/>
          </a:prstGeom>
        </p:spPr>
      </p:pic>
      <p:pic>
        <p:nvPicPr>
          <p:cNvPr id="532" name="Picture 531"/>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5235371" y="2625416"/>
            <a:ext cx="178659" cy="360000"/>
          </a:xfrm>
          <a:prstGeom prst="rect">
            <a:avLst/>
          </a:prstGeom>
        </p:spPr>
      </p:pic>
      <p:pic>
        <p:nvPicPr>
          <p:cNvPr id="533" name="Picture 532"/>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5694595" y="2984680"/>
            <a:ext cx="178659" cy="360000"/>
          </a:xfrm>
          <a:prstGeom prst="rect">
            <a:avLst/>
          </a:prstGeom>
        </p:spPr>
      </p:pic>
      <p:pic>
        <p:nvPicPr>
          <p:cNvPr id="534" name="Picture 533"/>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5828434" y="2900383"/>
            <a:ext cx="178659" cy="360000"/>
          </a:xfrm>
          <a:prstGeom prst="rect">
            <a:avLst/>
          </a:prstGeom>
        </p:spPr>
      </p:pic>
      <p:pic>
        <p:nvPicPr>
          <p:cNvPr id="535" name="Picture 534"/>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5354354" y="2132816"/>
            <a:ext cx="178659" cy="360000"/>
          </a:xfrm>
          <a:prstGeom prst="rect">
            <a:avLst/>
          </a:prstGeom>
        </p:spPr>
      </p:pic>
      <p:pic>
        <p:nvPicPr>
          <p:cNvPr id="536" name="Picture 535"/>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6039433" y="3034514"/>
            <a:ext cx="178659" cy="360000"/>
          </a:xfrm>
          <a:prstGeom prst="rect">
            <a:avLst/>
          </a:prstGeom>
        </p:spPr>
      </p:pic>
      <p:pic>
        <p:nvPicPr>
          <p:cNvPr id="537" name="Picture 536"/>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5567380" y="2482780"/>
            <a:ext cx="178659" cy="360000"/>
          </a:xfrm>
          <a:prstGeom prst="rect">
            <a:avLst/>
          </a:prstGeom>
        </p:spPr>
      </p:pic>
      <p:pic>
        <p:nvPicPr>
          <p:cNvPr id="538" name="Picture 537"/>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5783925" y="2429932"/>
            <a:ext cx="178659" cy="360000"/>
          </a:xfrm>
          <a:prstGeom prst="rect">
            <a:avLst/>
          </a:prstGeom>
        </p:spPr>
      </p:pic>
      <p:pic>
        <p:nvPicPr>
          <p:cNvPr id="539" name="Picture 538"/>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5974812" y="2607988"/>
            <a:ext cx="178659" cy="360000"/>
          </a:xfrm>
          <a:prstGeom prst="rect">
            <a:avLst/>
          </a:prstGeom>
        </p:spPr>
      </p:pic>
      <p:pic>
        <p:nvPicPr>
          <p:cNvPr id="540" name="Picture 539"/>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4451590" y="3179337"/>
            <a:ext cx="178659" cy="360000"/>
          </a:xfrm>
          <a:prstGeom prst="rect">
            <a:avLst/>
          </a:prstGeom>
        </p:spPr>
      </p:pic>
      <p:pic>
        <p:nvPicPr>
          <p:cNvPr id="541" name="Picture 540"/>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5584257" y="2093995"/>
            <a:ext cx="178659" cy="360000"/>
          </a:xfrm>
          <a:prstGeom prst="rect">
            <a:avLst/>
          </a:prstGeom>
        </p:spPr>
      </p:pic>
      <p:pic>
        <p:nvPicPr>
          <p:cNvPr id="542" name="Picture 541"/>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5823963" y="2059464"/>
            <a:ext cx="178659" cy="360000"/>
          </a:xfrm>
          <a:prstGeom prst="rect">
            <a:avLst/>
          </a:prstGeom>
        </p:spPr>
      </p:pic>
      <p:pic>
        <p:nvPicPr>
          <p:cNvPr id="543" name="Picture 542"/>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6128763" y="2235984"/>
            <a:ext cx="178659" cy="360000"/>
          </a:xfrm>
          <a:prstGeom prst="rect">
            <a:avLst/>
          </a:prstGeom>
        </p:spPr>
      </p:pic>
      <p:pic>
        <p:nvPicPr>
          <p:cNvPr id="544" name="Picture 543"/>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4932334" y="3094869"/>
            <a:ext cx="178659" cy="360000"/>
          </a:xfrm>
          <a:prstGeom prst="rect">
            <a:avLst/>
          </a:prstGeom>
        </p:spPr>
      </p:pic>
      <p:pic>
        <p:nvPicPr>
          <p:cNvPr id="545" name="Picture 544"/>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6287780" y="2888204"/>
            <a:ext cx="178659" cy="360000"/>
          </a:xfrm>
          <a:prstGeom prst="rect">
            <a:avLst/>
          </a:prstGeom>
        </p:spPr>
      </p:pic>
      <p:pic>
        <p:nvPicPr>
          <p:cNvPr id="546" name="Picture 545"/>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4706161" y="3214514"/>
            <a:ext cx="178659" cy="360000"/>
          </a:xfrm>
          <a:prstGeom prst="rect">
            <a:avLst/>
          </a:prstGeom>
        </p:spPr>
      </p:pic>
      <p:pic>
        <p:nvPicPr>
          <p:cNvPr id="547" name="Picture 546"/>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4980476" y="3362688"/>
            <a:ext cx="178659" cy="360000"/>
          </a:xfrm>
          <a:prstGeom prst="rect">
            <a:avLst/>
          </a:prstGeom>
        </p:spPr>
      </p:pic>
      <p:pic>
        <p:nvPicPr>
          <p:cNvPr id="548" name="Picture 547"/>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5131769" y="3935469"/>
            <a:ext cx="178659" cy="360000"/>
          </a:xfrm>
          <a:prstGeom prst="rect">
            <a:avLst/>
          </a:prstGeom>
        </p:spPr>
      </p:pic>
      <p:pic>
        <p:nvPicPr>
          <p:cNvPr id="549" name="Picture 548"/>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5335485" y="3921105"/>
            <a:ext cx="178659" cy="360000"/>
          </a:xfrm>
          <a:prstGeom prst="rect">
            <a:avLst/>
          </a:prstGeom>
        </p:spPr>
      </p:pic>
      <p:pic>
        <p:nvPicPr>
          <p:cNvPr id="550" name="Picture 549"/>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4602007" y="2131637"/>
            <a:ext cx="178659" cy="360000"/>
          </a:xfrm>
          <a:prstGeom prst="rect">
            <a:avLst/>
          </a:prstGeom>
        </p:spPr>
      </p:pic>
      <p:pic>
        <p:nvPicPr>
          <p:cNvPr id="551" name="Picture 550"/>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5472384" y="3198051"/>
            <a:ext cx="178659" cy="360000"/>
          </a:xfrm>
          <a:prstGeom prst="rect">
            <a:avLst/>
          </a:prstGeom>
        </p:spPr>
      </p:pic>
      <p:pic>
        <p:nvPicPr>
          <p:cNvPr id="552" name="Picture 551"/>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5164911" y="3262758"/>
            <a:ext cx="178659" cy="360000"/>
          </a:xfrm>
          <a:prstGeom prst="rect">
            <a:avLst/>
          </a:prstGeom>
        </p:spPr>
      </p:pic>
      <p:pic>
        <p:nvPicPr>
          <p:cNvPr id="553" name="Picture 552"/>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4630249" y="2907970"/>
            <a:ext cx="178659" cy="360000"/>
          </a:xfrm>
          <a:prstGeom prst="rect">
            <a:avLst/>
          </a:prstGeom>
        </p:spPr>
      </p:pic>
      <p:pic>
        <p:nvPicPr>
          <p:cNvPr id="554" name="Picture 553"/>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5521028" y="3657358"/>
            <a:ext cx="178659" cy="360000"/>
          </a:xfrm>
          <a:prstGeom prst="rect">
            <a:avLst/>
          </a:prstGeom>
        </p:spPr>
      </p:pic>
      <p:pic>
        <p:nvPicPr>
          <p:cNvPr id="555" name="Picture 554"/>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4699191" y="2338357"/>
            <a:ext cx="178659" cy="360000"/>
          </a:xfrm>
          <a:prstGeom prst="rect">
            <a:avLst/>
          </a:prstGeom>
        </p:spPr>
      </p:pic>
      <p:pic>
        <p:nvPicPr>
          <p:cNvPr id="556" name="Picture 555"/>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4898237" y="2528204"/>
            <a:ext cx="178659" cy="360000"/>
          </a:xfrm>
          <a:prstGeom prst="rect">
            <a:avLst/>
          </a:prstGeom>
        </p:spPr>
      </p:pic>
      <p:pic>
        <p:nvPicPr>
          <p:cNvPr id="557" name="Picture 556"/>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4858780" y="2807492"/>
            <a:ext cx="178659" cy="360000"/>
          </a:xfrm>
          <a:prstGeom prst="rect">
            <a:avLst/>
          </a:prstGeom>
        </p:spPr>
      </p:pic>
      <p:pic>
        <p:nvPicPr>
          <p:cNvPr id="558" name="Picture 557"/>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5077720" y="2888204"/>
            <a:ext cx="178659" cy="360000"/>
          </a:xfrm>
          <a:prstGeom prst="rect">
            <a:avLst/>
          </a:prstGeom>
        </p:spPr>
      </p:pic>
      <p:pic>
        <p:nvPicPr>
          <p:cNvPr id="559" name="Picture 558"/>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5406129" y="2807492"/>
            <a:ext cx="178659" cy="360000"/>
          </a:xfrm>
          <a:prstGeom prst="rect">
            <a:avLst/>
          </a:prstGeom>
        </p:spPr>
      </p:pic>
      <p:pic>
        <p:nvPicPr>
          <p:cNvPr id="560" name="Picture 559"/>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5757886" y="3515526"/>
            <a:ext cx="178659" cy="360000"/>
          </a:xfrm>
          <a:prstGeom prst="rect">
            <a:avLst/>
          </a:prstGeom>
        </p:spPr>
      </p:pic>
      <p:pic>
        <p:nvPicPr>
          <p:cNvPr id="561" name="Picture 560"/>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6127212" y="2760388"/>
            <a:ext cx="178659" cy="360000"/>
          </a:xfrm>
          <a:prstGeom prst="rect">
            <a:avLst/>
          </a:prstGeom>
        </p:spPr>
      </p:pic>
      <p:pic>
        <p:nvPicPr>
          <p:cNvPr id="562" name="Picture 561"/>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6281163" y="2435712"/>
            <a:ext cx="178659" cy="360000"/>
          </a:xfrm>
          <a:prstGeom prst="rect">
            <a:avLst/>
          </a:prstGeom>
        </p:spPr>
      </p:pic>
      <p:pic>
        <p:nvPicPr>
          <p:cNvPr id="563" name="Picture 562"/>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6440180" y="2860604"/>
            <a:ext cx="178659" cy="360000"/>
          </a:xfrm>
          <a:prstGeom prst="rect">
            <a:avLst/>
          </a:prstGeom>
        </p:spPr>
      </p:pic>
      <p:pic>
        <p:nvPicPr>
          <p:cNvPr id="564" name="Picture 563"/>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6352977" y="2097369"/>
            <a:ext cx="178659" cy="360000"/>
          </a:xfrm>
          <a:prstGeom prst="rect">
            <a:avLst/>
          </a:prstGeom>
        </p:spPr>
      </p:pic>
      <p:pic>
        <p:nvPicPr>
          <p:cNvPr id="565" name="Picture 564"/>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6536929" y="2249769"/>
            <a:ext cx="178659" cy="360000"/>
          </a:xfrm>
          <a:prstGeom prst="rect">
            <a:avLst/>
          </a:prstGeom>
        </p:spPr>
      </p:pic>
      <p:pic>
        <p:nvPicPr>
          <p:cNvPr id="566" name="Picture 565"/>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6602444" y="2627492"/>
            <a:ext cx="178659" cy="360000"/>
          </a:xfrm>
          <a:prstGeom prst="rect">
            <a:avLst/>
          </a:prstGeom>
        </p:spPr>
      </p:pic>
      <p:pic>
        <p:nvPicPr>
          <p:cNvPr id="567" name="Picture 566"/>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6350850" y="3249995"/>
            <a:ext cx="178659" cy="360000"/>
          </a:xfrm>
          <a:prstGeom prst="rect">
            <a:avLst/>
          </a:prstGeom>
        </p:spPr>
      </p:pic>
      <p:pic>
        <p:nvPicPr>
          <p:cNvPr id="568" name="Picture 567"/>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7511168" y="3419889"/>
            <a:ext cx="178659" cy="360000"/>
          </a:xfrm>
          <a:prstGeom prst="rect">
            <a:avLst/>
          </a:prstGeom>
        </p:spPr>
      </p:pic>
      <p:pic>
        <p:nvPicPr>
          <p:cNvPr id="569" name="Picture 568"/>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8142410" y="3837358"/>
            <a:ext cx="178659" cy="360000"/>
          </a:xfrm>
          <a:prstGeom prst="rect">
            <a:avLst/>
          </a:prstGeom>
        </p:spPr>
      </p:pic>
      <p:pic>
        <p:nvPicPr>
          <p:cNvPr id="570" name="Picture 569"/>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7438207" y="4211268"/>
            <a:ext cx="178659" cy="360000"/>
          </a:xfrm>
          <a:prstGeom prst="rect">
            <a:avLst/>
          </a:prstGeom>
        </p:spPr>
      </p:pic>
      <p:pic>
        <p:nvPicPr>
          <p:cNvPr id="571" name="Picture 570"/>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7701298" y="5021495"/>
            <a:ext cx="178659" cy="360000"/>
          </a:xfrm>
          <a:prstGeom prst="rect">
            <a:avLst/>
          </a:prstGeom>
        </p:spPr>
      </p:pic>
      <p:pic>
        <p:nvPicPr>
          <p:cNvPr id="572" name="Picture 571"/>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7450259" y="4927749"/>
            <a:ext cx="178659" cy="360000"/>
          </a:xfrm>
          <a:prstGeom prst="rect">
            <a:avLst/>
          </a:prstGeom>
        </p:spPr>
      </p:pic>
      <p:pic>
        <p:nvPicPr>
          <p:cNvPr id="573" name="Picture 572"/>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7089319" y="5095267"/>
            <a:ext cx="178659" cy="360000"/>
          </a:xfrm>
          <a:prstGeom prst="rect">
            <a:avLst/>
          </a:prstGeom>
        </p:spPr>
      </p:pic>
      <p:pic>
        <p:nvPicPr>
          <p:cNvPr id="574" name="Picture 573"/>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7116527" y="4673483"/>
            <a:ext cx="178659" cy="360000"/>
          </a:xfrm>
          <a:prstGeom prst="rect">
            <a:avLst/>
          </a:prstGeom>
        </p:spPr>
      </p:pic>
      <p:pic>
        <p:nvPicPr>
          <p:cNvPr id="575" name="Picture 574"/>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6673122" y="5355427"/>
            <a:ext cx="178659" cy="360000"/>
          </a:xfrm>
          <a:prstGeom prst="rect">
            <a:avLst/>
          </a:prstGeom>
        </p:spPr>
      </p:pic>
      <p:pic>
        <p:nvPicPr>
          <p:cNvPr id="576" name="Picture 575"/>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6485304" y="5418799"/>
            <a:ext cx="178659" cy="360000"/>
          </a:xfrm>
          <a:prstGeom prst="rect">
            <a:avLst/>
          </a:prstGeom>
        </p:spPr>
      </p:pic>
      <p:pic>
        <p:nvPicPr>
          <p:cNvPr id="577" name="Picture 576"/>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6499229" y="5021495"/>
            <a:ext cx="178659" cy="360000"/>
          </a:xfrm>
          <a:prstGeom prst="rect">
            <a:avLst/>
          </a:prstGeom>
        </p:spPr>
      </p:pic>
      <p:pic>
        <p:nvPicPr>
          <p:cNvPr id="578" name="Picture 577"/>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5190123" y="4222113"/>
            <a:ext cx="178659" cy="360000"/>
          </a:xfrm>
          <a:prstGeom prst="rect">
            <a:avLst/>
          </a:prstGeom>
        </p:spPr>
      </p:pic>
      <p:pic>
        <p:nvPicPr>
          <p:cNvPr id="579" name="Picture 578"/>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5535436" y="4286301"/>
            <a:ext cx="178659" cy="360000"/>
          </a:xfrm>
          <a:prstGeom prst="rect">
            <a:avLst/>
          </a:prstGeom>
        </p:spPr>
      </p:pic>
      <p:pic>
        <p:nvPicPr>
          <p:cNvPr id="580" name="Picture 579"/>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5579382" y="3944002"/>
            <a:ext cx="178659" cy="360000"/>
          </a:xfrm>
          <a:prstGeom prst="rect">
            <a:avLst/>
          </a:prstGeom>
        </p:spPr>
      </p:pic>
      <p:pic>
        <p:nvPicPr>
          <p:cNvPr id="581" name="Picture 580"/>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5829684" y="3834277"/>
            <a:ext cx="178659" cy="360000"/>
          </a:xfrm>
          <a:prstGeom prst="rect">
            <a:avLst/>
          </a:prstGeom>
        </p:spPr>
      </p:pic>
      <p:pic>
        <p:nvPicPr>
          <p:cNvPr id="582" name="Picture 581"/>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5888038" y="4120921"/>
            <a:ext cx="178659" cy="360000"/>
          </a:xfrm>
          <a:prstGeom prst="rect">
            <a:avLst/>
          </a:prstGeom>
        </p:spPr>
      </p:pic>
      <p:pic>
        <p:nvPicPr>
          <p:cNvPr id="583" name="Picture 582"/>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5684212" y="5396134"/>
            <a:ext cx="178659" cy="360000"/>
          </a:xfrm>
          <a:prstGeom prst="rect">
            <a:avLst/>
          </a:prstGeom>
        </p:spPr>
      </p:pic>
      <p:pic>
        <p:nvPicPr>
          <p:cNvPr id="584" name="Picture 583"/>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5828434" y="5186011"/>
            <a:ext cx="178659" cy="360000"/>
          </a:xfrm>
          <a:prstGeom prst="rect">
            <a:avLst/>
          </a:prstGeom>
        </p:spPr>
      </p:pic>
      <p:pic>
        <p:nvPicPr>
          <p:cNvPr id="585" name="Picture 584"/>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5417425" y="5882180"/>
            <a:ext cx="178659" cy="360000"/>
          </a:xfrm>
          <a:prstGeom prst="rect">
            <a:avLst/>
          </a:prstGeom>
        </p:spPr>
      </p:pic>
      <p:pic>
        <p:nvPicPr>
          <p:cNvPr id="586" name="Picture 585"/>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4486494" y="5691730"/>
            <a:ext cx="178659" cy="360000"/>
          </a:xfrm>
          <a:prstGeom prst="rect">
            <a:avLst/>
          </a:prstGeom>
        </p:spPr>
      </p:pic>
      <p:pic>
        <p:nvPicPr>
          <p:cNvPr id="587" name="Picture 586"/>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4998351" y="5546011"/>
            <a:ext cx="178659" cy="360000"/>
          </a:xfrm>
          <a:prstGeom prst="rect">
            <a:avLst/>
          </a:prstGeom>
        </p:spPr>
      </p:pic>
      <p:pic>
        <p:nvPicPr>
          <p:cNvPr id="588" name="Picture 587"/>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7033336" y="356932"/>
            <a:ext cx="178659" cy="360000"/>
          </a:xfrm>
          <a:prstGeom prst="rect">
            <a:avLst/>
          </a:prstGeom>
        </p:spPr>
      </p:pic>
      <p:pic>
        <p:nvPicPr>
          <p:cNvPr id="589" name="Picture 588"/>
          <p:cNvPicPr>
            <a:picLocks noChangeAspect="1"/>
          </p:cNvPicPr>
          <p:nvPr/>
        </p:nvPicPr>
        <p:blipFill>
          <a:blip r:embed="rId6" cstate="print">
            <a:extLst>
              <a:ext uri="{BEBA8EAE-BF5A-486C-A8C5-ECC9F3942E4B}">
                <a14:imgProps xmlns="" xmlns:a14="http://schemas.microsoft.com/office/drawing/2010/main">
                  <a14:imgLayer r:embed="rId7">
                    <a14:imgEffect>
                      <a14:colorTemperature colorTemp="8800"/>
                    </a14:imgEffect>
                    <a14:imgEffect>
                      <a14:saturation sat="200000"/>
                    </a14:imgEffect>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5861936" y="3271549"/>
            <a:ext cx="178659" cy="360000"/>
          </a:xfrm>
          <a:prstGeom prst="rect">
            <a:avLst/>
          </a:prstGeom>
        </p:spPr>
      </p:pic>
      <p:sp>
        <p:nvSpPr>
          <p:cNvPr id="153" name="Rectangle 152"/>
          <p:cNvSpPr/>
          <p:nvPr/>
        </p:nvSpPr>
        <p:spPr>
          <a:xfrm>
            <a:off x="7917839" y="6578131"/>
            <a:ext cx="1221809" cy="246221"/>
          </a:xfrm>
          <a:prstGeom prst="rect">
            <a:avLst/>
          </a:prstGeom>
        </p:spPr>
        <p:txBody>
          <a:bodyPr wrap="none">
            <a:spAutoFit/>
          </a:bodyPr>
          <a:lstStyle/>
          <a:p>
            <a:r>
              <a:rPr lang="en-US" sz="1000" b="1" dirty="0">
                <a:solidFill>
                  <a:srgbClr val="00703C"/>
                </a:solidFill>
              </a:rPr>
              <a:t>©Headstrong, 2012</a:t>
            </a:r>
            <a:endParaRPr lang="en-IE" sz="1000" b="1" dirty="0">
              <a:solidFill>
                <a:srgbClr val="00703C"/>
              </a:solidFill>
            </a:endParaRPr>
          </a:p>
        </p:txBody>
      </p:sp>
    </p:spTree>
    <p:extLst>
      <p:ext uri="{BB962C8B-B14F-4D97-AF65-F5344CB8AC3E}">
        <p14:creationId xmlns="" xmlns:p14="http://schemas.microsoft.com/office/powerpoint/2010/main" val="221165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TextBox 119"/>
          <p:cNvSpPr txBox="1"/>
          <p:nvPr/>
        </p:nvSpPr>
        <p:spPr>
          <a:xfrm>
            <a:off x="2091156" y="414425"/>
            <a:ext cx="6632687" cy="1015663"/>
          </a:xfrm>
          <a:prstGeom prst="rect">
            <a:avLst/>
          </a:prstGeom>
          <a:noFill/>
        </p:spPr>
        <p:txBody>
          <a:bodyPr wrap="square" rtlCol="0">
            <a:spAutoFit/>
          </a:bodyPr>
          <a:lstStyle/>
          <a:p>
            <a:pPr algn="ctr"/>
            <a:r>
              <a:rPr lang="en-GB" sz="6000" dirty="0" smtClean="0">
                <a:solidFill>
                  <a:srgbClr val="1F497D"/>
                </a:solidFill>
                <a:latin typeface="Dakota Regular"/>
                <a:cs typeface="Dakota Regular"/>
              </a:rPr>
              <a:t>Depression</a:t>
            </a:r>
            <a:endParaRPr lang="en-GB" sz="4800" dirty="0" smtClean="0">
              <a:solidFill>
                <a:srgbClr val="1F497D"/>
              </a:solidFill>
              <a:latin typeface="Dakota Regular"/>
              <a:cs typeface="Dakota Regular"/>
            </a:endParaRPr>
          </a:p>
        </p:txBody>
      </p:sp>
      <p:pic>
        <p:nvPicPr>
          <p:cNvPr id="2" name="Picture 1" descr="man-green.p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763492" y="1956153"/>
            <a:ext cx="1722700" cy="3600000"/>
          </a:xfrm>
          <a:prstGeom prst="rect">
            <a:avLst/>
          </a:prstGeom>
        </p:spPr>
      </p:pic>
      <p:pic>
        <p:nvPicPr>
          <p:cNvPr id="3" name="Picture 2" descr="girl - green.pn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668155" y="1956153"/>
            <a:ext cx="1722700" cy="3600000"/>
          </a:xfrm>
          <a:prstGeom prst="rect">
            <a:avLst/>
          </a:prstGeom>
        </p:spPr>
      </p:pic>
      <p:pic>
        <p:nvPicPr>
          <p:cNvPr id="111" name="Picture 110" descr="man-green.p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555795" y="1956153"/>
            <a:ext cx="1722700" cy="3600000"/>
          </a:xfrm>
          <a:prstGeom prst="rect">
            <a:avLst/>
          </a:prstGeom>
        </p:spPr>
      </p:pic>
      <p:pic>
        <p:nvPicPr>
          <p:cNvPr id="4" name="Picture 3" descr="man-blue.png"/>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555795" y="1956153"/>
            <a:ext cx="1722700" cy="3600000"/>
          </a:xfrm>
          <a:prstGeom prst="rect">
            <a:avLst/>
          </a:prstGeom>
        </p:spPr>
      </p:pic>
      <p:pic>
        <p:nvPicPr>
          <p:cNvPr id="291" name="Picture 290" descr="post it copy.png"/>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flipH="1">
            <a:off x="181382" y="3277863"/>
            <a:ext cx="2397065" cy="2224257"/>
          </a:xfrm>
          <a:prstGeom prst="rect">
            <a:avLst/>
          </a:prstGeom>
        </p:spPr>
      </p:pic>
      <p:sp>
        <p:nvSpPr>
          <p:cNvPr id="292" name="TextBox 291"/>
          <p:cNvSpPr txBox="1"/>
          <p:nvPr/>
        </p:nvSpPr>
        <p:spPr>
          <a:xfrm rot="216996">
            <a:off x="375162" y="3671768"/>
            <a:ext cx="2019922" cy="1508105"/>
          </a:xfrm>
          <a:prstGeom prst="rect">
            <a:avLst/>
          </a:prstGeom>
          <a:noFill/>
        </p:spPr>
        <p:txBody>
          <a:bodyPr wrap="square" rtlCol="0">
            <a:spAutoFit/>
          </a:bodyPr>
          <a:lstStyle/>
          <a:p>
            <a:pPr algn="ctr"/>
            <a:r>
              <a:rPr lang="en-GB" dirty="0" smtClean="0">
                <a:latin typeface="Courier"/>
                <a:cs typeface="Courier"/>
              </a:rPr>
              <a:t>almost</a:t>
            </a:r>
          </a:p>
          <a:p>
            <a:pPr algn="ctr"/>
            <a:r>
              <a:rPr lang="en-GB" sz="4000" dirty="0" smtClean="0">
                <a:latin typeface="Courier"/>
                <a:cs typeface="Courier"/>
              </a:rPr>
              <a:t>1</a:t>
            </a:r>
            <a:r>
              <a:rPr lang="en-GB" sz="2000" dirty="0" smtClean="0">
                <a:latin typeface="Courier"/>
                <a:cs typeface="Courier"/>
              </a:rPr>
              <a:t> </a:t>
            </a:r>
            <a:r>
              <a:rPr lang="en-GB" sz="3200" dirty="0" smtClean="0">
                <a:latin typeface="Courier"/>
                <a:cs typeface="Courier"/>
              </a:rPr>
              <a:t>in</a:t>
            </a:r>
            <a:r>
              <a:rPr lang="en-GB" sz="2000" dirty="0" smtClean="0">
                <a:latin typeface="Courier"/>
                <a:cs typeface="Courier"/>
              </a:rPr>
              <a:t> </a:t>
            </a:r>
            <a:r>
              <a:rPr lang="en-GB" sz="4000" dirty="0" smtClean="0">
                <a:latin typeface="Courier"/>
                <a:cs typeface="Courier"/>
              </a:rPr>
              <a:t>3</a:t>
            </a:r>
          </a:p>
          <a:p>
            <a:pPr algn="ctr"/>
            <a:r>
              <a:rPr lang="en-GB" sz="1600" dirty="0" smtClean="0">
                <a:latin typeface="Courier"/>
                <a:cs typeface="Courier"/>
              </a:rPr>
              <a:t>mild to severe </a:t>
            </a:r>
            <a:r>
              <a:rPr lang="en-GB" b="1" dirty="0" smtClean="0">
                <a:latin typeface="Courier"/>
                <a:cs typeface="Courier"/>
              </a:rPr>
              <a:t>depression</a:t>
            </a:r>
            <a:endParaRPr lang="en-GB" sz="1600" b="1" dirty="0" smtClean="0">
              <a:latin typeface="Courier"/>
              <a:cs typeface="Courier"/>
            </a:endParaRPr>
          </a:p>
        </p:txBody>
      </p:sp>
      <p:pic>
        <p:nvPicPr>
          <p:cNvPr id="40" name="Picture 39" descr="mws cover.PNG"/>
          <p:cNvPicPr>
            <a:picLocks noChangeAspect="1"/>
          </p:cNvPicPr>
          <p:nvPr/>
        </p:nvPicPr>
        <p:blipFill>
          <a:blip r:embed="rId7" cstate="print">
            <a:extLst>
              <a:ext uri="{BEBA8EAE-BF5A-486C-A8C5-ECC9F3942E4B}">
                <a14:imgProps xmlns="" xmlns:a14="http://schemas.microsoft.com/office/drawing/2010/main">
                  <a14:imgLayer r:embed="rId8">
                    <a14:imgEffect>
                      <a14:brightnessContrast contrast="-20000"/>
                    </a14:imgEffect>
                  </a14:imgLayer>
                </a14:imgProps>
              </a:ext>
              <a:ext uri="{28A0092B-C50C-407E-A947-70E740481C1C}">
                <a14:useLocalDpi xmlns="" xmlns:a14="http://schemas.microsoft.com/office/drawing/2010/main" val="0"/>
              </a:ext>
            </a:extLst>
          </a:blip>
          <a:stretch>
            <a:fillRect/>
          </a:stretch>
        </p:blipFill>
        <p:spPr>
          <a:xfrm>
            <a:off x="321850" y="282276"/>
            <a:ext cx="1727154" cy="227957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0" name="Rectangle 9"/>
          <p:cNvSpPr/>
          <p:nvPr/>
        </p:nvSpPr>
        <p:spPr>
          <a:xfrm>
            <a:off x="7917839" y="6578131"/>
            <a:ext cx="1221809" cy="246221"/>
          </a:xfrm>
          <a:prstGeom prst="rect">
            <a:avLst/>
          </a:prstGeom>
        </p:spPr>
        <p:txBody>
          <a:bodyPr wrap="none">
            <a:spAutoFit/>
          </a:bodyPr>
          <a:lstStyle/>
          <a:p>
            <a:r>
              <a:rPr lang="en-US" sz="1000" b="1" dirty="0">
                <a:solidFill>
                  <a:srgbClr val="00703C"/>
                </a:solidFill>
              </a:rPr>
              <a:t>©Headstrong, 2012</a:t>
            </a:r>
            <a:endParaRPr lang="en-IE" sz="1000" b="1" dirty="0">
              <a:solidFill>
                <a:srgbClr val="00703C"/>
              </a:solidFill>
            </a:endParaRPr>
          </a:p>
        </p:txBody>
      </p:sp>
    </p:spTree>
    <p:extLst>
      <p:ext uri="{BB962C8B-B14F-4D97-AF65-F5344CB8AC3E}">
        <p14:creationId xmlns="" xmlns:p14="http://schemas.microsoft.com/office/powerpoint/2010/main" val="65930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1"/>
                                        </p:tgtEl>
                                        <p:attrNameLst>
                                          <p:attrName>style.visibility</p:attrName>
                                        </p:attrNameLst>
                                      </p:cBhvr>
                                      <p:to>
                                        <p:strVal val="visible"/>
                                      </p:to>
                                    </p:set>
                                    <p:animEffect transition="in" filter="fade">
                                      <p:cBhvr>
                                        <p:cTn id="7" dur="500"/>
                                        <p:tgtEl>
                                          <p:spTgt spid="29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2"/>
                                        </p:tgtEl>
                                        <p:attrNameLst>
                                          <p:attrName>style.visibility</p:attrName>
                                        </p:attrNameLst>
                                      </p:cBhvr>
                                      <p:to>
                                        <p:strVal val="visible"/>
                                      </p:to>
                                    </p:set>
                                    <p:animEffect transition="in" filter="fade">
                                      <p:cBhvr>
                                        <p:cTn id="10" dur="500"/>
                                        <p:tgtEl>
                                          <p:spTgt spid="292"/>
                                        </p:tgtEl>
                                      </p:cBhvr>
                                    </p:animEffec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TextBox 119"/>
          <p:cNvSpPr txBox="1"/>
          <p:nvPr/>
        </p:nvSpPr>
        <p:spPr>
          <a:xfrm>
            <a:off x="2091156" y="414425"/>
            <a:ext cx="6632687" cy="1015663"/>
          </a:xfrm>
          <a:prstGeom prst="rect">
            <a:avLst/>
          </a:prstGeom>
          <a:noFill/>
        </p:spPr>
        <p:txBody>
          <a:bodyPr wrap="square" rtlCol="0">
            <a:spAutoFit/>
          </a:bodyPr>
          <a:lstStyle/>
          <a:p>
            <a:pPr algn="ctr"/>
            <a:r>
              <a:rPr lang="en-GB" sz="6000" dirty="0" smtClean="0">
                <a:solidFill>
                  <a:srgbClr val="FF6600"/>
                </a:solidFill>
                <a:latin typeface="Dakota Regular"/>
                <a:cs typeface="Dakota Regular"/>
              </a:rPr>
              <a:t>Anxiety</a:t>
            </a:r>
            <a:endParaRPr lang="en-GB" sz="4800" dirty="0" smtClean="0">
              <a:solidFill>
                <a:srgbClr val="FF6600"/>
              </a:solidFill>
              <a:latin typeface="Dakota Regular"/>
              <a:cs typeface="Dakota Regular"/>
            </a:endParaRPr>
          </a:p>
        </p:txBody>
      </p:sp>
      <p:pic>
        <p:nvPicPr>
          <p:cNvPr id="40" name="Picture 39" descr="man-green.p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763492" y="1956153"/>
            <a:ext cx="1722700" cy="3600000"/>
          </a:xfrm>
          <a:prstGeom prst="rect">
            <a:avLst/>
          </a:prstGeom>
        </p:spPr>
      </p:pic>
      <p:pic>
        <p:nvPicPr>
          <p:cNvPr id="41" name="Picture 40" descr="girl - green.pn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668155" y="1956153"/>
            <a:ext cx="1722700" cy="3600000"/>
          </a:xfrm>
          <a:prstGeom prst="rect">
            <a:avLst/>
          </a:prstGeom>
        </p:spPr>
      </p:pic>
      <p:pic>
        <p:nvPicPr>
          <p:cNvPr id="42" name="Picture 41" descr="man-green.p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555795" y="1956153"/>
            <a:ext cx="1722700" cy="3600000"/>
          </a:xfrm>
          <a:prstGeom prst="rect">
            <a:avLst/>
          </a:prstGeom>
        </p:spPr>
      </p:pic>
      <p:pic>
        <p:nvPicPr>
          <p:cNvPr id="49" name="Picture 48"/>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763492" y="1956153"/>
            <a:ext cx="1722699" cy="3600000"/>
          </a:xfrm>
          <a:prstGeom prst="rect">
            <a:avLst/>
          </a:prstGeom>
        </p:spPr>
      </p:pic>
      <p:pic>
        <p:nvPicPr>
          <p:cNvPr id="50" name="Picture 49" descr="post it copy.png"/>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flipH="1">
            <a:off x="181382" y="3277863"/>
            <a:ext cx="2397065" cy="2224257"/>
          </a:xfrm>
          <a:prstGeom prst="rect">
            <a:avLst/>
          </a:prstGeom>
        </p:spPr>
      </p:pic>
      <p:sp>
        <p:nvSpPr>
          <p:cNvPr id="51" name="TextBox 50"/>
          <p:cNvSpPr txBox="1"/>
          <p:nvPr/>
        </p:nvSpPr>
        <p:spPr>
          <a:xfrm rot="216996">
            <a:off x="375162" y="3671768"/>
            <a:ext cx="2019922" cy="1508105"/>
          </a:xfrm>
          <a:prstGeom prst="rect">
            <a:avLst/>
          </a:prstGeom>
          <a:noFill/>
        </p:spPr>
        <p:txBody>
          <a:bodyPr wrap="square" rtlCol="0">
            <a:spAutoFit/>
          </a:bodyPr>
          <a:lstStyle/>
          <a:p>
            <a:pPr algn="ctr"/>
            <a:r>
              <a:rPr lang="en-GB" dirty="0" smtClean="0">
                <a:latin typeface="Courier"/>
                <a:cs typeface="Courier"/>
              </a:rPr>
              <a:t>almost</a:t>
            </a:r>
          </a:p>
          <a:p>
            <a:pPr algn="ctr"/>
            <a:r>
              <a:rPr lang="en-GB" sz="4000" dirty="0" smtClean="0">
                <a:latin typeface="Courier"/>
                <a:cs typeface="Courier"/>
              </a:rPr>
              <a:t>1</a:t>
            </a:r>
            <a:r>
              <a:rPr lang="en-GB" sz="2000" dirty="0" smtClean="0">
                <a:latin typeface="Courier"/>
                <a:cs typeface="Courier"/>
              </a:rPr>
              <a:t> </a:t>
            </a:r>
            <a:r>
              <a:rPr lang="en-GB" sz="3200" dirty="0" smtClean="0">
                <a:latin typeface="Courier"/>
                <a:cs typeface="Courier"/>
              </a:rPr>
              <a:t>in</a:t>
            </a:r>
            <a:r>
              <a:rPr lang="en-GB" sz="2000" dirty="0" smtClean="0">
                <a:latin typeface="Courier"/>
                <a:cs typeface="Courier"/>
              </a:rPr>
              <a:t> </a:t>
            </a:r>
            <a:r>
              <a:rPr lang="en-GB" sz="4000" dirty="0" smtClean="0">
                <a:latin typeface="Courier"/>
                <a:cs typeface="Courier"/>
              </a:rPr>
              <a:t>3</a:t>
            </a:r>
          </a:p>
          <a:p>
            <a:pPr algn="ctr"/>
            <a:r>
              <a:rPr lang="en-GB" sz="1600" dirty="0" smtClean="0">
                <a:latin typeface="Courier"/>
                <a:cs typeface="Courier"/>
              </a:rPr>
              <a:t>mild to severe </a:t>
            </a:r>
            <a:r>
              <a:rPr lang="en-GB" b="1" dirty="0" smtClean="0">
                <a:latin typeface="Courier"/>
                <a:cs typeface="Courier"/>
              </a:rPr>
              <a:t>anxiety</a:t>
            </a:r>
            <a:endParaRPr lang="en-GB" sz="1600" b="1" dirty="0" smtClean="0">
              <a:latin typeface="Courier"/>
              <a:cs typeface="Courier"/>
            </a:endParaRPr>
          </a:p>
        </p:txBody>
      </p:sp>
      <p:pic>
        <p:nvPicPr>
          <p:cNvPr id="53" name="Picture 52" descr="mws cover.PNG"/>
          <p:cNvPicPr>
            <a:picLocks noChangeAspect="1"/>
          </p:cNvPicPr>
          <p:nvPr/>
        </p:nvPicPr>
        <p:blipFill>
          <a:blip r:embed="rId7" cstate="print">
            <a:extLst>
              <a:ext uri="{BEBA8EAE-BF5A-486C-A8C5-ECC9F3942E4B}">
                <a14:imgProps xmlns="" xmlns:a14="http://schemas.microsoft.com/office/drawing/2010/main">
                  <a14:imgLayer r:embed="rId8">
                    <a14:imgEffect>
                      <a14:brightnessContrast contrast="-20000"/>
                    </a14:imgEffect>
                  </a14:imgLayer>
                </a14:imgProps>
              </a:ext>
              <a:ext uri="{28A0092B-C50C-407E-A947-70E740481C1C}">
                <a14:useLocalDpi xmlns="" xmlns:a14="http://schemas.microsoft.com/office/drawing/2010/main" val="0"/>
              </a:ext>
            </a:extLst>
          </a:blip>
          <a:stretch>
            <a:fillRect/>
          </a:stretch>
        </p:blipFill>
        <p:spPr>
          <a:xfrm>
            <a:off x="321850" y="282276"/>
            <a:ext cx="1727154" cy="227957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0" name="Rectangle 9"/>
          <p:cNvSpPr/>
          <p:nvPr/>
        </p:nvSpPr>
        <p:spPr>
          <a:xfrm>
            <a:off x="7917839" y="6578131"/>
            <a:ext cx="1221809" cy="246221"/>
          </a:xfrm>
          <a:prstGeom prst="rect">
            <a:avLst/>
          </a:prstGeom>
        </p:spPr>
        <p:txBody>
          <a:bodyPr wrap="none">
            <a:spAutoFit/>
          </a:bodyPr>
          <a:lstStyle/>
          <a:p>
            <a:r>
              <a:rPr lang="en-US" sz="1000" b="1" dirty="0">
                <a:solidFill>
                  <a:srgbClr val="00703C"/>
                </a:solidFill>
              </a:rPr>
              <a:t>©Headstrong, 2012</a:t>
            </a:r>
            <a:endParaRPr lang="en-IE" sz="1000" b="1" dirty="0">
              <a:solidFill>
                <a:srgbClr val="00703C"/>
              </a:solidFill>
            </a:endParaRPr>
          </a:p>
        </p:txBody>
      </p:sp>
    </p:spTree>
    <p:extLst>
      <p:ext uri="{BB962C8B-B14F-4D97-AF65-F5344CB8AC3E}">
        <p14:creationId xmlns="" xmlns:p14="http://schemas.microsoft.com/office/powerpoint/2010/main" val="3394001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par>
                                <p:cTn id="11" presetID="1" presetClass="entr" presetSubtype="0"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TextBox 119"/>
          <p:cNvSpPr txBox="1"/>
          <p:nvPr/>
        </p:nvSpPr>
        <p:spPr>
          <a:xfrm>
            <a:off x="2091156" y="414425"/>
            <a:ext cx="6632687" cy="1015663"/>
          </a:xfrm>
          <a:prstGeom prst="rect">
            <a:avLst/>
          </a:prstGeom>
          <a:noFill/>
        </p:spPr>
        <p:txBody>
          <a:bodyPr wrap="square" rtlCol="0">
            <a:spAutoFit/>
          </a:bodyPr>
          <a:lstStyle/>
          <a:p>
            <a:pPr algn="ctr"/>
            <a:r>
              <a:rPr lang="en-GB" sz="6000" dirty="0" smtClean="0">
                <a:solidFill>
                  <a:srgbClr val="FF0000"/>
                </a:solidFill>
                <a:latin typeface="Dakota Regular"/>
                <a:cs typeface="Dakota Regular"/>
              </a:rPr>
              <a:t>Stress</a:t>
            </a:r>
            <a:endParaRPr lang="en-GB" sz="4800" dirty="0" smtClean="0">
              <a:solidFill>
                <a:srgbClr val="FF0000"/>
              </a:solidFill>
              <a:latin typeface="Dakota Regular"/>
              <a:cs typeface="Dakota Regular"/>
            </a:endParaRPr>
          </a:p>
        </p:txBody>
      </p:sp>
      <p:pic>
        <p:nvPicPr>
          <p:cNvPr id="38" name="Picture 37" descr="man-green.p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780425" y="2379478"/>
            <a:ext cx="1378160" cy="2880000"/>
          </a:xfrm>
          <a:prstGeom prst="rect">
            <a:avLst/>
          </a:prstGeom>
        </p:spPr>
      </p:pic>
      <p:pic>
        <p:nvPicPr>
          <p:cNvPr id="39" name="Picture 38" descr="girl - green.pn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302292" y="2379478"/>
            <a:ext cx="1378160" cy="2880000"/>
          </a:xfrm>
          <a:prstGeom prst="rect">
            <a:avLst/>
          </a:prstGeom>
        </p:spPr>
      </p:pic>
      <p:pic>
        <p:nvPicPr>
          <p:cNvPr id="40" name="Picture 39" descr="man-green.p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832849" y="2379478"/>
            <a:ext cx="1378160" cy="2880000"/>
          </a:xfrm>
          <a:prstGeom prst="rect">
            <a:avLst/>
          </a:prstGeom>
        </p:spPr>
      </p:pic>
      <p:pic>
        <p:nvPicPr>
          <p:cNvPr id="42" name="Picture 41" descr="post it copy.png"/>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flipH="1">
            <a:off x="181382" y="3277863"/>
            <a:ext cx="2397065" cy="2224257"/>
          </a:xfrm>
          <a:prstGeom prst="rect">
            <a:avLst/>
          </a:prstGeom>
        </p:spPr>
      </p:pic>
      <p:sp>
        <p:nvSpPr>
          <p:cNvPr id="47" name="TextBox 46"/>
          <p:cNvSpPr txBox="1"/>
          <p:nvPr/>
        </p:nvSpPr>
        <p:spPr>
          <a:xfrm rot="216996">
            <a:off x="375162" y="3810267"/>
            <a:ext cx="2019922" cy="1231106"/>
          </a:xfrm>
          <a:prstGeom prst="rect">
            <a:avLst/>
          </a:prstGeom>
          <a:noFill/>
        </p:spPr>
        <p:txBody>
          <a:bodyPr wrap="square" rtlCol="0">
            <a:spAutoFit/>
          </a:bodyPr>
          <a:lstStyle/>
          <a:p>
            <a:pPr algn="ctr"/>
            <a:r>
              <a:rPr lang="en-GB" sz="4000" dirty="0" smtClean="0">
                <a:latin typeface="Courier"/>
                <a:cs typeface="Courier"/>
              </a:rPr>
              <a:t>1</a:t>
            </a:r>
            <a:r>
              <a:rPr lang="en-GB" sz="2000" dirty="0" smtClean="0">
                <a:latin typeface="Courier"/>
                <a:cs typeface="Courier"/>
              </a:rPr>
              <a:t> </a:t>
            </a:r>
            <a:r>
              <a:rPr lang="en-GB" sz="3200" dirty="0" smtClean="0">
                <a:latin typeface="Courier"/>
                <a:cs typeface="Courier"/>
              </a:rPr>
              <a:t>in</a:t>
            </a:r>
            <a:r>
              <a:rPr lang="en-GB" sz="2000" dirty="0" smtClean="0">
                <a:latin typeface="Courier"/>
                <a:cs typeface="Courier"/>
              </a:rPr>
              <a:t> </a:t>
            </a:r>
            <a:r>
              <a:rPr lang="en-GB" sz="4000" dirty="0" smtClean="0">
                <a:latin typeface="Courier"/>
                <a:cs typeface="Courier"/>
              </a:rPr>
              <a:t>4</a:t>
            </a:r>
          </a:p>
          <a:p>
            <a:pPr algn="ctr"/>
            <a:r>
              <a:rPr lang="en-GB" sz="1600" dirty="0" smtClean="0">
                <a:latin typeface="Courier"/>
                <a:cs typeface="Courier"/>
              </a:rPr>
              <a:t>mild to severe </a:t>
            </a:r>
            <a:r>
              <a:rPr lang="en-GB" b="1" dirty="0" smtClean="0">
                <a:latin typeface="Courier"/>
                <a:cs typeface="Courier"/>
              </a:rPr>
              <a:t>stress</a:t>
            </a:r>
            <a:endParaRPr lang="en-GB" sz="1600" b="1" dirty="0" smtClean="0">
              <a:latin typeface="Courier"/>
              <a:cs typeface="Courier"/>
            </a:endParaRPr>
          </a:p>
        </p:txBody>
      </p:sp>
      <p:pic>
        <p:nvPicPr>
          <p:cNvPr id="48" name="Picture 47" descr="girl - green.pn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362616" y="2379478"/>
            <a:ext cx="1378160" cy="2880000"/>
          </a:xfrm>
          <a:prstGeom prst="rect">
            <a:avLst/>
          </a:prstGeom>
        </p:spPr>
      </p:pic>
      <p:pic>
        <p:nvPicPr>
          <p:cNvPr id="4" name="Picture 3" descr="girl - red.png"/>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302293" y="2379478"/>
            <a:ext cx="1378159" cy="2880000"/>
          </a:xfrm>
          <a:prstGeom prst="rect">
            <a:avLst/>
          </a:prstGeom>
        </p:spPr>
      </p:pic>
      <p:pic>
        <p:nvPicPr>
          <p:cNvPr id="50" name="Picture 49" descr="mws cover.PNG"/>
          <p:cNvPicPr>
            <a:picLocks noChangeAspect="1"/>
          </p:cNvPicPr>
          <p:nvPr/>
        </p:nvPicPr>
        <p:blipFill>
          <a:blip r:embed="rId7" cstate="print">
            <a:extLst>
              <a:ext uri="{BEBA8EAE-BF5A-486C-A8C5-ECC9F3942E4B}">
                <a14:imgProps xmlns="" xmlns:a14="http://schemas.microsoft.com/office/drawing/2010/main">
                  <a14:imgLayer r:embed="rId8">
                    <a14:imgEffect>
                      <a14:brightnessContrast contrast="-20000"/>
                    </a14:imgEffect>
                  </a14:imgLayer>
                </a14:imgProps>
              </a:ext>
              <a:ext uri="{28A0092B-C50C-407E-A947-70E740481C1C}">
                <a14:useLocalDpi xmlns="" xmlns:a14="http://schemas.microsoft.com/office/drawing/2010/main" val="0"/>
              </a:ext>
            </a:extLst>
          </a:blip>
          <a:stretch>
            <a:fillRect/>
          </a:stretch>
        </p:blipFill>
        <p:spPr>
          <a:xfrm>
            <a:off x="321850" y="282276"/>
            <a:ext cx="1727154" cy="227957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1" name="Rectangle 10"/>
          <p:cNvSpPr/>
          <p:nvPr/>
        </p:nvSpPr>
        <p:spPr>
          <a:xfrm>
            <a:off x="7917839" y="6578131"/>
            <a:ext cx="1221809" cy="246221"/>
          </a:xfrm>
          <a:prstGeom prst="rect">
            <a:avLst/>
          </a:prstGeom>
        </p:spPr>
        <p:txBody>
          <a:bodyPr wrap="none">
            <a:spAutoFit/>
          </a:bodyPr>
          <a:lstStyle/>
          <a:p>
            <a:r>
              <a:rPr lang="en-US" sz="1000" b="1" dirty="0">
                <a:solidFill>
                  <a:srgbClr val="00703C"/>
                </a:solidFill>
              </a:rPr>
              <a:t>©Headstrong, 2012</a:t>
            </a:r>
            <a:endParaRPr lang="en-IE" sz="1000" b="1" dirty="0">
              <a:solidFill>
                <a:srgbClr val="00703C"/>
              </a:solidFill>
            </a:endParaRPr>
          </a:p>
        </p:txBody>
      </p:sp>
    </p:spTree>
    <p:extLst>
      <p:ext uri="{BB962C8B-B14F-4D97-AF65-F5344CB8AC3E}">
        <p14:creationId xmlns="" xmlns:p14="http://schemas.microsoft.com/office/powerpoint/2010/main" val="313552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6172" y="0"/>
            <a:ext cx="9017828"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5929864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181</TotalTime>
  <Words>1013</Words>
  <Application>Microsoft Office PowerPoint</Application>
  <PresentationFormat>On-screen Show (4:3)</PresentationFormat>
  <Paragraphs>90</Paragraphs>
  <Slides>28</Slides>
  <Notes>8</Notes>
  <HiddenSlides>0</HiddenSlides>
  <MMClips>1</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Design our Footprint</vt:lpstr>
      <vt:lpstr>Promote our service as well as positive mental health</vt:lpstr>
      <vt:lpstr>Represent the service to Ministers</vt:lpstr>
      <vt:lpstr>Work on joint projects with staff</vt:lpstr>
      <vt:lpstr>Virtual Tour</vt:lpstr>
      <vt:lpstr>Slide 28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D</dc:creator>
  <cp:lastModifiedBy>Admin</cp:lastModifiedBy>
  <cp:revision>16</cp:revision>
  <dcterms:created xsi:type="dcterms:W3CDTF">2017-04-24T14:22:06Z</dcterms:created>
  <dcterms:modified xsi:type="dcterms:W3CDTF">2017-05-08T11:09:48Z</dcterms:modified>
</cp:coreProperties>
</file>