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04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09ADD9E-2BAE-49E6-85B5-7126F4C1B4CA}" type="datetimeFigureOut">
              <a:rPr lang="en-IE" smtClean="0"/>
              <a:pPr/>
              <a:t>28/04/2017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4A789B4-FC0E-4642-85F1-7513B7DB199B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772400" cy="2016224"/>
          </a:xfrm>
        </p:spPr>
        <p:txBody>
          <a:bodyPr/>
          <a:lstStyle/>
          <a:p>
            <a:r>
              <a:rPr lang="en-IE" dirty="0" smtClean="0">
                <a:solidFill>
                  <a:schemeClr val="bg2"/>
                </a:solidFill>
              </a:rPr>
              <a:t>Donegal CYPSC</a:t>
            </a:r>
            <a:br>
              <a:rPr lang="en-IE" dirty="0" smtClean="0">
                <a:solidFill>
                  <a:schemeClr val="bg2"/>
                </a:solidFill>
              </a:rPr>
            </a:br>
            <a:r>
              <a:rPr lang="en-IE" dirty="0" smtClean="0">
                <a:solidFill>
                  <a:schemeClr val="bg2"/>
                </a:solidFill>
              </a:rPr>
              <a:t>Subcommittee </a:t>
            </a:r>
            <a:br>
              <a:rPr lang="en-IE" dirty="0" smtClean="0">
                <a:solidFill>
                  <a:schemeClr val="bg2"/>
                </a:solidFill>
              </a:rPr>
            </a:br>
            <a:r>
              <a:rPr lang="en-IE" dirty="0" smtClean="0">
                <a:solidFill>
                  <a:schemeClr val="bg2"/>
                </a:solidFill>
              </a:rPr>
              <a:t>Safe &amp; Secure</a:t>
            </a:r>
            <a:endParaRPr lang="en-IE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5975" y="2996952"/>
            <a:ext cx="6654577" cy="2425824"/>
          </a:xfrm>
        </p:spPr>
        <p:txBody>
          <a:bodyPr/>
          <a:lstStyle/>
          <a:p>
            <a:endParaRPr lang="en-IE" dirty="0" smtClean="0"/>
          </a:p>
          <a:p>
            <a:r>
              <a:rPr lang="en-IE" dirty="0" smtClean="0"/>
              <a:t>Presented by </a:t>
            </a:r>
          </a:p>
          <a:p>
            <a:r>
              <a:rPr lang="en-IE" dirty="0" smtClean="0"/>
              <a:t>Inspector Michael Harrison- Garda </a:t>
            </a:r>
            <a:r>
              <a:rPr lang="en-IE" dirty="0" err="1" smtClean="0"/>
              <a:t>Siochana</a:t>
            </a:r>
            <a:endParaRPr lang="en-IE" dirty="0" smtClean="0"/>
          </a:p>
          <a:p>
            <a:r>
              <a:rPr lang="en-IE" dirty="0" smtClean="0"/>
              <a:t>Paddy Muldoon – Donegal Education &amp; Training Board</a:t>
            </a:r>
          </a:p>
          <a:p>
            <a:r>
              <a:rPr lang="en-IE" smtClean="0"/>
              <a:t>Gareth Gibson </a:t>
            </a:r>
            <a:r>
              <a:rPr lang="en-IE" dirty="0" smtClean="0"/>
              <a:t>– Donegal Youth Service</a:t>
            </a:r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2249612" cy="1827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C000"/>
                </a:solidFill>
              </a:rPr>
              <a:t>Recommendations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628801"/>
            <a:ext cx="6400800" cy="302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I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launch Donegal Youth Councillors made further recommendations on how they would like to see some of the issues tackled, which included </a:t>
            </a:r>
            <a:endParaRPr lang="en-IE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IE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 </a:t>
            </a:r>
            <a:r>
              <a:rPr lang="en-I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consistent education </a:t>
            </a:r>
            <a:r>
              <a:rPr lang="en-IE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training for young people about </a:t>
            </a:r>
            <a:r>
              <a:rPr lang="en-I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safety through SPHE </a:t>
            </a:r>
            <a:r>
              <a:rPr lang="en-IE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classes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IE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oster campaigns on internet safety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IE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I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of a </a:t>
            </a:r>
            <a:r>
              <a:rPr lang="en-IE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Safety </a:t>
            </a:r>
            <a:r>
              <a:rPr lang="en-I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IE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eek </a:t>
            </a:r>
            <a:r>
              <a:rPr lang="en-I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across Donegal </a:t>
            </a:r>
            <a:r>
              <a:rPr lang="en-IE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schools</a:t>
            </a:r>
            <a:endParaRPr lang="en-I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75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42048" cy="1800200"/>
          </a:xfrm>
        </p:spPr>
        <p:txBody>
          <a:bodyPr>
            <a:normAutofit fontScale="90000"/>
          </a:bodyPr>
          <a:lstStyle/>
          <a:p>
            <a:r>
              <a:rPr lang="en-IE" sz="1300" b="0" cap="none" dirty="0" smtClean="0"/>
              <a:t/>
            </a:r>
            <a:br>
              <a:rPr lang="en-IE" sz="1300" b="0" cap="none" dirty="0" smtClean="0"/>
            </a:b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Launch of Web Safety Survey Results.  Photo includes: </a:t>
            </a:r>
            <a:r>
              <a:rPr lang="en-IE" sz="1300" b="0" u="sng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Back L-r: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 Maria </a:t>
            </a:r>
            <a:r>
              <a:rPr lang="en-IE" sz="1300" b="0" cap="none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Mcinnes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 Regional Manager </a:t>
            </a:r>
            <a:r>
              <a:rPr lang="en-IE" sz="1300" b="0" cap="none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Tusla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; Dr Martin </a:t>
            </a:r>
            <a:r>
              <a:rPr lang="en-IE" sz="1300" b="0" cap="none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Gormley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, Education Officer Donegal ETB; Paddy Muldoon, Youth Officer, Donegal ETB; Seamus Neely, Chief Executive, Donegal Co Council; Martin Keeney, Co-ordinator, Donegal Youth Council; Gareth Gibson, Manager Letterkenny Youth Information Centre; </a:t>
            </a:r>
            <a:r>
              <a:rPr lang="en-IE" sz="1300" b="0" cap="none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Mchelle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 Maguire, </a:t>
            </a:r>
            <a:r>
              <a:rPr lang="en-IE" sz="1300" b="0" cap="none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Foróige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. </a:t>
            </a:r>
            <a:b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</a:br>
            <a:r>
              <a:rPr lang="en-IE" sz="1300" b="0" u="sng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Front L-r: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 Anne </a:t>
            </a:r>
            <a:r>
              <a:rPr lang="en-IE" sz="1300" b="0" cap="none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Mcateer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, HSE Health Promotion (Co-ordinator, CYPSC); Eamon </a:t>
            </a:r>
            <a:r>
              <a:rPr lang="en-IE" sz="1300" b="0" cap="none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Conaghan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, Chairperson, Donegal Youth Council; Dr Niall Muldoon, Ombudsman For Children; Aoife Gillespie Vice-chairperson Donegal Youth Council, Donegal Youth Council; Councillor Gerry </a:t>
            </a:r>
            <a:r>
              <a:rPr lang="en-IE" sz="1300" b="0" cap="none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Mcmonagle</a:t>
            </a:r>
            <a: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, Mayor Of Donegal Co Council.</a:t>
            </a:r>
            <a:br>
              <a:rPr lang="en-IE" sz="1300" b="0" cap="none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</a:br>
            <a:endParaRPr lang="en-IE" sz="1300" b="0" cap="none" dirty="0">
              <a:solidFill>
                <a:schemeClr val="tx1"/>
              </a:solidFill>
              <a:latin typeface="Calibri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988840"/>
            <a:ext cx="7571184" cy="44968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7453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7" y="205740"/>
            <a:ext cx="7239000" cy="865823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Priorities Going forward ......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7239000" cy="5198436"/>
          </a:xfrm>
        </p:spPr>
        <p:txBody>
          <a:bodyPr>
            <a:noAutofit/>
          </a:bodyPr>
          <a:lstStyle/>
          <a:p>
            <a:r>
              <a:rPr lang="en-IE" sz="2000" dirty="0" smtClean="0"/>
              <a:t>Addressing ongoing issues in implementing Children First</a:t>
            </a:r>
          </a:p>
          <a:p>
            <a:r>
              <a:rPr lang="en-IE" sz="2000" dirty="0" smtClean="0"/>
              <a:t>Addressing challenges in the Court system</a:t>
            </a:r>
          </a:p>
          <a:p>
            <a:r>
              <a:rPr lang="en-IE" sz="2000" dirty="0" smtClean="0"/>
              <a:t>Briefings for legal staff, court staff, Solicitors and Judges</a:t>
            </a:r>
          </a:p>
          <a:p>
            <a:pPr lvl="0"/>
            <a:r>
              <a:rPr lang="en-IE" sz="2000" dirty="0" smtClean="0"/>
              <a:t>Internet safety &amp; Cyber bullying and revisit recommendations</a:t>
            </a:r>
          </a:p>
          <a:p>
            <a:pPr lvl="0"/>
            <a:r>
              <a:rPr lang="en-IE" sz="2000" dirty="0" smtClean="0"/>
              <a:t>24 hour Social work support to cover weekend and after 5pm. Awareness raising re Central number and where to go for help out of hours</a:t>
            </a:r>
          </a:p>
          <a:p>
            <a:pPr lvl="0"/>
            <a:r>
              <a:rPr lang="en-IE" sz="2000" dirty="0" smtClean="0"/>
              <a:t>Mental Health Services, out of hours</a:t>
            </a:r>
          </a:p>
          <a:p>
            <a:pPr lvl="0"/>
            <a:r>
              <a:rPr lang="en-IE" sz="2000" dirty="0" smtClean="0"/>
              <a:t>Addiction issues</a:t>
            </a:r>
          </a:p>
          <a:p>
            <a:pPr lvl="0"/>
            <a:r>
              <a:rPr lang="en-IE" sz="2000" dirty="0" smtClean="0"/>
              <a:t>Services for victims of crime</a:t>
            </a:r>
          </a:p>
          <a:p>
            <a:r>
              <a:rPr lang="en-IE" sz="2000" dirty="0" smtClean="0"/>
              <a:t>Information resource for victims of crime; What to do, Who to speak to, Information on what happens after reporting a crime, supports available.</a:t>
            </a:r>
          </a:p>
          <a:p>
            <a:pPr lvl="0"/>
            <a:r>
              <a:rPr lang="en-IE" sz="2000" dirty="0" smtClean="0"/>
              <a:t>Domestic Violence and impact of children &amp; young people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National Outcome 3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186808" cy="370527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E" dirty="0" smtClean="0"/>
              <a:t>The aim for children &amp; young People is that they are:</a:t>
            </a:r>
          </a:p>
          <a:p>
            <a:pPr>
              <a:buNone/>
            </a:pPr>
            <a:endParaRPr lang="en-IE" dirty="0" smtClean="0"/>
          </a:p>
          <a:p>
            <a:pPr lvl="0"/>
            <a:r>
              <a:rPr lang="en-IE" dirty="0" smtClean="0"/>
              <a:t>Have a secure, stable caring home environment</a:t>
            </a:r>
          </a:p>
          <a:p>
            <a:pPr lvl="0"/>
            <a:r>
              <a:rPr lang="en-IE" dirty="0" smtClean="0"/>
              <a:t>Are safe from abuse, neglect and exploitation</a:t>
            </a:r>
          </a:p>
          <a:p>
            <a:pPr lvl="0"/>
            <a:r>
              <a:rPr lang="en-IE" dirty="0" smtClean="0"/>
              <a:t>Are protected from bullying and discrimination</a:t>
            </a:r>
          </a:p>
          <a:p>
            <a:pPr lvl="0"/>
            <a:r>
              <a:rPr lang="en-IE" dirty="0" smtClean="0"/>
              <a:t>Are safe from crime and anti-social behaviour</a:t>
            </a:r>
          </a:p>
          <a:p>
            <a:pPr>
              <a:buNone/>
            </a:pP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32040" y="2708920"/>
            <a:ext cx="3096344" cy="341724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E" dirty="0" smtClean="0"/>
              <a:t>Subcommittees under Outcome 3=</a:t>
            </a:r>
          </a:p>
          <a:p>
            <a:r>
              <a:rPr lang="en-IE" dirty="0" smtClean="0"/>
              <a:t>Safe &amp; Secure est. 2012</a:t>
            </a:r>
          </a:p>
          <a:p>
            <a:r>
              <a:rPr lang="en-IE" dirty="0" smtClean="0"/>
              <a:t>Prevention Partnership &amp; Family Support est. 2017</a:t>
            </a:r>
          </a:p>
          <a:p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IE" sz="3200" b="1" dirty="0" smtClean="0">
                <a:solidFill>
                  <a:srgbClr val="7030A0"/>
                </a:solidFill>
              </a:rPr>
              <a:t>Safe &amp; Protected from Harm</a:t>
            </a:r>
            <a:r>
              <a:rPr lang="en-IE" sz="3200" dirty="0" smtClean="0">
                <a:solidFill>
                  <a:srgbClr val="7030A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660688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Safe &amp; Secure </a:t>
            </a:r>
            <a:r>
              <a:rPr lang="en-IE" sz="2000" dirty="0" smtClean="0">
                <a:solidFill>
                  <a:srgbClr val="7030A0"/>
                </a:solidFill>
              </a:rPr>
              <a:t>Est. 2012 &amp; Re constituted 2017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715200" cy="52565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E" dirty="0" smtClean="0"/>
              <a:t>Members Organisations currently:</a:t>
            </a:r>
          </a:p>
          <a:p>
            <a:r>
              <a:rPr lang="en-IE" dirty="0" smtClean="0"/>
              <a:t>Garda </a:t>
            </a:r>
            <a:r>
              <a:rPr lang="en-IE" dirty="0" err="1" smtClean="0"/>
              <a:t>Siochana</a:t>
            </a:r>
            <a:endParaRPr lang="en-IE" dirty="0" smtClean="0"/>
          </a:p>
          <a:p>
            <a:r>
              <a:rPr lang="en-IE" dirty="0" err="1" smtClean="0"/>
              <a:t>Tusla</a:t>
            </a:r>
            <a:endParaRPr lang="en-IE" dirty="0" smtClean="0"/>
          </a:p>
          <a:p>
            <a:r>
              <a:rPr lang="en-IE" dirty="0" err="1" smtClean="0"/>
              <a:t>Tusla</a:t>
            </a:r>
            <a:r>
              <a:rPr lang="en-IE" dirty="0" smtClean="0"/>
              <a:t> COSC</a:t>
            </a:r>
          </a:p>
          <a:p>
            <a:r>
              <a:rPr lang="en-IE" dirty="0" smtClean="0"/>
              <a:t>HSE</a:t>
            </a:r>
          </a:p>
          <a:p>
            <a:r>
              <a:rPr lang="en-IE" dirty="0" smtClean="0"/>
              <a:t>Donegal Domestic Violence Service</a:t>
            </a:r>
          </a:p>
          <a:p>
            <a:r>
              <a:rPr lang="en-IE" dirty="0" smtClean="0"/>
              <a:t>Donegal Education &amp; Training Board</a:t>
            </a:r>
          </a:p>
          <a:p>
            <a:r>
              <a:rPr lang="en-IE" dirty="0" smtClean="0"/>
              <a:t>Donegal Youth Service</a:t>
            </a:r>
          </a:p>
          <a:p>
            <a:r>
              <a:rPr lang="en-IE" dirty="0" smtClean="0"/>
              <a:t>Courts Service</a:t>
            </a:r>
          </a:p>
          <a:p>
            <a:r>
              <a:rPr lang="en-IE" dirty="0" smtClean="0"/>
              <a:t>Family Resource Centres Network</a:t>
            </a:r>
          </a:p>
          <a:p>
            <a:r>
              <a:rPr lang="en-IE" dirty="0" smtClean="0"/>
              <a:t>Donegal sports partnership</a:t>
            </a:r>
          </a:p>
          <a:p>
            <a:r>
              <a:rPr lang="en-IE" dirty="0" smtClean="0"/>
              <a:t>National Association of Principals and Deputy Principals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Children First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E" dirty="0" smtClean="0"/>
              <a:t>Objective:</a:t>
            </a:r>
          </a:p>
          <a:p>
            <a:r>
              <a:rPr lang="en-IE" dirty="0" smtClean="0"/>
              <a:t>Children First - create an awareness of CF Guidelines among all other organisations working with Children</a:t>
            </a:r>
          </a:p>
          <a:p>
            <a:r>
              <a:rPr lang="en-IE" dirty="0" smtClean="0"/>
              <a:t>Ensure all statutory and community &amp; voluntary organisations will have a ‘Keeping Children safe’ Action Plan in Place.</a:t>
            </a:r>
          </a:p>
          <a:p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E" dirty="0" smtClean="0"/>
              <a:t>Action:</a:t>
            </a:r>
          </a:p>
          <a:p>
            <a:r>
              <a:rPr lang="en-IE" dirty="0" smtClean="0"/>
              <a:t>CF Subcommittee established</a:t>
            </a:r>
          </a:p>
          <a:p>
            <a:r>
              <a:rPr lang="en-IE" dirty="0" smtClean="0"/>
              <a:t>Review of baseline of CF training in Donegal</a:t>
            </a:r>
          </a:p>
          <a:p>
            <a:r>
              <a:rPr lang="en-IE" dirty="0" smtClean="0"/>
              <a:t>Develop a template for Child Protection procedures ‘Keeping Safe Action Plan’</a:t>
            </a:r>
          </a:p>
          <a:p>
            <a:r>
              <a:rPr lang="en-IE" dirty="0" smtClean="0"/>
              <a:t>Developed information mechanism to collate relevant performance re CF Implementation</a:t>
            </a:r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7" name="Right Arrow 6"/>
          <p:cNvSpPr/>
          <p:nvPr/>
        </p:nvSpPr>
        <p:spPr>
          <a:xfrm>
            <a:off x="2051720" y="5877272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Domestic Violence </a:t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dirty="0" smtClean="0"/>
              <a:t>Objective:</a:t>
            </a:r>
          </a:p>
          <a:p>
            <a:r>
              <a:rPr lang="en-IE" dirty="0" smtClean="0"/>
              <a:t>Identify the risks for the victim &amp; Children</a:t>
            </a:r>
          </a:p>
          <a:p>
            <a:r>
              <a:rPr lang="en-IE" dirty="0" smtClean="0"/>
              <a:t>Develop a structured system and referral pathway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dirty="0" smtClean="0"/>
              <a:t>Action:</a:t>
            </a:r>
          </a:p>
          <a:p>
            <a:r>
              <a:rPr lang="en-IE" dirty="0" smtClean="0"/>
              <a:t>Adapted the DASH form from that used by PSNI, New National Policy hopefully imminent.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051720" y="5877272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Hidden Harm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E" dirty="0" smtClean="0"/>
              <a:t>Objective:</a:t>
            </a:r>
          </a:p>
          <a:p>
            <a:r>
              <a:rPr lang="en-IE" dirty="0" smtClean="0"/>
              <a:t>Increase the skills &amp; knowledge base of agencies working with children who live with parental substance misuse</a:t>
            </a:r>
          </a:p>
          <a:p>
            <a:r>
              <a:rPr lang="en-IE" dirty="0" smtClean="0"/>
              <a:t>Raise Awareness 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E" dirty="0" smtClean="0"/>
              <a:t>Action:</a:t>
            </a:r>
          </a:p>
          <a:p>
            <a:r>
              <a:rPr lang="en-IE" dirty="0" smtClean="0"/>
              <a:t>WG established</a:t>
            </a:r>
          </a:p>
          <a:p>
            <a:r>
              <a:rPr lang="en-IE" dirty="0" smtClean="0"/>
              <a:t>Design and delivered a 1 day training on recognising and responding to HH for professionals</a:t>
            </a:r>
          </a:p>
          <a:p>
            <a:r>
              <a:rPr lang="en-IE" dirty="0" smtClean="0"/>
              <a:t>HH protocol piloted &amp; reviewed</a:t>
            </a:r>
          </a:p>
          <a:p>
            <a:r>
              <a:rPr lang="en-IE" dirty="0" smtClean="0"/>
              <a:t>Practice initiative with social workers and addiction staff</a:t>
            </a:r>
          </a:p>
          <a:p>
            <a:r>
              <a:rPr lang="en-IE" dirty="0" smtClean="0"/>
              <a:t>Delivered ‘Taking the Lid off’ – Rory &amp; </a:t>
            </a:r>
            <a:r>
              <a:rPr lang="en-IE" dirty="0" err="1" smtClean="0"/>
              <a:t>OiWillo</a:t>
            </a:r>
            <a:r>
              <a:rPr lang="en-IE" dirty="0" smtClean="0"/>
              <a:t> training</a:t>
            </a:r>
            <a:endParaRPr lang="en-IE" dirty="0"/>
          </a:p>
        </p:txBody>
      </p:sp>
      <p:sp>
        <p:nvSpPr>
          <p:cNvPr id="5" name="Right Arrow 4"/>
          <p:cNvSpPr/>
          <p:nvPr/>
        </p:nvSpPr>
        <p:spPr>
          <a:xfrm>
            <a:off x="2051720" y="5877272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 smtClean="0"/>
              <a:t>Raise capacity to support Families within the legal system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E" dirty="0" smtClean="0"/>
              <a:t>Objective:</a:t>
            </a:r>
          </a:p>
          <a:p>
            <a:r>
              <a:rPr lang="en-IE" dirty="0" smtClean="0"/>
              <a:t>To offer information and training to staff working in the legal system- Courts, Judges, Solicitors, representatives</a:t>
            </a:r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E" dirty="0" smtClean="0"/>
              <a:t>Action:</a:t>
            </a:r>
          </a:p>
          <a:p>
            <a:r>
              <a:rPr lang="en-IE" dirty="0" smtClean="0"/>
              <a:t>Delivered  Information sessions &amp; briefings across the legal professions linked to their Professional development </a:t>
            </a:r>
          </a:p>
          <a:p>
            <a:r>
              <a:rPr lang="en-IE" dirty="0" smtClean="0"/>
              <a:t>60 participants </a:t>
            </a:r>
          </a:p>
          <a:p>
            <a:endParaRPr lang="en-IE" dirty="0"/>
          </a:p>
        </p:txBody>
      </p:sp>
      <p:sp>
        <p:nvSpPr>
          <p:cNvPr id="5" name="Right Arrow 4"/>
          <p:cNvSpPr/>
          <p:nvPr/>
        </p:nvSpPr>
        <p:spPr>
          <a:xfrm>
            <a:off x="2051720" y="5877272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Internet Safety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E" dirty="0" smtClean="0"/>
              <a:t>Objective:</a:t>
            </a:r>
          </a:p>
          <a:p>
            <a:r>
              <a:rPr lang="en-IE" dirty="0" smtClean="0"/>
              <a:t>Survey internet behaviour among young people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2204864"/>
            <a:ext cx="3520440" cy="39212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E" dirty="0" smtClean="0"/>
              <a:t>Action: </a:t>
            </a:r>
            <a:r>
              <a:rPr lang="en-IE" sz="2200" i="1" dirty="0" smtClean="0"/>
              <a:t>Young People &amp; Internet Survey</a:t>
            </a:r>
          </a:p>
          <a:p>
            <a:r>
              <a:rPr lang="en-IE" dirty="0" smtClean="0"/>
              <a:t>Survey carried out in co-operation with Donegal Youth Council across all secondary schools &amp; a small number of Primary Schools.</a:t>
            </a:r>
          </a:p>
          <a:p>
            <a:pPr>
              <a:buNone/>
            </a:pPr>
            <a:r>
              <a:rPr lang="en-IE" i="1" dirty="0" smtClean="0">
                <a:solidFill>
                  <a:schemeClr val="accent2">
                    <a:lumMod val="75000"/>
                  </a:schemeClr>
                </a:solidFill>
              </a:rPr>
              <a:t>191 Participants</a:t>
            </a:r>
          </a:p>
          <a:p>
            <a:r>
              <a:rPr lang="en-IE" dirty="0" smtClean="0"/>
              <a:t>Findings published in leaflet form in October 2015 by the Ombudsman for Children, Dr Niall Muldoon</a:t>
            </a:r>
            <a:endParaRPr lang="en-IE" dirty="0"/>
          </a:p>
        </p:txBody>
      </p:sp>
      <p:sp>
        <p:nvSpPr>
          <p:cNvPr id="5" name="Right Arrow 4"/>
          <p:cNvSpPr/>
          <p:nvPr/>
        </p:nvSpPr>
        <p:spPr>
          <a:xfrm>
            <a:off x="1547664" y="6021288"/>
            <a:ext cx="194421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026" name="Picture 2" descr="C:\Users\annetimonymeehan\Pictures\ControlCenter4\Scan\CCI26012017_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212976"/>
            <a:ext cx="1893792" cy="2717180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6672"/>
            <a:ext cx="2431496" cy="1555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accent4">
                    <a:lumMod val="75000"/>
                  </a:schemeClr>
                </a:solidFill>
              </a:rPr>
              <a:t>Internet Survey Findings</a:t>
            </a:r>
            <a:endParaRPr lang="en-I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556793"/>
            <a:ext cx="6400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/>
              <a:t>Teenagers and young people from Donegal spend a significant amount of time on the Internet - the majority of them at least 2-3 hours </a:t>
            </a:r>
            <a:r>
              <a:rPr lang="en-IE" sz="1600" dirty="0" smtClean="0"/>
              <a:t>daily</a:t>
            </a:r>
            <a:endParaRPr lang="en-IE" sz="16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25</a:t>
            </a:r>
            <a:r>
              <a:rPr lang="en-IE" sz="1600" dirty="0">
                <a:latin typeface="Arial" panose="020B0604020202020204" pitchFamily="34" charset="0"/>
                <a:ea typeface="Calibri" panose="020F0502020204030204" pitchFamily="34" charset="0"/>
              </a:rPr>
              <a:t>% of children begin using it between </a:t>
            </a:r>
            <a:r>
              <a:rPr lang="en-IE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ages 7 </a:t>
            </a:r>
            <a:r>
              <a:rPr lang="en-IE" sz="1600" dirty="0">
                <a:latin typeface="Arial" panose="020B0604020202020204" pitchFamily="34" charset="0"/>
                <a:ea typeface="Calibri" panose="020F0502020204030204" pitchFamily="34" charset="0"/>
              </a:rPr>
              <a:t>and </a:t>
            </a:r>
            <a:r>
              <a:rPr lang="en-IE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8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/>
              <a:t>F</a:t>
            </a:r>
            <a:r>
              <a:rPr lang="en-IE" sz="1600" dirty="0" smtClean="0"/>
              <a:t>emales reported </a:t>
            </a:r>
            <a:r>
              <a:rPr lang="en-IE" sz="1600" dirty="0"/>
              <a:t>twice as much social media use as </a:t>
            </a:r>
            <a:r>
              <a:rPr lang="en-IE" sz="1600" dirty="0" smtClean="0"/>
              <a:t>males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/>
              <a:t>F</a:t>
            </a:r>
            <a:r>
              <a:rPr lang="en-IE" sz="1600" dirty="0" smtClean="0"/>
              <a:t>emales </a:t>
            </a:r>
            <a:r>
              <a:rPr lang="en-IE" sz="1600" dirty="0"/>
              <a:t>reporting greater </a:t>
            </a:r>
            <a:r>
              <a:rPr lang="en-IE" sz="1600" dirty="0" smtClean="0"/>
              <a:t>knowledge of </a:t>
            </a:r>
            <a:r>
              <a:rPr lang="en-IE" sz="1600" dirty="0"/>
              <a:t>awareness of Internet Safety Information</a:t>
            </a:r>
            <a:r>
              <a:rPr lang="en-IE" sz="1600" dirty="0" smtClean="0"/>
              <a:t> </a:t>
            </a:r>
            <a:endParaRPr lang="en-I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 smtClean="0"/>
              <a:t>43% of survey participants have </a:t>
            </a:r>
            <a:r>
              <a:rPr lang="en-IE" sz="1600" dirty="0"/>
              <a:t>met face-to-face with people they have first been in contact with on chat rooms, or by means of social media, with 22.5% of the sample having met 5 or more </a:t>
            </a:r>
            <a:r>
              <a:rPr lang="en-IE" sz="1600" dirty="0" smtClean="0"/>
              <a:t>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/>
              <a:t>Up to 11% </a:t>
            </a:r>
            <a:r>
              <a:rPr lang="en-IE" sz="1600" dirty="0" smtClean="0"/>
              <a:t>of acknowledged </a:t>
            </a:r>
            <a:r>
              <a:rPr lang="en-IE" sz="1600" dirty="0"/>
              <a:t>to have been “harassed, upset, bothered, threatened or embarrassed by someone on a social networking site, or chatting online” in the previous 6 </a:t>
            </a:r>
            <a:r>
              <a:rPr lang="en-IE" sz="1600" dirty="0" smtClean="0"/>
              <a:t>months</a:t>
            </a:r>
            <a:endParaRPr lang="en-I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/>
              <a:t>Up to 32% of interviewed students acknowledged having been personally cyberbullied or to have a friend who has had this </a:t>
            </a:r>
            <a:r>
              <a:rPr lang="en-IE" sz="1600" dirty="0" smtClean="0"/>
              <a:t>problem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IE" dirty="0">
              <a:latin typeface="Arial" panose="020B0604020202020204" pitchFamily="34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4602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206</TotalTime>
  <Words>751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Donegal CYPSC Subcommittee  Safe &amp; Secure</vt:lpstr>
      <vt:lpstr>National Outcome 3</vt:lpstr>
      <vt:lpstr>Safe &amp; Secure Est. 2012 &amp; Re constituted 2017</vt:lpstr>
      <vt:lpstr>Children First</vt:lpstr>
      <vt:lpstr>Domestic Violence  </vt:lpstr>
      <vt:lpstr>Hidden Harm</vt:lpstr>
      <vt:lpstr>Raise capacity to support Families within the legal system</vt:lpstr>
      <vt:lpstr>Internet Safety</vt:lpstr>
      <vt:lpstr>Internet Survey Findings</vt:lpstr>
      <vt:lpstr>Recommendations</vt:lpstr>
      <vt:lpstr> Launch of Web Safety Survey Results.  Photo includes: Back L-r: Maria Mcinnes Regional Manager Tusla; Dr Martin Gormley, Education Officer Donegal ETB; Paddy Muldoon, Youth Officer, Donegal ETB; Seamus Neely, Chief Executive, Donegal Co Council; Martin Keeney, Co-ordinator, Donegal Youth Council; Gareth Gibson, Manager Letterkenny Youth Information Centre; Mchelle Maguire, Foróige.  Front L-r: Anne Mcateer, HSE Health Promotion (Co-ordinator, CYPSC); Eamon Conaghan, Chairperson, Donegal Youth Council; Dr Niall Muldoon, Ombudsman For Children; Aoife Gillespie Vice-chairperson Donegal Youth Council, Donegal Youth Council; Councillor Gerry Mcmonagle, Mayor Of Donegal Co Council. </vt:lpstr>
      <vt:lpstr>Priorities Going forward ......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Slide..... Subcommittee Safe &amp; Secure</dc:title>
  <dc:creator>Admin</dc:creator>
  <cp:lastModifiedBy>Admin</cp:lastModifiedBy>
  <cp:revision>30</cp:revision>
  <dcterms:created xsi:type="dcterms:W3CDTF">2017-04-04T14:54:28Z</dcterms:created>
  <dcterms:modified xsi:type="dcterms:W3CDTF">2017-04-28T14:33:56Z</dcterms:modified>
</cp:coreProperties>
</file>