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72" r:id="rId3"/>
    <p:sldId id="258" r:id="rId4"/>
    <p:sldId id="271" r:id="rId5"/>
    <p:sldId id="259" r:id="rId6"/>
    <p:sldId id="260" r:id="rId7"/>
    <p:sldId id="261" r:id="rId8"/>
    <p:sldId id="262" r:id="rId9"/>
    <p:sldId id="267" r:id="rId10"/>
    <p:sldId id="263" r:id="rId11"/>
    <p:sldId id="264" r:id="rId12"/>
    <p:sldId id="265" r:id="rId13"/>
    <p:sldId id="266" r:id="rId14"/>
    <p:sldId id="268" r:id="rId15"/>
    <p:sldId id="269" r:id="rId16"/>
    <p:sldId id="27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072B672-77EE-4D5B-AEE8-FCE586ED160C}" type="datetimeFigureOut">
              <a:rPr lang="en-IE" smtClean="0"/>
              <a:pPr/>
              <a:t>26/04/2017</a:t>
            </a:fld>
            <a:endParaRPr lang="en-IE"/>
          </a:p>
        </p:txBody>
      </p:sp>
      <p:sp>
        <p:nvSpPr>
          <p:cNvPr id="19" name="Footer Placeholder 18"/>
          <p:cNvSpPr>
            <a:spLocks noGrp="1"/>
          </p:cNvSpPr>
          <p:nvPr>
            <p:ph type="ftr" sz="quarter" idx="11"/>
          </p:nvPr>
        </p:nvSpPr>
        <p:spPr/>
        <p:txBody>
          <a:bodyPr/>
          <a:lstStyle/>
          <a:p>
            <a:endParaRPr lang="en-IE"/>
          </a:p>
        </p:txBody>
      </p:sp>
      <p:sp>
        <p:nvSpPr>
          <p:cNvPr id="27" name="Slide Number Placeholder 26"/>
          <p:cNvSpPr>
            <a:spLocks noGrp="1"/>
          </p:cNvSpPr>
          <p:nvPr>
            <p:ph type="sldNum" sz="quarter" idx="12"/>
          </p:nvPr>
        </p:nvSpPr>
        <p:spPr/>
        <p:txBody>
          <a:bodyPr/>
          <a:lstStyle/>
          <a:p>
            <a:fld id="{0E3683FB-BA9B-47BE-9786-ABC51F3B2B75}" type="slidenum">
              <a:rPr lang="en-IE" smtClean="0"/>
              <a:pPr/>
              <a:t>‹#›</a:t>
            </a:fld>
            <a:endParaRPr lang="en-I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072B672-77EE-4D5B-AEE8-FCE586ED160C}" type="datetimeFigureOut">
              <a:rPr lang="en-IE" smtClean="0"/>
              <a:pPr/>
              <a:t>26/04/2017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E3683FB-BA9B-47BE-9786-ABC51F3B2B75}"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072B672-77EE-4D5B-AEE8-FCE586ED160C}" type="datetimeFigureOut">
              <a:rPr lang="en-IE" smtClean="0"/>
              <a:pPr/>
              <a:t>26/04/2017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E3683FB-BA9B-47BE-9786-ABC51F3B2B75}" type="slidenum">
              <a:rPr lang="en-IE" smtClean="0"/>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072B672-77EE-4D5B-AEE8-FCE586ED160C}" type="datetimeFigureOut">
              <a:rPr lang="en-IE" smtClean="0"/>
              <a:pPr/>
              <a:t>26/04/2017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E3683FB-BA9B-47BE-9786-ABC51F3B2B75}"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072B672-77EE-4D5B-AEE8-FCE586ED160C}" type="datetimeFigureOut">
              <a:rPr lang="en-IE" smtClean="0"/>
              <a:pPr/>
              <a:t>26/04/2017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E3683FB-BA9B-47BE-9786-ABC51F3B2B75}" type="slidenum">
              <a:rPr lang="en-IE" smtClean="0"/>
              <a:pPr/>
              <a:t>‹#›</a:t>
            </a:fld>
            <a:endParaRPr lang="en-I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072B672-77EE-4D5B-AEE8-FCE586ED160C}" type="datetimeFigureOut">
              <a:rPr lang="en-IE" smtClean="0"/>
              <a:pPr/>
              <a:t>26/04/2017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E3683FB-BA9B-47BE-9786-ABC51F3B2B75}"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072B672-77EE-4D5B-AEE8-FCE586ED160C}" type="datetimeFigureOut">
              <a:rPr lang="en-IE" smtClean="0"/>
              <a:pPr/>
              <a:t>26/04/2017</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E3683FB-BA9B-47BE-9786-ABC51F3B2B75}"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072B672-77EE-4D5B-AEE8-FCE586ED160C}" type="datetimeFigureOut">
              <a:rPr lang="en-IE" smtClean="0"/>
              <a:pPr/>
              <a:t>26/04/2017</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E3683FB-BA9B-47BE-9786-ABC51F3B2B75}"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72B672-77EE-4D5B-AEE8-FCE586ED160C}" type="datetimeFigureOut">
              <a:rPr lang="en-IE" smtClean="0"/>
              <a:pPr/>
              <a:t>26/04/2017</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E3683FB-BA9B-47BE-9786-ABC51F3B2B75}"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072B672-77EE-4D5B-AEE8-FCE586ED160C}" type="datetimeFigureOut">
              <a:rPr lang="en-IE" smtClean="0"/>
              <a:pPr/>
              <a:t>26/04/2017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E3683FB-BA9B-47BE-9786-ABC51F3B2B75}"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072B672-77EE-4D5B-AEE8-FCE586ED160C}" type="datetimeFigureOut">
              <a:rPr lang="en-IE" smtClean="0"/>
              <a:pPr/>
              <a:t>26/04/2017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a:xfrm>
            <a:off x="8077200" y="6356350"/>
            <a:ext cx="609600" cy="365125"/>
          </a:xfrm>
        </p:spPr>
        <p:txBody>
          <a:bodyPr/>
          <a:lstStyle/>
          <a:p>
            <a:fld id="{0E3683FB-BA9B-47BE-9786-ABC51F3B2B75}" type="slidenum">
              <a:rPr lang="en-IE" smtClean="0"/>
              <a:pPr/>
              <a:t>‹#›</a:t>
            </a:fld>
            <a:endParaRPr lang="en-IE"/>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072B672-77EE-4D5B-AEE8-FCE586ED160C}" type="datetimeFigureOut">
              <a:rPr lang="en-IE" smtClean="0"/>
              <a:pPr/>
              <a:t>26/04/2017</a:t>
            </a:fld>
            <a:endParaRPr lang="en-IE"/>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IE"/>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E3683FB-BA9B-47BE-9786-ABC51F3B2B75}" type="slidenum">
              <a:rPr lang="en-IE" smtClean="0"/>
              <a:pPr/>
              <a:t>‹#›</a:t>
            </a:fld>
            <a:endParaRPr lang="en-IE"/>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51720" y="4653136"/>
            <a:ext cx="4824536" cy="1101248"/>
          </a:xfrm>
        </p:spPr>
        <p:txBody>
          <a:bodyPr>
            <a:noAutofit/>
          </a:bodyPr>
          <a:lstStyle/>
          <a:p>
            <a:r>
              <a:rPr lang="en-IE" sz="4800" b="1" dirty="0" smtClean="0">
                <a:solidFill>
                  <a:srgbClr val="FF0000"/>
                </a:solidFill>
              </a:rPr>
              <a:t>The Term So Far</a:t>
            </a:r>
            <a:endParaRPr lang="en-IE" sz="4800" b="1" dirty="0">
              <a:solidFill>
                <a:srgbClr val="FF0000"/>
              </a:solidFill>
            </a:endParaRPr>
          </a:p>
        </p:txBody>
      </p:sp>
      <p:pic>
        <p:nvPicPr>
          <p:cNvPr id="1026" name="Picture 2" descr="C:\Users\keeney_m\Desktop\deskop\logo\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1844824"/>
            <a:ext cx="6552728" cy="25522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7540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019" y="260648"/>
            <a:ext cx="8229600" cy="1143000"/>
          </a:xfrm>
        </p:spPr>
        <p:txBody>
          <a:bodyPr/>
          <a:lstStyle/>
          <a:p>
            <a:r>
              <a:rPr lang="en-IE" dirty="0" smtClean="0"/>
              <a:t>        </a:t>
            </a:r>
            <a:r>
              <a:rPr lang="en-IE" b="1" dirty="0" smtClean="0">
                <a:solidFill>
                  <a:srgbClr val="FF0000"/>
                </a:solidFill>
              </a:rPr>
              <a:t>DYC Youth Factor</a:t>
            </a:r>
            <a:endParaRPr lang="en-IE" b="1" dirty="0">
              <a:solidFill>
                <a:srgbClr val="FF0000"/>
              </a:solidFill>
            </a:endParaRPr>
          </a:p>
        </p:txBody>
      </p:sp>
      <p:sp>
        <p:nvSpPr>
          <p:cNvPr id="3" name="Content Placeholder 2"/>
          <p:cNvSpPr>
            <a:spLocks noGrp="1"/>
          </p:cNvSpPr>
          <p:nvPr>
            <p:ph idx="1"/>
          </p:nvPr>
        </p:nvSpPr>
        <p:spPr>
          <a:xfrm>
            <a:off x="539552" y="1340768"/>
            <a:ext cx="8229600" cy="4389120"/>
          </a:xfrm>
        </p:spPr>
        <p:txBody>
          <a:bodyPr/>
          <a:lstStyle/>
          <a:p>
            <a:r>
              <a:rPr lang="en-IE" dirty="0" smtClean="0"/>
              <a:t>Singing their hearts out </a:t>
            </a:r>
            <a:r>
              <a:rPr lang="en-IE" dirty="0"/>
              <a:t>,</a:t>
            </a:r>
            <a:r>
              <a:rPr lang="en-IE" dirty="0" smtClean="0"/>
              <a:t> Team DYC entered this year’s Youth Factor in January. Kai McHugh was  successful  on the day and made it through to the National Games in Limerick for Hip Hop.</a:t>
            </a:r>
          </a:p>
          <a:p>
            <a:endParaRPr lang="en-IE"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3501008"/>
            <a:ext cx="8762204" cy="2822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91651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88640"/>
            <a:ext cx="8229600" cy="1143000"/>
          </a:xfrm>
        </p:spPr>
        <p:txBody>
          <a:bodyPr/>
          <a:lstStyle/>
          <a:p>
            <a:r>
              <a:rPr lang="en-IE" dirty="0" smtClean="0"/>
              <a:t>              </a:t>
            </a:r>
            <a:r>
              <a:rPr lang="en-IE" b="1" dirty="0" smtClean="0">
                <a:solidFill>
                  <a:srgbClr val="FF0000"/>
                </a:solidFill>
              </a:rPr>
              <a:t>DYC Elections</a:t>
            </a:r>
            <a:endParaRPr lang="en-IE" b="1" dirty="0">
              <a:solidFill>
                <a:srgbClr val="FF0000"/>
              </a:solidFill>
            </a:endParaRPr>
          </a:p>
        </p:txBody>
      </p:sp>
      <p:sp>
        <p:nvSpPr>
          <p:cNvPr id="3" name="Content Placeholder 2"/>
          <p:cNvSpPr>
            <a:spLocks noGrp="1"/>
          </p:cNvSpPr>
          <p:nvPr>
            <p:ph idx="1"/>
          </p:nvPr>
        </p:nvSpPr>
        <p:spPr>
          <a:xfrm>
            <a:off x="611560" y="1196752"/>
            <a:ext cx="8229600" cy="4389120"/>
          </a:xfrm>
        </p:spPr>
        <p:txBody>
          <a:bodyPr/>
          <a:lstStyle/>
          <a:p>
            <a:r>
              <a:rPr lang="en-IE" dirty="0" smtClean="0"/>
              <a:t>At our county meeting in February we went Facebook Live to announce our Mayor &amp; Deputy Mayor 2017.  Seven Young people put themselves forward on the day and the two successful candidates are Padraig McGettigan and Conor Walker, representing St </a:t>
            </a:r>
            <a:r>
              <a:rPr lang="en-IE" dirty="0" err="1" smtClean="0"/>
              <a:t>Eunan’s</a:t>
            </a:r>
            <a:r>
              <a:rPr lang="en-IE" dirty="0" smtClean="0"/>
              <a:t> College Letterkenny.  </a:t>
            </a:r>
          </a:p>
          <a:p>
            <a:endParaRPr lang="en-IE"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3933056"/>
            <a:ext cx="6768752" cy="230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49870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229600" cy="1143000"/>
          </a:xfrm>
        </p:spPr>
        <p:txBody>
          <a:bodyPr/>
          <a:lstStyle/>
          <a:p>
            <a:r>
              <a:rPr lang="en-IE" dirty="0" smtClean="0"/>
              <a:t>           </a:t>
            </a:r>
            <a:r>
              <a:rPr lang="en-IE" b="1" dirty="0" smtClean="0">
                <a:solidFill>
                  <a:srgbClr val="FF0000"/>
                </a:solidFill>
              </a:rPr>
              <a:t>Radio </a:t>
            </a:r>
            <a:r>
              <a:rPr lang="en-IE" b="1" dirty="0" err="1" smtClean="0">
                <a:solidFill>
                  <a:srgbClr val="FF0000"/>
                </a:solidFill>
              </a:rPr>
              <a:t>Advertisments</a:t>
            </a:r>
            <a:r>
              <a:rPr lang="en-IE" b="1" dirty="0" smtClean="0">
                <a:solidFill>
                  <a:srgbClr val="FF0000"/>
                </a:solidFill>
              </a:rPr>
              <a:t> </a:t>
            </a:r>
            <a:endParaRPr lang="en-IE" b="1" dirty="0">
              <a:solidFill>
                <a:srgbClr val="FF0000"/>
              </a:solidFill>
            </a:endParaRPr>
          </a:p>
        </p:txBody>
      </p:sp>
      <p:sp>
        <p:nvSpPr>
          <p:cNvPr id="3" name="Content Placeholder 2"/>
          <p:cNvSpPr>
            <a:spLocks noGrp="1"/>
          </p:cNvSpPr>
          <p:nvPr>
            <p:ph idx="1"/>
          </p:nvPr>
        </p:nvSpPr>
        <p:spPr>
          <a:xfrm>
            <a:off x="467544" y="1412776"/>
            <a:ext cx="8229600" cy="4389120"/>
          </a:xfrm>
        </p:spPr>
        <p:txBody>
          <a:bodyPr/>
          <a:lstStyle/>
          <a:p>
            <a:r>
              <a:rPr lang="en-IE" dirty="0" smtClean="0"/>
              <a:t>A brilliant </a:t>
            </a:r>
            <a:r>
              <a:rPr lang="en-IE" dirty="0"/>
              <a:t>day for the Donegal Youth Council in Highland Radio. The Youth </a:t>
            </a:r>
            <a:r>
              <a:rPr lang="en-IE" dirty="0" smtClean="0"/>
              <a:t>Councillors recorded Road </a:t>
            </a:r>
            <a:r>
              <a:rPr lang="en-IE" dirty="0"/>
              <a:t>safety Ads in association with the Road Safety Working </a:t>
            </a:r>
            <a:r>
              <a:rPr lang="en-IE" dirty="0" smtClean="0"/>
              <a:t>Group. Drink Driving &amp; Pedestrians were the themes on the day. This work will continue throughout 2017.</a:t>
            </a:r>
          </a:p>
          <a:p>
            <a:endParaRPr lang="en-IE"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3501008"/>
            <a:ext cx="6048672" cy="3015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49483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32656"/>
            <a:ext cx="8229600" cy="1143000"/>
          </a:xfrm>
        </p:spPr>
        <p:txBody>
          <a:bodyPr/>
          <a:lstStyle/>
          <a:p>
            <a:r>
              <a:rPr lang="en-IE" dirty="0" smtClean="0"/>
              <a:t>               </a:t>
            </a:r>
            <a:r>
              <a:rPr lang="en-IE" b="1" dirty="0" smtClean="0">
                <a:solidFill>
                  <a:srgbClr val="FF0000"/>
                </a:solidFill>
              </a:rPr>
              <a:t>Girls Active </a:t>
            </a:r>
            <a:endParaRPr lang="en-IE" b="1" dirty="0">
              <a:solidFill>
                <a:srgbClr val="FF0000"/>
              </a:solidFill>
            </a:endParaRPr>
          </a:p>
        </p:txBody>
      </p:sp>
      <p:sp>
        <p:nvSpPr>
          <p:cNvPr id="3" name="Content Placeholder 2"/>
          <p:cNvSpPr>
            <a:spLocks noGrp="1"/>
          </p:cNvSpPr>
          <p:nvPr>
            <p:ph idx="1"/>
          </p:nvPr>
        </p:nvSpPr>
        <p:spPr>
          <a:xfrm>
            <a:off x="914400" y="1321318"/>
            <a:ext cx="8229600" cy="4389120"/>
          </a:xfrm>
        </p:spPr>
        <p:txBody>
          <a:bodyPr/>
          <a:lstStyle/>
          <a:p>
            <a:r>
              <a:rPr lang="en-IE" dirty="0" smtClean="0"/>
              <a:t>The Girls Active Event took place in the Aura  in March. This event was organised by HSE Health Promotion. Female youth councillors helped with all aspects of the day. </a:t>
            </a:r>
          </a:p>
          <a:p>
            <a:endParaRPr lang="en-IE"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2996952"/>
            <a:ext cx="6105147" cy="3384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71916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484784"/>
            <a:ext cx="4042792" cy="4248324"/>
          </a:xfrm>
        </p:spPr>
        <p:txBody>
          <a:bodyPr>
            <a:normAutofit/>
          </a:bodyPr>
          <a:lstStyle/>
          <a:p>
            <a:r>
              <a:rPr lang="en-IE" b="1" dirty="0">
                <a:solidFill>
                  <a:srgbClr val="FF0000"/>
                </a:solidFill>
              </a:rPr>
              <a:t>Ann </a:t>
            </a:r>
            <a:r>
              <a:rPr lang="en-IE" b="1" dirty="0" err="1" smtClean="0">
                <a:solidFill>
                  <a:srgbClr val="FF0000"/>
                </a:solidFill>
              </a:rPr>
              <a:t>Timoney</a:t>
            </a:r>
            <a:r>
              <a:rPr lang="en-IE" b="1" dirty="0" smtClean="0">
                <a:solidFill>
                  <a:srgbClr val="FF0000"/>
                </a:solidFill>
              </a:rPr>
              <a:t> Meehan from </a:t>
            </a:r>
            <a:r>
              <a:rPr lang="en-IE" b="1" dirty="0">
                <a:solidFill>
                  <a:srgbClr val="FF0000"/>
                </a:solidFill>
              </a:rPr>
              <a:t>CYPSC </a:t>
            </a:r>
            <a:r>
              <a:rPr lang="en-IE" b="1" dirty="0" smtClean="0">
                <a:solidFill>
                  <a:srgbClr val="FF0000"/>
                </a:solidFill>
              </a:rPr>
              <a:t>presenting to the group.</a:t>
            </a:r>
            <a:endParaRPr lang="en-IE" b="1" dirty="0">
              <a:solidFill>
                <a:srgbClr val="FF0000"/>
              </a:solidFill>
            </a:endParaRPr>
          </a:p>
        </p:txBody>
      </p:sp>
      <p:pic>
        <p:nvPicPr>
          <p:cNvPr id="3074" name="Picture 2" descr="C:\Users\keeney_m\Desktop\16114203_1615371968503076_2770288397833973444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3968" y="1090643"/>
            <a:ext cx="4608512" cy="53360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44313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836712"/>
            <a:ext cx="3986358" cy="2716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25910" y="836712"/>
            <a:ext cx="3862247" cy="2714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3606760"/>
            <a:ext cx="3986357" cy="2918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141534" y="980728"/>
            <a:ext cx="2035429" cy="461665"/>
          </a:xfrm>
          <a:prstGeom prst="rect">
            <a:avLst/>
          </a:prstGeom>
        </p:spPr>
        <p:txBody>
          <a:bodyPr wrap="none">
            <a:spAutoFit/>
          </a:bodyPr>
          <a:lstStyle/>
          <a:p>
            <a:r>
              <a:rPr lang="en-IE" sz="2400" b="1" dirty="0" smtClean="0">
                <a:solidFill>
                  <a:srgbClr val="FFFF00"/>
                </a:solidFill>
              </a:rPr>
              <a:t>High Vis Day</a:t>
            </a:r>
            <a:endParaRPr lang="en-IE" sz="2400" dirty="0"/>
          </a:p>
        </p:txBody>
      </p:sp>
      <p:sp>
        <p:nvSpPr>
          <p:cNvPr id="3" name="Rectangle 2"/>
          <p:cNvSpPr/>
          <p:nvPr/>
        </p:nvSpPr>
        <p:spPr>
          <a:xfrm>
            <a:off x="4563287" y="3089195"/>
            <a:ext cx="3852721" cy="461665"/>
          </a:xfrm>
          <a:prstGeom prst="rect">
            <a:avLst/>
          </a:prstGeom>
        </p:spPr>
        <p:txBody>
          <a:bodyPr wrap="none">
            <a:spAutoFit/>
          </a:bodyPr>
          <a:lstStyle/>
          <a:p>
            <a:r>
              <a:rPr lang="en-IE" sz="2400" b="1" dirty="0" smtClean="0">
                <a:solidFill>
                  <a:srgbClr val="FFFF00"/>
                </a:solidFill>
              </a:rPr>
              <a:t>Communication Training</a:t>
            </a:r>
            <a:endParaRPr lang="en-IE" sz="2400" dirty="0"/>
          </a:p>
        </p:txBody>
      </p:sp>
      <p:sp>
        <p:nvSpPr>
          <p:cNvPr id="4" name="Rectangle 3"/>
          <p:cNvSpPr/>
          <p:nvPr/>
        </p:nvSpPr>
        <p:spPr>
          <a:xfrm>
            <a:off x="914259" y="5877272"/>
            <a:ext cx="2489977" cy="461665"/>
          </a:xfrm>
          <a:prstGeom prst="rect">
            <a:avLst/>
          </a:prstGeom>
        </p:spPr>
        <p:txBody>
          <a:bodyPr wrap="none">
            <a:spAutoFit/>
          </a:bodyPr>
          <a:lstStyle/>
          <a:p>
            <a:r>
              <a:rPr lang="en-IE" sz="2400" b="1" dirty="0" smtClean="0">
                <a:solidFill>
                  <a:srgbClr val="FFFF00"/>
                </a:solidFill>
              </a:rPr>
              <a:t>Highland Radio</a:t>
            </a:r>
            <a:endParaRPr lang="en-IE" sz="2400" dirty="0"/>
          </a:p>
        </p:txBody>
      </p:sp>
      <p:pic>
        <p:nvPicPr>
          <p:cNvPr id="5122" name="Picture 2" descr="C:\Users\keeney_m\Desktop\17792564_10154999643950196_1183897076_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267" y="3606760"/>
            <a:ext cx="3843741" cy="291858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5004048" y="6009418"/>
            <a:ext cx="3257174" cy="369332"/>
          </a:xfrm>
          <a:prstGeom prst="rect">
            <a:avLst/>
          </a:prstGeom>
        </p:spPr>
        <p:txBody>
          <a:bodyPr wrap="none">
            <a:spAutoFit/>
          </a:bodyPr>
          <a:lstStyle/>
          <a:p>
            <a:r>
              <a:rPr lang="en-IE" b="1" dirty="0" smtClean="0">
                <a:solidFill>
                  <a:srgbClr val="FFFF00"/>
                </a:solidFill>
              </a:rPr>
              <a:t>Limerick Games Champions</a:t>
            </a:r>
            <a:endParaRPr lang="en-IE" dirty="0"/>
          </a:p>
        </p:txBody>
      </p:sp>
    </p:spTree>
    <p:extLst>
      <p:ext uri="{BB962C8B-B14F-4D97-AF65-F5344CB8AC3E}">
        <p14:creationId xmlns:p14="http://schemas.microsoft.com/office/powerpoint/2010/main" xmlns="" val="1069279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1062" y="332656"/>
            <a:ext cx="4238930" cy="2880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98796" y="332656"/>
            <a:ext cx="4265692" cy="2880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5102" y="3645024"/>
            <a:ext cx="4326898" cy="2952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descr="C:\Users\keeney_m\Desktop\17553420_1715753265131612_1627570995755816612_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16016" y="3604047"/>
            <a:ext cx="4248472" cy="299330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508104" y="2708920"/>
            <a:ext cx="2808312" cy="461665"/>
          </a:xfrm>
          <a:prstGeom prst="rect">
            <a:avLst/>
          </a:prstGeom>
          <a:noFill/>
        </p:spPr>
        <p:txBody>
          <a:bodyPr wrap="square" rtlCol="0">
            <a:spAutoFit/>
          </a:bodyPr>
          <a:lstStyle/>
          <a:p>
            <a:r>
              <a:rPr lang="en-IE" sz="2400" b="1" dirty="0" smtClean="0">
                <a:solidFill>
                  <a:srgbClr val="FFFF00"/>
                </a:solidFill>
              </a:rPr>
              <a:t>Girls Active Event</a:t>
            </a:r>
            <a:endParaRPr lang="en-IE" sz="2400" b="1" dirty="0">
              <a:solidFill>
                <a:srgbClr val="FFFF00"/>
              </a:solidFill>
            </a:endParaRPr>
          </a:p>
        </p:txBody>
      </p:sp>
      <p:sp>
        <p:nvSpPr>
          <p:cNvPr id="3" name="Rectangle 2"/>
          <p:cNvSpPr/>
          <p:nvPr/>
        </p:nvSpPr>
        <p:spPr>
          <a:xfrm>
            <a:off x="6296623" y="6043522"/>
            <a:ext cx="1070037" cy="461665"/>
          </a:xfrm>
          <a:prstGeom prst="rect">
            <a:avLst/>
          </a:prstGeom>
        </p:spPr>
        <p:txBody>
          <a:bodyPr wrap="none">
            <a:spAutoFit/>
          </a:bodyPr>
          <a:lstStyle/>
          <a:p>
            <a:r>
              <a:rPr lang="en-IE" sz="2400" b="1" dirty="0" smtClean="0">
                <a:solidFill>
                  <a:srgbClr val="FFFF00"/>
                </a:solidFill>
              </a:rPr>
              <a:t>AVIVA</a:t>
            </a:r>
            <a:endParaRPr lang="en-IE" sz="2400" b="1" dirty="0">
              <a:solidFill>
                <a:srgbClr val="FFFF00"/>
              </a:solidFill>
            </a:endParaRPr>
          </a:p>
        </p:txBody>
      </p:sp>
      <p:sp>
        <p:nvSpPr>
          <p:cNvPr id="4" name="Rectangle 3"/>
          <p:cNvSpPr/>
          <p:nvPr/>
        </p:nvSpPr>
        <p:spPr>
          <a:xfrm>
            <a:off x="755576" y="2681922"/>
            <a:ext cx="4394605" cy="461665"/>
          </a:xfrm>
          <a:prstGeom prst="rect">
            <a:avLst/>
          </a:prstGeom>
        </p:spPr>
        <p:txBody>
          <a:bodyPr wrap="square">
            <a:spAutoFit/>
          </a:bodyPr>
          <a:lstStyle/>
          <a:p>
            <a:r>
              <a:rPr lang="en-IE" sz="2400" b="1" dirty="0">
                <a:solidFill>
                  <a:srgbClr val="FFFF00"/>
                </a:solidFill>
              </a:rPr>
              <a:t> </a:t>
            </a:r>
            <a:r>
              <a:rPr lang="en-IE" sz="2400" b="1" dirty="0" smtClean="0">
                <a:solidFill>
                  <a:srgbClr val="FFFF00"/>
                </a:solidFill>
              </a:rPr>
              <a:t>St </a:t>
            </a:r>
            <a:r>
              <a:rPr lang="en-IE" sz="2400" b="1" dirty="0" err="1" smtClean="0">
                <a:solidFill>
                  <a:srgbClr val="FFFF00"/>
                </a:solidFill>
              </a:rPr>
              <a:t>Eunans</a:t>
            </a:r>
            <a:r>
              <a:rPr lang="en-IE" sz="2400" b="1" dirty="0" smtClean="0">
                <a:solidFill>
                  <a:srgbClr val="FFFF00"/>
                </a:solidFill>
              </a:rPr>
              <a:t> College</a:t>
            </a:r>
            <a:endParaRPr lang="en-IE" sz="2400" b="1" dirty="0">
              <a:solidFill>
                <a:srgbClr val="FFFF00"/>
              </a:solidFill>
            </a:endParaRPr>
          </a:p>
        </p:txBody>
      </p:sp>
      <p:sp>
        <p:nvSpPr>
          <p:cNvPr id="5" name="Rectangle 4"/>
          <p:cNvSpPr/>
          <p:nvPr/>
        </p:nvSpPr>
        <p:spPr>
          <a:xfrm>
            <a:off x="755576" y="6043521"/>
            <a:ext cx="3372077" cy="461665"/>
          </a:xfrm>
          <a:prstGeom prst="rect">
            <a:avLst/>
          </a:prstGeom>
        </p:spPr>
        <p:txBody>
          <a:bodyPr wrap="none">
            <a:spAutoFit/>
          </a:bodyPr>
          <a:lstStyle/>
          <a:p>
            <a:r>
              <a:rPr lang="en-IE" sz="2400" b="1" dirty="0" smtClean="0">
                <a:solidFill>
                  <a:srgbClr val="FFFF00"/>
                </a:solidFill>
              </a:rPr>
              <a:t>Young Carers Meeting</a:t>
            </a:r>
            <a:endParaRPr lang="en-IE" sz="2400" dirty="0"/>
          </a:p>
        </p:txBody>
      </p:sp>
    </p:spTree>
    <p:extLst>
      <p:ext uri="{BB962C8B-B14F-4D97-AF65-F5344CB8AC3E}">
        <p14:creationId xmlns:p14="http://schemas.microsoft.com/office/powerpoint/2010/main" xmlns="" val="2709878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rgbClr val="FF0000"/>
                </a:solidFill>
              </a:rPr>
              <a:t>The Election Process</a:t>
            </a:r>
            <a:endParaRPr lang="en-IE"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a:lnSpc>
                <a:spcPct val="150000"/>
              </a:lnSpc>
            </a:pPr>
            <a:r>
              <a:rPr lang="en-IE" sz="2400" dirty="0" smtClean="0">
                <a:latin typeface="Arial" panose="020B0604020202020204" pitchFamily="34" charset="0"/>
                <a:cs typeface="Arial" panose="020B0604020202020204" pitchFamily="34" charset="0"/>
              </a:rPr>
              <a:t>Youth Councillors are voted on to the council through a democratic election process. </a:t>
            </a:r>
          </a:p>
          <a:p>
            <a:pPr>
              <a:lnSpc>
                <a:spcPct val="150000"/>
              </a:lnSpc>
            </a:pPr>
            <a:r>
              <a:rPr lang="en-IE" sz="2400" dirty="0" smtClean="0">
                <a:latin typeface="Arial" panose="020B0604020202020204" pitchFamily="34" charset="0"/>
                <a:cs typeface="Arial" panose="020B0604020202020204" pitchFamily="34" charset="0"/>
              </a:rPr>
              <a:t>The elections are held independently in all of the post primary schools in October. </a:t>
            </a:r>
          </a:p>
          <a:p>
            <a:pPr>
              <a:lnSpc>
                <a:spcPct val="150000"/>
              </a:lnSpc>
            </a:pPr>
            <a:r>
              <a:rPr lang="en-IE" sz="2400" dirty="0" smtClean="0">
                <a:latin typeface="Arial" panose="020B0604020202020204" pitchFamily="34" charset="0"/>
                <a:cs typeface="Arial" panose="020B0604020202020204" pitchFamily="34" charset="0"/>
              </a:rPr>
              <a:t>Students put themselves forward as potential candidates for the Donegal Youth Council, the Councillor is elected by their peers.</a:t>
            </a:r>
          </a:p>
          <a:p>
            <a:pPr>
              <a:lnSpc>
                <a:spcPct val="150000"/>
              </a:lnSpc>
            </a:pPr>
            <a:r>
              <a:rPr lang="en-IE" sz="2400" dirty="0" smtClean="0">
                <a:latin typeface="Arial" panose="020B0604020202020204" pitchFamily="34" charset="0"/>
                <a:cs typeface="Arial" panose="020B0604020202020204" pitchFamily="34" charset="0"/>
              </a:rPr>
              <a:t>This is a mirror reflection of the Senior County Council </a:t>
            </a:r>
            <a:r>
              <a:rPr lang="en-IE" sz="2400" smtClean="0">
                <a:latin typeface="Arial" panose="020B0604020202020204" pitchFamily="34" charset="0"/>
                <a:cs typeface="Arial" panose="020B0604020202020204" pitchFamily="34" charset="0"/>
              </a:rPr>
              <a:t>election process.</a:t>
            </a:r>
            <a:endParaRPr lang="en-I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9047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494" y="548680"/>
            <a:ext cx="5897880" cy="1173480"/>
          </a:xfrm>
        </p:spPr>
        <p:txBody>
          <a:bodyPr>
            <a:normAutofit fontScale="90000"/>
          </a:bodyPr>
          <a:lstStyle/>
          <a:p>
            <a:r>
              <a:rPr lang="en-IE" sz="2800" dirty="0" smtClean="0"/>
              <a:t>                     </a:t>
            </a:r>
            <a:r>
              <a:rPr lang="en-IE" sz="4400" b="1" dirty="0" smtClean="0">
                <a:solidFill>
                  <a:srgbClr val="FF0000"/>
                </a:solidFill>
              </a:rPr>
              <a:t>The Agenda Day</a:t>
            </a:r>
            <a:r>
              <a:rPr lang="en-IE" sz="4400" dirty="0" smtClean="0"/>
              <a:t/>
            </a:r>
            <a:br>
              <a:rPr lang="en-IE" sz="4400" dirty="0" smtClean="0"/>
            </a:br>
            <a:endParaRPr lang="en-IE" sz="4400" dirty="0"/>
          </a:p>
        </p:txBody>
      </p:sp>
      <p:sp>
        <p:nvSpPr>
          <p:cNvPr id="4" name="Content Placeholder 3"/>
          <p:cNvSpPr>
            <a:spLocks noGrp="1"/>
          </p:cNvSpPr>
          <p:nvPr>
            <p:ph sz="half" idx="1"/>
          </p:nvPr>
        </p:nvSpPr>
        <p:spPr>
          <a:xfrm>
            <a:off x="1028600" y="1268760"/>
            <a:ext cx="7143800" cy="1500198"/>
          </a:xfrm>
        </p:spPr>
        <p:txBody>
          <a:bodyPr/>
          <a:lstStyle/>
          <a:p>
            <a:pPr marL="0" indent="0">
              <a:buNone/>
            </a:pPr>
            <a:r>
              <a:rPr lang="en-IE" sz="2000" dirty="0" smtClean="0"/>
              <a:t>Our Agenda Day took place in the Clanree Hotel on the 9</a:t>
            </a:r>
            <a:r>
              <a:rPr lang="en-IE" sz="2000" baseline="30000" dirty="0" smtClean="0"/>
              <a:t>th</a:t>
            </a:r>
            <a:r>
              <a:rPr lang="en-IE" sz="2000" dirty="0" smtClean="0"/>
              <a:t> of November. The class of 2016-2018 finally met each </a:t>
            </a:r>
            <a:r>
              <a:rPr lang="en-IE" sz="2000" dirty="0" err="1" smtClean="0"/>
              <a:t>other.There</a:t>
            </a:r>
            <a:r>
              <a:rPr lang="en-IE" sz="2000" dirty="0" smtClean="0"/>
              <a:t> were 99 young people in attendance across the county. We spent the day voting on the key issues facing young people.</a:t>
            </a:r>
          </a:p>
          <a:p>
            <a:pPr marL="0" indent="0">
              <a:buNone/>
            </a:pPr>
            <a:endParaRPr lang="en-IE" dirty="0" smtClean="0"/>
          </a:p>
          <a:p>
            <a:pPr marL="0" indent="0">
              <a:buNone/>
            </a:pPr>
            <a:endParaRPr lang="en-IE"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2857496"/>
            <a:ext cx="7200800" cy="3672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9972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0" y="415360"/>
            <a:ext cx="8244408" cy="637376"/>
          </a:xfrm>
        </p:spPr>
        <p:txBody>
          <a:bodyPr>
            <a:normAutofit fontScale="90000"/>
          </a:bodyPr>
          <a:lstStyle/>
          <a:p>
            <a:r>
              <a:rPr lang="en-IE" b="1" dirty="0" smtClean="0">
                <a:solidFill>
                  <a:srgbClr val="FF0000"/>
                </a:solidFill>
              </a:rPr>
              <a:t>        TOP 4 RECOMMENDATIONS FOLLOWING VOTING PROCESS</a:t>
            </a:r>
            <a:endParaRPr lang="en-IE" b="1" dirty="0">
              <a:solidFill>
                <a:srgbClr val="FF0000"/>
              </a:solidFill>
            </a:endParaRPr>
          </a:p>
        </p:txBody>
      </p:sp>
      <p:sp>
        <p:nvSpPr>
          <p:cNvPr id="4" name="Content Placeholder 3"/>
          <p:cNvSpPr>
            <a:spLocks noGrp="1"/>
          </p:cNvSpPr>
          <p:nvPr>
            <p:ph sz="half" idx="1"/>
          </p:nvPr>
        </p:nvSpPr>
        <p:spPr>
          <a:xfrm>
            <a:off x="789384" y="1196752"/>
            <a:ext cx="7239000" cy="5616624"/>
          </a:xfrm>
        </p:spPr>
        <p:txBody>
          <a:bodyPr>
            <a:normAutofit fontScale="92500" lnSpcReduction="20000"/>
          </a:bodyPr>
          <a:lstStyle/>
          <a:p>
            <a:r>
              <a:rPr lang="en-IE" dirty="0"/>
              <a:t>SPORT More sports and Recognition for girls. Less competitive team sports with a focus on female participations with a fun </a:t>
            </a:r>
            <a:r>
              <a:rPr lang="en-IE" dirty="0" smtClean="0"/>
              <a:t>element.</a:t>
            </a:r>
          </a:p>
          <a:p>
            <a:endParaRPr lang="en-IE" dirty="0" smtClean="0"/>
          </a:p>
          <a:p>
            <a:r>
              <a:rPr lang="en-IE" dirty="0" smtClean="0"/>
              <a:t>SEXUAL HEALTH &amp; EDUCATION Raising Awareness of Mental &amp; Physical Aspect of Sexual Health through surveying young people on their knowledge and campaigning.</a:t>
            </a:r>
          </a:p>
          <a:p>
            <a:endParaRPr lang="en-IE" dirty="0" smtClean="0"/>
          </a:p>
          <a:p>
            <a:r>
              <a:rPr lang="en-IE" dirty="0" smtClean="0"/>
              <a:t>FACILITIES Carry out a facility check to make sure toilets, sports facilities are of an appropriate standard and are hygienic for the students health. Then Take Action.</a:t>
            </a:r>
          </a:p>
          <a:p>
            <a:endParaRPr lang="en-IE" dirty="0" smtClean="0"/>
          </a:p>
          <a:p>
            <a:r>
              <a:rPr lang="en-IE" dirty="0" smtClean="0"/>
              <a:t>BODY </a:t>
            </a:r>
            <a:r>
              <a:rPr lang="en-IE" dirty="0"/>
              <a:t>IMAGE Organise Workshops on Self Esteem &amp; Positivity in schools</a:t>
            </a:r>
            <a:r>
              <a:rPr lang="en-IE" dirty="0" smtClean="0"/>
              <a:t>.</a:t>
            </a:r>
          </a:p>
          <a:p>
            <a:endParaRPr lang="en-IE" dirty="0"/>
          </a:p>
        </p:txBody>
      </p:sp>
    </p:spTree>
    <p:extLst>
      <p:ext uri="{BB962C8B-B14F-4D97-AF65-F5344CB8AC3E}">
        <p14:creationId xmlns:p14="http://schemas.microsoft.com/office/powerpoint/2010/main" xmlns="" val="2895548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9592" y="476672"/>
            <a:ext cx="7258072" cy="687724"/>
          </a:xfrm>
        </p:spPr>
        <p:txBody>
          <a:bodyPr>
            <a:normAutofit/>
          </a:bodyPr>
          <a:lstStyle/>
          <a:p>
            <a:r>
              <a:rPr lang="en-IE" sz="2800" b="1" dirty="0" smtClean="0">
                <a:solidFill>
                  <a:srgbClr val="FF0000"/>
                </a:solidFill>
              </a:rPr>
              <a:t>Road Safety Working Group meeting</a:t>
            </a:r>
            <a:endParaRPr lang="en-IE" sz="2800" b="1" dirty="0">
              <a:solidFill>
                <a:srgbClr val="FF0000"/>
              </a:solidFill>
            </a:endParaRPr>
          </a:p>
        </p:txBody>
      </p:sp>
      <p:sp>
        <p:nvSpPr>
          <p:cNvPr id="4" name="Content Placeholder 3"/>
          <p:cNvSpPr>
            <a:spLocks noGrp="1"/>
          </p:cNvSpPr>
          <p:nvPr>
            <p:ph sz="half" idx="1"/>
          </p:nvPr>
        </p:nvSpPr>
        <p:spPr>
          <a:xfrm>
            <a:off x="539552" y="1484784"/>
            <a:ext cx="7239000" cy="1657324"/>
          </a:xfrm>
        </p:spPr>
        <p:txBody>
          <a:bodyPr>
            <a:normAutofit fontScale="92500" lnSpcReduction="20000"/>
          </a:bodyPr>
          <a:lstStyle/>
          <a:p>
            <a:r>
              <a:rPr lang="en-IE" dirty="0" smtClean="0"/>
              <a:t>Our first Road Safety Event took place in The Alley Theatre in Strabane in November. This was in conjunction with the Policing Community Safety Partnership Northern Ireland and the Road Safety Working Group.</a:t>
            </a:r>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3645024"/>
            <a:ext cx="6912768" cy="2736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38674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04664"/>
            <a:ext cx="7239000" cy="820122"/>
          </a:xfrm>
        </p:spPr>
        <p:txBody>
          <a:bodyPr>
            <a:normAutofit/>
          </a:bodyPr>
          <a:lstStyle/>
          <a:p>
            <a:r>
              <a:rPr lang="en-IE" dirty="0" smtClean="0"/>
              <a:t>    </a:t>
            </a:r>
            <a:r>
              <a:rPr lang="en-IE" b="1" dirty="0" smtClean="0">
                <a:solidFill>
                  <a:srgbClr val="FF0000"/>
                </a:solidFill>
              </a:rPr>
              <a:t>The National Showcase</a:t>
            </a:r>
            <a:endParaRPr lang="en-IE" b="1" dirty="0">
              <a:solidFill>
                <a:srgbClr val="FF0000"/>
              </a:solidFill>
            </a:endParaRPr>
          </a:p>
        </p:txBody>
      </p:sp>
      <p:sp>
        <p:nvSpPr>
          <p:cNvPr id="3" name="Content Placeholder 2"/>
          <p:cNvSpPr>
            <a:spLocks noGrp="1"/>
          </p:cNvSpPr>
          <p:nvPr>
            <p:ph idx="1"/>
          </p:nvPr>
        </p:nvSpPr>
        <p:spPr>
          <a:xfrm>
            <a:off x="861392" y="1196752"/>
            <a:ext cx="7239000" cy="2716924"/>
          </a:xfrm>
        </p:spPr>
        <p:txBody>
          <a:bodyPr>
            <a:normAutofit fontScale="92500" lnSpcReduction="20000"/>
          </a:bodyPr>
          <a:lstStyle/>
          <a:p>
            <a:pPr>
              <a:buNone/>
            </a:pPr>
            <a:r>
              <a:rPr lang="en-IE" dirty="0" smtClean="0">
                <a:latin typeface="Arial" pitchFamily="34" charset="0"/>
                <a:cs typeface="Arial" pitchFamily="34" charset="0"/>
              </a:rPr>
              <a:t>   15 Youth Councillors, past and present attended the National Showcase, </a:t>
            </a:r>
            <a:r>
              <a:rPr lang="en-IE" dirty="0" err="1" smtClean="0">
                <a:latin typeface="Arial" pitchFamily="34" charset="0"/>
                <a:cs typeface="Arial" pitchFamily="34" charset="0"/>
              </a:rPr>
              <a:t>Croke</a:t>
            </a:r>
            <a:r>
              <a:rPr lang="en-IE" dirty="0" smtClean="0">
                <a:latin typeface="Arial" pitchFamily="34" charset="0"/>
                <a:cs typeface="Arial" pitchFamily="34" charset="0"/>
              </a:rPr>
              <a:t> Park in Dublin in November. This event is a chance for the previous </a:t>
            </a:r>
            <a:r>
              <a:rPr lang="en-IE" dirty="0" err="1" smtClean="0">
                <a:latin typeface="Arial" pitchFamily="34" charset="0"/>
                <a:cs typeface="Arial" pitchFamily="34" charset="0"/>
              </a:rPr>
              <a:t>Comhairle’s</a:t>
            </a:r>
            <a:r>
              <a:rPr lang="en-IE" dirty="0" smtClean="0">
                <a:latin typeface="Arial" pitchFamily="34" charset="0"/>
                <a:cs typeface="Arial" pitchFamily="34" charset="0"/>
              </a:rPr>
              <a:t> to show all that they achieved during their term. This was a great chance for our councillors to see what they should be striving towards. </a:t>
            </a:r>
          </a:p>
          <a:p>
            <a:pPr marL="0" indent="0">
              <a:buNone/>
            </a:pPr>
            <a:r>
              <a:rPr lang="en-IE" dirty="0" smtClean="0">
                <a:latin typeface="Arial" pitchFamily="34" charset="0"/>
                <a:cs typeface="Arial" pitchFamily="34" charset="0"/>
              </a:rPr>
              <a:t> </a:t>
            </a:r>
            <a:endParaRPr lang="en-IE" dirty="0">
              <a:latin typeface="Arial" pitchFamily="34" charset="0"/>
              <a:cs typeface="Arial" pitchFamily="34" charset="0"/>
            </a:endParaRPr>
          </a:p>
        </p:txBody>
      </p:sp>
      <p:pic>
        <p:nvPicPr>
          <p:cNvPr id="2050" name="Picture 2" descr="C:\Users\keeney_m\Desktop\15181251_1519681394738801_4106524210812313180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3488254"/>
            <a:ext cx="3744416" cy="3325122"/>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keeney_m\Desktop\15179127_1519681354738805_802470519951587795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39952" y="3488254"/>
            <a:ext cx="3960440" cy="33251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72174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60648"/>
            <a:ext cx="7239000" cy="891560"/>
          </a:xfrm>
        </p:spPr>
        <p:txBody>
          <a:bodyPr>
            <a:normAutofit/>
          </a:bodyPr>
          <a:lstStyle/>
          <a:p>
            <a:r>
              <a:rPr lang="en-IE" dirty="0" smtClean="0"/>
              <a:t>         </a:t>
            </a:r>
            <a:r>
              <a:rPr lang="en-IE" b="1" dirty="0" smtClean="0">
                <a:solidFill>
                  <a:srgbClr val="FF0000"/>
                </a:solidFill>
              </a:rPr>
              <a:t>Residential</a:t>
            </a:r>
            <a:endParaRPr lang="en-IE" b="1" dirty="0">
              <a:solidFill>
                <a:srgbClr val="FF0000"/>
              </a:solidFill>
            </a:endParaRPr>
          </a:p>
        </p:txBody>
      </p:sp>
      <p:sp>
        <p:nvSpPr>
          <p:cNvPr id="3" name="Content Placeholder 2"/>
          <p:cNvSpPr>
            <a:spLocks noGrp="1"/>
          </p:cNvSpPr>
          <p:nvPr>
            <p:ph idx="1"/>
          </p:nvPr>
        </p:nvSpPr>
        <p:spPr>
          <a:xfrm>
            <a:off x="467544" y="1196752"/>
            <a:ext cx="8320438" cy="2928958"/>
          </a:xfrm>
        </p:spPr>
        <p:txBody>
          <a:bodyPr>
            <a:normAutofit/>
          </a:bodyPr>
          <a:lstStyle/>
          <a:p>
            <a:pPr>
              <a:buNone/>
            </a:pPr>
            <a:r>
              <a:rPr lang="en-IE" dirty="0" smtClean="0"/>
              <a:t>   Our first Team builder was to Gartan Adventure Centre in icy December. We took part in water sports and lots of fun activities. We discovered we have many talented singers in the Youth Council. They sang into the wee hours, much to our Coordinators delight. </a:t>
            </a:r>
          </a:p>
          <a:p>
            <a:endParaRPr lang="en-IE" dirty="0" smtClean="0"/>
          </a:p>
          <a:p>
            <a:endParaRPr lang="en-IE"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5786" y="3571876"/>
            <a:ext cx="7056784" cy="3020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62067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may contain: 2 people, people smiling, people standing, sky and outdoor"/>
          <p:cNvPicPr>
            <a:picLocks noChangeAspect="1" noChangeArrowheads="1"/>
          </p:cNvPicPr>
          <p:nvPr/>
        </p:nvPicPr>
        <p:blipFill>
          <a:blip r:embed="rId2" cstate="print"/>
          <a:srcRect/>
          <a:stretch>
            <a:fillRect/>
          </a:stretch>
        </p:blipFill>
        <p:spPr bwMode="auto">
          <a:xfrm>
            <a:off x="4429124" y="1700808"/>
            <a:ext cx="4175324" cy="4949397"/>
          </a:xfrm>
          <a:prstGeom prst="rect">
            <a:avLst/>
          </a:prstGeom>
          <a:noFill/>
        </p:spPr>
      </p:pic>
      <p:sp>
        <p:nvSpPr>
          <p:cNvPr id="2" name="Title 1"/>
          <p:cNvSpPr>
            <a:spLocks noGrp="1"/>
          </p:cNvSpPr>
          <p:nvPr>
            <p:ph type="title"/>
          </p:nvPr>
        </p:nvSpPr>
        <p:spPr>
          <a:xfrm>
            <a:off x="971600" y="737810"/>
            <a:ext cx="7239000" cy="962998"/>
          </a:xfrm>
        </p:spPr>
        <p:txBody>
          <a:bodyPr>
            <a:normAutofit fontScale="90000"/>
          </a:bodyPr>
          <a:lstStyle/>
          <a:p>
            <a:r>
              <a:rPr lang="en-IE" b="1" dirty="0" smtClean="0">
                <a:solidFill>
                  <a:srgbClr val="FF0000"/>
                </a:solidFill>
              </a:rPr>
              <a:t>Be Safe Be seen campaign</a:t>
            </a:r>
            <a:r>
              <a:rPr lang="en-IE" dirty="0" smtClean="0"/>
              <a:t>	</a:t>
            </a:r>
            <a:endParaRPr lang="en-IE" dirty="0"/>
          </a:p>
        </p:txBody>
      </p:sp>
      <p:sp>
        <p:nvSpPr>
          <p:cNvPr id="3" name="Content Placeholder 2"/>
          <p:cNvSpPr>
            <a:spLocks noGrp="1"/>
          </p:cNvSpPr>
          <p:nvPr>
            <p:ph idx="1"/>
          </p:nvPr>
        </p:nvSpPr>
        <p:spPr>
          <a:xfrm>
            <a:off x="29313" y="2420888"/>
            <a:ext cx="4286280" cy="3286148"/>
          </a:xfrm>
        </p:spPr>
        <p:txBody>
          <a:bodyPr>
            <a:normAutofit/>
          </a:bodyPr>
          <a:lstStyle/>
          <a:p>
            <a:pPr>
              <a:buNone/>
            </a:pPr>
            <a:r>
              <a:rPr lang="en-IE" dirty="0" smtClean="0"/>
              <a:t>   </a:t>
            </a:r>
            <a:r>
              <a:rPr lang="en-IE" sz="2800" dirty="0" smtClean="0"/>
              <a:t>We distributed over 1,500 High Visibility Material on the National Be Safe be seen day in December. </a:t>
            </a:r>
          </a:p>
          <a:p>
            <a:endParaRPr lang="en-IE" dirty="0"/>
          </a:p>
        </p:txBody>
      </p:sp>
    </p:spTree>
    <p:extLst>
      <p:ext uri="{BB962C8B-B14F-4D97-AF65-F5344CB8AC3E}">
        <p14:creationId xmlns:p14="http://schemas.microsoft.com/office/powerpoint/2010/main" xmlns="" val="37693237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8640"/>
            <a:ext cx="8229600" cy="1143000"/>
          </a:xfrm>
        </p:spPr>
        <p:txBody>
          <a:bodyPr/>
          <a:lstStyle/>
          <a:p>
            <a:r>
              <a:rPr lang="en-IE" dirty="0" smtClean="0"/>
              <a:t>          </a:t>
            </a:r>
            <a:r>
              <a:rPr lang="en-IE" b="1" dirty="0" smtClean="0">
                <a:solidFill>
                  <a:srgbClr val="FF0000"/>
                </a:solidFill>
              </a:rPr>
              <a:t>Christmas Party</a:t>
            </a:r>
            <a:endParaRPr lang="en-IE" b="1" dirty="0">
              <a:solidFill>
                <a:srgbClr val="FF0000"/>
              </a:solidFill>
            </a:endParaRPr>
          </a:p>
        </p:txBody>
      </p:sp>
      <p:sp>
        <p:nvSpPr>
          <p:cNvPr id="3" name="Content Placeholder 2"/>
          <p:cNvSpPr>
            <a:spLocks noGrp="1"/>
          </p:cNvSpPr>
          <p:nvPr>
            <p:ph idx="1"/>
          </p:nvPr>
        </p:nvSpPr>
        <p:spPr>
          <a:xfrm>
            <a:off x="683568" y="1268760"/>
            <a:ext cx="8229600" cy="4389120"/>
          </a:xfrm>
        </p:spPr>
        <p:txBody>
          <a:bodyPr/>
          <a:lstStyle/>
          <a:p>
            <a:r>
              <a:rPr lang="en-IE" dirty="0" smtClean="0"/>
              <a:t>Our Christmas party took place in the Grill Letterkenny after the last county meeting of 2016. Static Movement Dance Group taught us some hip hop moves. Fun times were had on the day. </a:t>
            </a:r>
          </a:p>
          <a:p>
            <a:endParaRPr lang="en-IE"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3068960"/>
            <a:ext cx="6840760" cy="3541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0326514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654</TotalTime>
  <Words>637</Words>
  <Application>Microsoft Office PowerPoint</Application>
  <PresentationFormat>On-screen Show (4:3)</PresentationFormat>
  <Paragraphs>44</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Flow</vt:lpstr>
      <vt:lpstr>Slide 1</vt:lpstr>
      <vt:lpstr>The Election Process</vt:lpstr>
      <vt:lpstr>                     The Agenda Day </vt:lpstr>
      <vt:lpstr>        TOP 4 RECOMMENDATIONS FOLLOWING VOTING PROCESS</vt:lpstr>
      <vt:lpstr>Road Safety Working Group meeting</vt:lpstr>
      <vt:lpstr>    The National Showcase</vt:lpstr>
      <vt:lpstr>         Residential</vt:lpstr>
      <vt:lpstr>Be Safe Be seen campaign </vt:lpstr>
      <vt:lpstr>          Christmas Party</vt:lpstr>
      <vt:lpstr>        DYC Youth Factor</vt:lpstr>
      <vt:lpstr>              DYC Elections</vt:lpstr>
      <vt:lpstr>           Radio Advertisments </vt:lpstr>
      <vt:lpstr>               Girls Active </vt:lpstr>
      <vt:lpstr>Ann Timoney Meehan from CYPSC presenting to the group.</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Donegal Youth Council</dc:title>
  <dc:creator>DYS Volunteers</dc:creator>
  <cp:lastModifiedBy>Admin</cp:lastModifiedBy>
  <cp:revision>46</cp:revision>
  <dcterms:created xsi:type="dcterms:W3CDTF">2017-03-27T11:38:55Z</dcterms:created>
  <dcterms:modified xsi:type="dcterms:W3CDTF">2017-04-26T19:56:28Z</dcterms:modified>
</cp:coreProperties>
</file>