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46" r:id="rId2"/>
    <p:sldId id="555" r:id="rId3"/>
    <p:sldId id="556" r:id="rId4"/>
    <p:sldId id="558" r:id="rId5"/>
    <p:sldId id="557" r:id="rId6"/>
    <p:sldId id="552" r:id="rId7"/>
    <p:sldId id="559" r:id="rId8"/>
    <p:sldId id="560" r:id="rId9"/>
  </p:sldIdLst>
  <p:sldSz cx="9906000" cy="6858000" type="A4"/>
  <p:notesSz cx="9866313" cy="67548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FF00"/>
    <a:srgbClr val="00279F"/>
    <a:srgbClr val="170AF5"/>
    <a:srgbClr val="FFFF66"/>
    <a:srgbClr val="FFFF99"/>
    <a:srgbClr val="000099"/>
    <a:srgbClr val="3333CC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9" autoAdjust="0"/>
    <p:restoredTop sz="94670" autoAdjust="0"/>
  </p:normalViewPr>
  <p:slideViewPr>
    <p:cSldViewPr>
      <p:cViewPr>
        <p:scale>
          <a:sx n="66" d="100"/>
          <a:sy n="66" d="100"/>
        </p:scale>
        <p:origin x="-1194" y="-168"/>
      </p:cViewPr>
      <p:guideLst>
        <p:guide orient="horz" pos="192"/>
        <p:guide pos="2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50" d="100"/>
          <a:sy n="50" d="100"/>
        </p:scale>
        <p:origin x="-1956" y="-168"/>
      </p:cViewPr>
      <p:guideLst>
        <p:guide orient="horz" pos="2127"/>
        <p:guide pos="31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/>
        </p:nvSpPr>
        <p:spPr bwMode="auto">
          <a:xfrm>
            <a:off x="1317625" y="3209925"/>
            <a:ext cx="7229475" cy="28432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32478" tIns="65441" rIns="132478" bIns="65441"/>
          <a:lstStyle/>
          <a:p>
            <a:pPr defTabSz="1308100">
              <a:spcBef>
                <a:spcPct val="30000"/>
              </a:spcBef>
              <a:defRPr/>
            </a:pPr>
            <a:r>
              <a:rPr lang="en-US" sz="1700"/>
              <a:t>Click to edit Master notes styles</a:t>
            </a:r>
          </a:p>
          <a:p>
            <a:pPr marL="654050" lvl="1" defTabSz="1308100">
              <a:spcBef>
                <a:spcPct val="30000"/>
              </a:spcBef>
              <a:defRPr/>
            </a:pPr>
            <a:r>
              <a:rPr lang="en-US" sz="1700"/>
              <a:t>Second Level</a:t>
            </a:r>
          </a:p>
          <a:p>
            <a:pPr marL="1308100" lvl="2" defTabSz="1308100">
              <a:spcBef>
                <a:spcPct val="30000"/>
              </a:spcBef>
              <a:defRPr/>
            </a:pPr>
            <a:r>
              <a:rPr lang="en-US" sz="1700"/>
              <a:t>Third Level</a:t>
            </a:r>
          </a:p>
          <a:p>
            <a:pPr marL="1962150" lvl="3" defTabSz="1308100">
              <a:spcBef>
                <a:spcPct val="30000"/>
              </a:spcBef>
              <a:defRPr/>
            </a:pPr>
            <a:r>
              <a:rPr lang="en-US" sz="1700"/>
              <a:t>Fourth Level</a:t>
            </a:r>
          </a:p>
          <a:p>
            <a:pPr marL="2614613" lvl="4" defTabSz="1308100">
              <a:spcBef>
                <a:spcPct val="30000"/>
              </a:spcBef>
              <a:defRPr/>
            </a:pPr>
            <a:r>
              <a:rPr lang="en-US" sz="1700"/>
              <a:t>Fifth Level</a:t>
            </a:r>
          </a:p>
        </p:txBody>
      </p:sp>
      <p:sp>
        <p:nvSpPr>
          <p:cNvPr id="2253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13088" y="511175"/>
            <a:ext cx="3643312" cy="2522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308100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54050" algn="l" defTabSz="1308100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308100" algn="l" defTabSz="1308100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962150" algn="l" defTabSz="1308100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614613" algn="l" defTabSz="1308100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228600"/>
            <a:ext cx="2105025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228600"/>
            <a:ext cx="6162675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8288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8288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11035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0"/>
            <a:ext cx="9185275" cy="6173788"/>
            <a:chOff x="0" y="0"/>
            <a:chExt cx="5341" cy="3889"/>
          </a:xfrm>
        </p:grpSpPr>
        <p:sp>
          <p:nvSpPr>
            <p:cNvPr id="2" name="Freeform 2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/>
              <a:ahLst/>
              <a:cxnLst>
                <a:cxn ang="0">
                  <a:pos x="3862" y="3418"/>
                </a:cxn>
                <a:cxn ang="0">
                  <a:pos x="457" y="0"/>
                </a:cxn>
                <a:cxn ang="0">
                  <a:pos x="0" y="0"/>
                </a:cxn>
                <a:cxn ang="0">
                  <a:pos x="0" y="481"/>
                </a:cxn>
                <a:cxn ang="0">
                  <a:pos x="3394" y="3888"/>
                </a:cxn>
                <a:cxn ang="0">
                  <a:pos x="3862" y="3418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rgbClr val="264CBC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IE"/>
            </a:p>
          </p:txBody>
        </p:sp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860" y="0"/>
              <a:ext cx="3392" cy="322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3393" y="3036"/>
                </a:cxn>
                <a:cxn ang="0">
                  <a:pos x="3208" y="3222"/>
                </a:cxn>
                <a:cxn ang="0">
                  <a:pos x="0" y="0"/>
                </a:cxn>
                <a:cxn ang="0">
                  <a:pos x="370" y="0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rgbClr val="264CBC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IE"/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/>
              <a:ahLst/>
              <a:cxnLst>
                <a:cxn ang="0">
                  <a:pos x="630" y="0"/>
                </a:cxn>
                <a:cxn ang="0">
                  <a:pos x="2858" y="2238"/>
                </a:cxn>
                <a:cxn ang="0">
                  <a:pos x="2543" y="2555"/>
                </a:cxn>
                <a:cxn ang="0">
                  <a:pos x="0" y="0"/>
                </a:cxn>
                <a:cxn ang="0">
                  <a:pos x="630" y="0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rgbClr val="264CBC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IE"/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11" y="2120"/>
                </a:cxn>
                <a:cxn ang="0">
                  <a:pos x="2285" y="1945"/>
                </a:cxn>
                <a:cxn ang="0">
                  <a:pos x="348" y="0"/>
                </a:cxn>
                <a:cxn ang="0">
                  <a:pos x="0" y="0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rgbClr val="264CBC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IE"/>
            </a:p>
          </p:txBody>
        </p:sp>
      </p:grp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228600"/>
            <a:ext cx="8420100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828800"/>
            <a:ext cx="84201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4000"/>
        <a:buFont typeface="Monotype Sort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906000" cy="1544638"/>
          </a:xfrm>
        </p:spPr>
        <p:txBody>
          <a:bodyPr/>
          <a:lstStyle/>
          <a:p>
            <a:r>
              <a:rPr lang="en-US" sz="3200" b="1" dirty="0" smtClean="0">
                <a:effectLst/>
              </a:rPr>
              <a:t>Children &amp; Young People’s Services Committee</a:t>
            </a:r>
            <a:br>
              <a:rPr lang="en-US" sz="3200" b="1" dirty="0" smtClean="0">
                <a:effectLst/>
              </a:rPr>
            </a:br>
            <a:r>
              <a:rPr lang="en-US" sz="3200" b="1" dirty="0" smtClean="0">
                <a:effectLst/>
              </a:rPr>
              <a:t>Celebration of Achievement Event 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2132857"/>
            <a:ext cx="8420100" cy="4104456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endParaRPr lang="en-IE" sz="2800" dirty="0" smtClean="0"/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r>
              <a:rPr lang="en-IE" sz="2800" b="1" i="1" dirty="0" smtClean="0"/>
              <a:t>Economic Well-Being Sub-Committee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endParaRPr lang="en-IE" sz="2800" b="1" i="1" dirty="0" smtClean="0"/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endParaRPr lang="en-IE" sz="2800" b="1" i="1" dirty="0" smtClean="0"/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r>
              <a:rPr lang="en-IE" sz="2800" b="1" i="1" dirty="0" smtClean="0"/>
              <a:t>				</a:t>
            </a:r>
            <a:r>
              <a:rPr lang="en-IE" sz="2800" b="1" dirty="0" smtClean="0"/>
              <a:t>		Liam Ward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r>
              <a:rPr lang="en-IE" sz="2800" b="1" dirty="0" smtClean="0"/>
              <a:t>						Director of Services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r>
              <a:rPr lang="en-IE" sz="2800" b="1" dirty="0" smtClean="0"/>
              <a:t>						Donegal Co Council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r>
              <a:rPr lang="en-IE" sz="2800" b="1" dirty="0" smtClean="0"/>
              <a:t>		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r>
              <a:rPr lang="en-IE" sz="2800" b="1" dirty="0" smtClean="0"/>
              <a:t>						27</a:t>
            </a:r>
            <a:r>
              <a:rPr lang="en-IE" sz="2800" b="1" baseline="30000" dirty="0" smtClean="0"/>
              <a:t>th</a:t>
            </a:r>
            <a:r>
              <a:rPr lang="en-IE" sz="2800" b="1" dirty="0" smtClean="0"/>
              <a:t> April, 2017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228600"/>
            <a:ext cx="8962578" cy="1219200"/>
          </a:xfrm>
          <a:noFill/>
        </p:spPr>
        <p:txBody>
          <a:bodyPr/>
          <a:lstStyle/>
          <a:p>
            <a:r>
              <a:rPr lang="en-US" sz="3200" b="1" dirty="0" smtClean="0">
                <a:effectLst/>
              </a:rPr>
              <a:t>Children &amp; Young People’s Services Committee</a:t>
            </a:r>
            <a:br>
              <a:rPr lang="en-US" sz="3200" b="1" dirty="0" smtClean="0">
                <a:effectLst/>
              </a:rPr>
            </a:br>
            <a:r>
              <a:rPr lang="en-US" sz="3200" b="1" dirty="0" smtClean="0">
                <a:effectLst/>
              </a:rPr>
              <a:t>Celebration of Achievement Event </a:t>
            </a:r>
            <a:endParaRPr lang="en-US" sz="3200" dirty="0" smtClean="0">
              <a:effectLst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1528763"/>
            <a:ext cx="8928670" cy="5068589"/>
          </a:xfrm>
          <a:noFill/>
        </p:spPr>
        <p:txBody>
          <a:bodyPr/>
          <a:lstStyle/>
          <a:p>
            <a:r>
              <a:rPr lang="en-US" sz="2800" dirty="0" smtClean="0">
                <a:effectLst/>
              </a:rPr>
              <a:t>Better Outcomes, Brighter Futures – National Policy</a:t>
            </a:r>
          </a:p>
          <a:p>
            <a:r>
              <a:rPr lang="en-US" sz="2800" dirty="0" smtClean="0">
                <a:effectLst/>
              </a:rPr>
              <a:t>National Outcome 4 – Economic Security &amp; Opportunity</a:t>
            </a:r>
          </a:p>
          <a:p>
            <a:r>
              <a:rPr lang="en-US" sz="2800" dirty="0" smtClean="0">
                <a:effectLst/>
              </a:rPr>
              <a:t>Role of Economic Well-Being Sub-Committee</a:t>
            </a:r>
          </a:p>
          <a:p>
            <a:r>
              <a:rPr lang="en-US" sz="2800" dirty="0" smtClean="0">
                <a:effectLst/>
              </a:rPr>
              <a:t>Aims for Outcome 4:- Children &amp; Young People </a:t>
            </a:r>
          </a:p>
          <a:p>
            <a:pPr>
              <a:buNone/>
            </a:pPr>
            <a:r>
              <a:rPr lang="en-US" sz="2800" dirty="0" smtClean="0">
                <a:effectLst/>
              </a:rPr>
              <a:t>	4.1 are protected from poverty &amp; social exclusion</a:t>
            </a:r>
          </a:p>
          <a:p>
            <a:pPr>
              <a:buNone/>
            </a:pPr>
            <a:r>
              <a:rPr lang="en-US" sz="2800" dirty="0" smtClean="0">
                <a:effectLst/>
              </a:rPr>
              <a:t>	4.2 are living in child/youth-friendly, sustainable 	communities</a:t>
            </a:r>
          </a:p>
          <a:p>
            <a:pPr>
              <a:buNone/>
            </a:pPr>
            <a:r>
              <a:rPr lang="en-US" sz="2800" dirty="0" smtClean="0">
                <a:effectLst/>
              </a:rPr>
              <a:t>	4.3 have opportunities for ongoing education &amp; 	training</a:t>
            </a:r>
          </a:p>
          <a:p>
            <a:pPr>
              <a:buNone/>
            </a:pPr>
            <a:r>
              <a:rPr lang="en-US" sz="2800" dirty="0" smtClean="0">
                <a:effectLst/>
              </a:rPr>
              <a:t>	4.4 have pathways to economic participation &amp; 	independent living</a:t>
            </a:r>
          </a:p>
          <a:p>
            <a:endParaRPr lang="en-US" sz="2800" dirty="0" smtClean="0">
              <a:effectLst/>
            </a:endParaRPr>
          </a:p>
          <a:p>
            <a:endParaRPr lang="en-US" sz="2800" dirty="0" smtClean="0">
              <a:effectLst/>
            </a:endParaRPr>
          </a:p>
          <a:p>
            <a:endParaRPr lang="en-US" sz="28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0025" y="304800"/>
            <a:ext cx="9145588" cy="1216025"/>
          </a:xfrm>
          <a:noFill/>
          <a:ln w="9525"/>
        </p:spPr>
        <p:txBody>
          <a:bodyPr/>
          <a:lstStyle/>
          <a:p>
            <a:r>
              <a:rPr lang="en-US" sz="3200" b="1" dirty="0" smtClean="0">
                <a:effectLst/>
              </a:rPr>
              <a:t>Children &amp; Young People’s Services Committee</a:t>
            </a:r>
            <a:br>
              <a:rPr lang="en-US" sz="3200" b="1" dirty="0" smtClean="0">
                <a:effectLst/>
              </a:rPr>
            </a:br>
            <a:r>
              <a:rPr lang="en-US" sz="3200" b="1" dirty="0" smtClean="0">
                <a:effectLst/>
              </a:rPr>
              <a:t>Celebration of Achievement Event </a:t>
            </a:r>
            <a:endParaRPr lang="en-GB" sz="3200" dirty="0" smtClean="0">
              <a:effectLst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5925" y="1700807"/>
            <a:ext cx="9074150" cy="5157193"/>
          </a:xfrm>
          <a:noFill/>
          <a:ln w="9525"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IE" dirty="0" smtClean="0">
                <a:effectLst/>
              </a:rPr>
              <a:t>Membership of Sub-Committee </a:t>
            </a:r>
          </a:p>
          <a:p>
            <a:pPr>
              <a:lnSpc>
                <a:spcPct val="90000"/>
              </a:lnSpc>
              <a:buNone/>
            </a:pPr>
            <a:r>
              <a:rPr lang="en-GB" dirty="0" smtClean="0">
                <a:effectLst/>
              </a:rPr>
              <a:t>		</a:t>
            </a:r>
            <a:r>
              <a:rPr lang="en-GB" sz="2800" dirty="0" smtClean="0">
                <a:effectLst/>
              </a:rPr>
              <a:t>Liam Ward – Donegal Co. Council – Chairperson</a:t>
            </a:r>
          </a:p>
          <a:p>
            <a:pPr>
              <a:lnSpc>
                <a:spcPct val="90000"/>
              </a:lnSpc>
              <a:buNone/>
            </a:pPr>
            <a:r>
              <a:rPr lang="en-GB" sz="2800" dirty="0" smtClean="0">
                <a:effectLst/>
              </a:rPr>
              <a:t>		Lorraine Thompson – Donegal Youth Service</a:t>
            </a:r>
          </a:p>
          <a:p>
            <a:pPr>
              <a:lnSpc>
                <a:spcPct val="90000"/>
              </a:lnSpc>
              <a:buNone/>
            </a:pPr>
            <a:r>
              <a:rPr lang="en-GB" sz="2800" dirty="0" smtClean="0">
                <a:effectLst/>
              </a:rPr>
              <a:t>		Peter Walker – Social Inclusion HSE</a:t>
            </a:r>
          </a:p>
          <a:p>
            <a:pPr>
              <a:lnSpc>
                <a:spcPct val="90000"/>
              </a:lnSpc>
              <a:buNone/>
            </a:pPr>
            <a:r>
              <a:rPr lang="en-GB" sz="2800" dirty="0" smtClean="0">
                <a:effectLst/>
              </a:rPr>
              <a:t>		Siobhan McLaughlin – Donegal Travellers Project</a:t>
            </a:r>
          </a:p>
          <a:p>
            <a:pPr>
              <a:lnSpc>
                <a:spcPct val="90000"/>
              </a:lnSpc>
              <a:buNone/>
            </a:pPr>
            <a:r>
              <a:rPr lang="en-GB" sz="2800" dirty="0" smtClean="0">
                <a:effectLst/>
              </a:rPr>
              <a:t>		Jackie Dillon – Donegal Education Centre</a:t>
            </a:r>
          </a:p>
          <a:p>
            <a:pPr>
              <a:lnSpc>
                <a:spcPct val="90000"/>
              </a:lnSpc>
              <a:buNone/>
            </a:pPr>
            <a:r>
              <a:rPr lang="en-GB" sz="2800" dirty="0" smtClean="0">
                <a:effectLst/>
              </a:rPr>
              <a:t>		Louise Brogan – Donegal Local Development Co.</a:t>
            </a:r>
          </a:p>
          <a:p>
            <a:pPr>
              <a:lnSpc>
                <a:spcPct val="90000"/>
              </a:lnSpc>
              <a:buNone/>
            </a:pPr>
            <a:r>
              <a:rPr lang="en-GB" sz="2800" dirty="0" smtClean="0">
                <a:effectLst/>
              </a:rPr>
              <a:t>		Annette Patton – </a:t>
            </a:r>
            <a:r>
              <a:rPr lang="en-GB" sz="2800" dirty="0" err="1" smtClean="0">
                <a:effectLst/>
              </a:rPr>
              <a:t>Inishowen</a:t>
            </a:r>
            <a:r>
              <a:rPr lang="en-GB" sz="2800" dirty="0" smtClean="0">
                <a:effectLst/>
              </a:rPr>
              <a:t> Development Partnership</a:t>
            </a:r>
          </a:p>
          <a:p>
            <a:pPr>
              <a:lnSpc>
                <a:spcPct val="90000"/>
              </a:lnSpc>
              <a:buNone/>
            </a:pPr>
            <a:r>
              <a:rPr lang="en-GB" sz="2800" dirty="0" smtClean="0">
                <a:effectLst/>
              </a:rPr>
              <a:t>		Margaret Gallagher – MABS</a:t>
            </a:r>
          </a:p>
          <a:p>
            <a:pPr>
              <a:lnSpc>
                <a:spcPct val="90000"/>
              </a:lnSpc>
              <a:buNone/>
            </a:pPr>
            <a:r>
              <a:rPr lang="en-GB" sz="2800" dirty="0" smtClean="0">
                <a:effectLst/>
              </a:rPr>
              <a:t>		Anne </a:t>
            </a:r>
            <a:r>
              <a:rPr lang="en-GB" sz="2800" dirty="0" err="1" smtClean="0">
                <a:effectLst/>
              </a:rPr>
              <a:t>Timoney</a:t>
            </a:r>
            <a:r>
              <a:rPr lang="en-GB" sz="2800" dirty="0" smtClean="0">
                <a:effectLst/>
              </a:rPr>
              <a:t> Meehan – CYPSC Co-ordinator</a:t>
            </a:r>
          </a:p>
          <a:p>
            <a:pPr>
              <a:lnSpc>
                <a:spcPct val="90000"/>
              </a:lnSpc>
              <a:buNone/>
            </a:pPr>
            <a:r>
              <a:rPr lang="en-GB" sz="2800" dirty="0" smtClean="0">
                <a:effectLst/>
              </a:rPr>
              <a:t>		</a:t>
            </a:r>
          </a:p>
          <a:p>
            <a:pPr>
              <a:lnSpc>
                <a:spcPct val="90000"/>
              </a:lnSpc>
              <a:buNone/>
            </a:pPr>
            <a:r>
              <a:rPr lang="en-GB" sz="2800" dirty="0" smtClean="0">
                <a:effectLst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188913"/>
            <a:ext cx="8890570" cy="1295400"/>
          </a:xfrm>
          <a:noFill/>
        </p:spPr>
        <p:txBody>
          <a:bodyPr/>
          <a:lstStyle/>
          <a:p>
            <a:r>
              <a:rPr lang="en-US" sz="3200" b="1" dirty="0" smtClean="0">
                <a:effectLst/>
              </a:rPr>
              <a:t>Children &amp; Young People’s Services Committee</a:t>
            </a:r>
            <a:br>
              <a:rPr lang="en-US" sz="3200" b="1" dirty="0" smtClean="0">
                <a:effectLst/>
              </a:rPr>
            </a:br>
            <a:r>
              <a:rPr lang="en-US" sz="3200" b="1" dirty="0" smtClean="0">
                <a:effectLst/>
              </a:rPr>
              <a:t>Celebration of Achievement Event </a:t>
            </a:r>
            <a:endParaRPr lang="en-GB" sz="3200" dirty="0" smtClean="0">
              <a:effectLst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1988" y="1484784"/>
            <a:ext cx="8755508" cy="5112866"/>
          </a:xfrm>
          <a:noFill/>
        </p:spPr>
        <p:txBody>
          <a:bodyPr/>
          <a:lstStyle/>
          <a:p>
            <a:pPr algn="l">
              <a:buFont typeface="Wingdings" pitchFamily="2" charset="2"/>
              <a:buChar char="§"/>
            </a:pPr>
            <a:r>
              <a:rPr lang="en-IE" sz="3200" dirty="0" smtClean="0">
                <a:effectLst/>
              </a:rPr>
              <a:t> Sub-Committee re-energised in Late 2016</a:t>
            </a:r>
          </a:p>
          <a:p>
            <a:pPr algn="l">
              <a:buFont typeface="Wingdings" pitchFamily="2" charset="2"/>
              <a:buChar char="§"/>
            </a:pPr>
            <a:r>
              <a:rPr lang="en-IE" dirty="0" smtClean="0">
                <a:effectLst/>
              </a:rPr>
              <a:t> Meet on a regular basis</a:t>
            </a:r>
          </a:p>
          <a:p>
            <a:pPr algn="l">
              <a:buFont typeface="Wingdings" pitchFamily="2" charset="2"/>
              <a:buChar char="§"/>
            </a:pPr>
            <a:r>
              <a:rPr lang="en-IE" dirty="0" smtClean="0">
                <a:effectLst/>
              </a:rPr>
              <a:t> Terms of Reference drafted and agreed</a:t>
            </a:r>
          </a:p>
          <a:p>
            <a:pPr algn="l">
              <a:buFont typeface="Wingdings" pitchFamily="2" charset="2"/>
              <a:buChar char="§"/>
            </a:pPr>
            <a:r>
              <a:rPr lang="en-IE" sz="3200" dirty="0" smtClean="0">
                <a:effectLst/>
              </a:rPr>
              <a:t> Working towards developing CYPSC Plan for     </a:t>
            </a:r>
          </a:p>
          <a:p>
            <a:pPr algn="l"/>
            <a:r>
              <a:rPr lang="en-IE" dirty="0" smtClean="0">
                <a:effectLst/>
              </a:rPr>
              <a:t>   </a:t>
            </a:r>
            <a:r>
              <a:rPr lang="en-IE" sz="3200" dirty="0" smtClean="0">
                <a:effectLst/>
              </a:rPr>
              <a:t>Donegal</a:t>
            </a:r>
          </a:p>
          <a:p>
            <a:pPr algn="l">
              <a:buFont typeface="Wingdings" pitchFamily="2" charset="2"/>
              <a:buChar char="§"/>
            </a:pPr>
            <a:r>
              <a:rPr lang="en-IE" dirty="0" smtClean="0">
                <a:effectLst/>
              </a:rPr>
              <a:t> Participated in Planning Event held on 12</a:t>
            </a:r>
            <a:r>
              <a:rPr lang="en-IE" baseline="30000" dirty="0" smtClean="0">
                <a:effectLst/>
              </a:rPr>
              <a:t>th</a:t>
            </a:r>
            <a:r>
              <a:rPr lang="en-IE" dirty="0" smtClean="0">
                <a:effectLst/>
              </a:rPr>
              <a:t> April</a:t>
            </a:r>
          </a:p>
          <a:p>
            <a:pPr algn="l">
              <a:buFont typeface="Wingdings" pitchFamily="2" charset="2"/>
              <a:buChar char="§"/>
            </a:pPr>
            <a:r>
              <a:rPr lang="en-IE" sz="3200" dirty="0" smtClean="0">
                <a:effectLst/>
              </a:rPr>
              <a:t> Reviewed ‘Report Profiling Challenges to the </a:t>
            </a:r>
          </a:p>
          <a:p>
            <a:pPr algn="l"/>
            <a:r>
              <a:rPr lang="en-IE" dirty="0" smtClean="0">
                <a:effectLst/>
              </a:rPr>
              <a:t>   </a:t>
            </a:r>
            <a:r>
              <a:rPr lang="en-IE" sz="3200" dirty="0" smtClean="0">
                <a:effectLst/>
              </a:rPr>
              <a:t>Education Sector in Donegal in 2012</a:t>
            </a:r>
          </a:p>
          <a:p>
            <a:pPr algn="l"/>
            <a:endParaRPr lang="en-IE" sz="3200" dirty="0" smtClean="0"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228600"/>
            <a:ext cx="8890570" cy="1219200"/>
          </a:xfrm>
          <a:noFill/>
        </p:spPr>
        <p:txBody>
          <a:bodyPr/>
          <a:lstStyle/>
          <a:p>
            <a:r>
              <a:rPr lang="en-US" sz="3200" b="1" dirty="0" smtClean="0">
                <a:effectLst/>
              </a:rPr>
              <a:t>Children &amp; Young People’s Services Committee</a:t>
            </a:r>
            <a:br>
              <a:rPr lang="en-US" sz="3200" b="1" dirty="0" smtClean="0">
                <a:effectLst/>
              </a:rPr>
            </a:br>
            <a:r>
              <a:rPr lang="en-US" sz="3200" b="1" dirty="0" smtClean="0">
                <a:effectLst/>
              </a:rPr>
              <a:t>Celebration of Achievement Event </a:t>
            </a:r>
            <a:endParaRPr lang="en-GB" sz="3200" dirty="0" smtClean="0">
              <a:effectLst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88950" y="1412875"/>
            <a:ext cx="9072563" cy="5184775"/>
          </a:xfrm>
          <a:noFill/>
          <a:ln w="9525"/>
        </p:spPr>
        <p:txBody>
          <a:bodyPr/>
          <a:lstStyle/>
          <a:p>
            <a:pPr>
              <a:buNone/>
            </a:pPr>
            <a:r>
              <a:rPr lang="en-IE" dirty="0" smtClean="0">
                <a:effectLst/>
              </a:rPr>
              <a:t>Priority Areas Identified: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400" dirty="0" smtClean="0">
                <a:effectLst/>
              </a:rPr>
              <a:t>Access to appropriate accommodation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400" dirty="0" smtClean="0">
                <a:effectLst/>
              </a:rPr>
              <a:t>Availability of apprenticeships / barriers to accessing apprenticeships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400" dirty="0" smtClean="0">
                <a:effectLst/>
              </a:rPr>
              <a:t>Lack of Youth Career Guidance Councillors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400" dirty="0" smtClean="0">
                <a:effectLst/>
              </a:rPr>
              <a:t>Societal attitude to success – should not be defined by academic success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400" dirty="0" smtClean="0">
                <a:effectLst/>
              </a:rPr>
              <a:t>Access to educational opportunities for socially excluded groups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400" dirty="0" smtClean="0">
                <a:effectLst/>
              </a:rPr>
              <a:t>Foster Youth Entrepreneurship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400" dirty="0" smtClean="0">
                <a:effectLst/>
              </a:rPr>
              <a:t>Access to sustainable employment opportunities</a:t>
            </a:r>
          </a:p>
          <a:p>
            <a:pPr marL="514350" indent="-514350">
              <a:buFont typeface="+mj-lt"/>
              <a:buAutoNum type="arabicPeriod"/>
            </a:pPr>
            <a:r>
              <a:rPr lang="en-IE" sz="2400" dirty="0" smtClean="0">
                <a:effectLst/>
              </a:rPr>
              <a:t>Provision of support to NEETS Group (Not in Employment, Education, or Training)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228600"/>
            <a:ext cx="8962578" cy="1219200"/>
          </a:xfrm>
          <a:noFill/>
        </p:spPr>
        <p:txBody>
          <a:bodyPr/>
          <a:lstStyle/>
          <a:p>
            <a:r>
              <a:rPr lang="en-US" sz="3200" b="1" dirty="0" smtClean="0">
                <a:effectLst/>
              </a:rPr>
              <a:t>Children &amp; Young People’s Services Committee</a:t>
            </a:r>
            <a:br>
              <a:rPr lang="en-US" sz="3200" b="1" dirty="0" smtClean="0">
                <a:effectLst/>
              </a:rPr>
            </a:br>
            <a:r>
              <a:rPr lang="en-US" sz="3200" b="1" dirty="0" smtClean="0">
                <a:effectLst/>
              </a:rPr>
              <a:t>Celebration of Achievement Event </a:t>
            </a:r>
            <a:endParaRPr lang="en-US" sz="3200" dirty="0" smtClean="0">
              <a:effectLst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72816"/>
            <a:ext cx="9705528" cy="5085184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IE" sz="2800" b="1" dirty="0" smtClean="0">
                <a:effectLst/>
              </a:rPr>
              <a:t>Profiling Challenges to Education Sector in Donegal in 2012</a:t>
            </a:r>
          </a:p>
          <a:p>
            <a:pPr eaLnBrk="1" hangingPunct="1">
              <a:lnSpc>
                <a:spcPct val="90000"/>
              </a:lnSpc>
            </a:pPr>
            <a:r>
              <a:rPr lang="en-IE" sz="2800" dirty="0" smtClean="0">
                <a:effectLst/>
              </a:rPr>
              <a:t>Significant Piece of Research carried out by the Sub-Committee in 2011 / 2012 – published in 2012</a:t>
            </a:r>
          </a:p>
          <a:p>
            <a:pPr eaLnBrk="1" hangingPunct="1">
              <a:lnSpc>
                <a:spcPct val="90000"/>
              </a:lnSpc>
            </a:pPr>
            <a:r>
              <a:rPr lang="en-IE" sz="2800" dirty="0" smtClean="0">
                <a:effectLst/>
              </a:rPr>
              <a:t>Report contained a number of relevant recommendations in the following areas: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IE" sz="2400" dirty="0" smtClean="0">
                <a:effectLst/>
              </a:rPr>
              <a:t>Levels of deprivation and links to erosion of Skills &amp; Knowledge base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IE" sz="2400" dirty="0" smtClean="0">
                <a:effectLst/>
              </a:rPr>
              <a:t> Integration of Education and Rural Transport Strategies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IE" sz="2400" dirty="0" smtClean="0">
                <a:effectLst/>
              </a:rPr>
              <a:t> Reduction in the Financial Burden on Parents supporting children in education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IE" sz="2400" dirty="0" smtClean="0">
                <a:effectLst/>
              </a:rPr>
              <a:t> Need for designated Education focused Traveller Liaison Officer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IE" sz="2400" dirty="0" smtClean="0">
                <a:effectLst/>
              </a:rPr>
              <a:t> Support for Children with Special Needs as they progress through the education system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IE" sz="2400" dirty="0" smtClean="0">
              <a:effectLst/>
            </a:endParaRPr>
          </a:p>
          <a:p>
            <a:pPr eaLnBrk="1" hangingPunct="1">
              <a:lnSpc>
                <a:spcPct val="90000"/>
              </a:lnSpc>
            </a:pPr>
            <a:endParaRPr lang="en-IE" sz="2800" dirty="0" smtClean="0">
              <a:effectLst/>
            </a:endParaRPr>
          </a:p>
          <a:p>
            <a:pPr>
              <a:lnSpc>
                <a:spcPct val="90000"/>
              </a:lnSpc>
            </a:pPr>
            <a:endParaRPr lang="en-US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228600"/>
            <a:ext cx="8962578" cy="1040160"/>
          </a:xfrm>
        </p:spPr>
        <p:txBody>
          <a:bodyPr/>
          <a:lstStyle/>
          <a:p>
            <a:r>
              <a:rPr lang="en-US" sz="3200" b="1" dirty="0" smtClean="0">
                <a:effectLst/>
              </a:rPr>
              <a:t>Children &amp; Young People’s Services Committee</a:t>
            </a:r>
            <a:br>
              <a:rPr lang="en-US" sz="3200" b="1" dirty="0" smtClean="0">
                <a:effectLst/>
              </a:rPr>
            </a:br>
            <a:r>
              <a:rPr lang="en-US" sz="3200" b="1" dirty="0" smtClean="0">
                <a:effectLst/>
              </a:rPr>
              <a:t>Celebration of Achievement Event</a:t>
            </a:r>
            <a:r>
              <a:rPr lang="en-US" b="1" dirty="0" smtClean="0">
                <a:effectLst/>
              </a:rPr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828800"/>
            <a:ext cx="8420100" cy="476855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IE" dirty="0" smtClean="0"/>
              <a:t>Next Steps</a:t>
            </a:r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 Continue engagement on cross sector basis </a:t>
            </a:r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 Finalise Work Plan for Economic Well-Being Sub-Committee</a:t>
            </a:r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 Integrate with Donegal CYPSC Plan</a:t>
            </a:r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 Set out key implementation actions</a:t>
            </a:r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 Target resources required to implement actions</a:t>
            </a:r>
          </a:p>
          <a:p>
            <a:pPr>
              <a:buNone/>
            </a:pPr>
            <a:endParaRPr lang="en-IE" dirty="0" smtClean="0"/>
          </a:p>
          <a:p>
            <a:pPr algn="ctr">
              <a:buNone/>
            </a:pPr>
            <a:r>
              <a:rPr lang="en-IE" b="1" dirty="0" smtClean="0"/>
              <a:t>A lot done – much more to do!!</a:t>
            </a:r>
          </a:p>
          <a:p>
            <a:pPr>
              <a:buNone/>
            </a:pPr>
            <a:endParaRPr lang="en-I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906000" cy="1544638"/>
          </a:xfrm>
        </p:spPr>
        <p:txBody>
          <a:bodyPr/>
          <a:lstStyle/>
          <a:p>
            <a:r>
              <a:rPr lang="en-US" sz="3200" b="1" dirty="0" smtClean="0">
                <a:effectLst/>
              </a:rPr>
              <a:t>Children &amp; Young People’s Services Committee</a:t>
            </a:r>
            <a:br>
              <a:rPr lang="en-US" sz="3200" b="1" dirty="0" smtClean="0">
                <a:effectLst/>
              </a:rPr>
            </a:br>
            <a:r>
              <a:rPr lang="en-US" sz="3200" b="1" dirty="0" smtClean="0">
                <a:effectLst/>
              </a:rPr>
              <a:t>Celebration of Achievement Event 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2132857"/>
            <a:ext cx="8420100" cy="4104456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endParaRPr lang="en-IE" sz="2800" dirty="0" smtClean="0"/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r>
              <a:rPr lang="en-IE" sz="2800" b="1" i="1" dirty="0" smtClean="0"/>
              <a:t>Economic Well-Being Sub-Committee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endParaRPr lang="en-IE" sz="2800" b="1" i="1" dirty="0" smtClean="0"/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endParaRPr lang="en-IE" sz="2800" b="1" i="1" dirty="0" smtClean="0"/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r>
              <a:rPr lang="en-IE" sz="2800" b="1" i="1" dirty="0" smtClean="0"/>
              <a:t>				</a:t>
            </a:r>
            <a:r>
              <a:rPr lang="en-IE" sz="2800" b="1" dirty="0" smtClean="0"/>
              <a:t>		Liam Ward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r>
              <a:rPr lang="en-IE" sz="2800" b="1" dirty="0" smtClean="0"/>
              <a:t>						Director of Services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r>
              <a:rPr lang="en-IE" sz="2800" b="1" dirty="0" smtClean="0"/>
              <a:t>						Donegal Co Council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r>
              <a:rPr lang="en-IE" sz="2800" b="1" dirty="0" smtClean="0"/>
              <a:t>		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  <a:defRPr/>
            </a:pPr>
            <a:r>
              <a:rPr lang="en-IE" sz="2800" b="1" dirty="0" smtClean="0"/>
              <a:t>						27</a:t>
            </a:r>
            <a:r>
              <a:rPr lang="en-IE" sz="2800" b="1" baseline="30000" dirty="0" smtClean="0"/>
              <a:t>th</a:t>
            </a:r>
            <a:r>
              <a:rPr lang="en-IE" sz="2800" b="1" dirty="0" smtClean="0"/>
              <a:t> April, 2017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diags">
  <a:themeElements>
    <a:clrScheme name="bludiags 7">
      <a:dk1>
        <a:srgbClr val="081D58"/>
      </a:dk1>
      <a:lt1>
        <a:srgbClr val="FFFFFF"/>
      </a:lt1>
      <a:dk2>
        <a:srgbClr val="2207A2"/>
      </a:dk2>
      <a:lt2>
        <a:srgbClr val="FAFD00"/>
      </a:lt2>
      <a:accent1>
        <a:srgbClr val="F57B49"/>
      </a:accent1>
      <a:accent2>
        <a:srgbClr val="F95AB7"/>
      </a:accent2>
      <a:accent3>
        <a:srgbClr val="ABAACE"/>
      </a:accent3>
      <a:accent4>
        <a:srgbClr val="DADADA"/>
      </a:accent4>
      <a:accent5>
        <a:srgbClr val="F9BFB1"/>
      </a:accent5>
      <a:accent6>
        <a:srgbClr val="E251A6"/>
      </a:accent6>
      <a:hlink>
        <a:srgbClr val="FC0128"/>
      </a:hlink>
      <a:folHlink>
        <a:srgbClr val="618FFD"/>
      </a:folHlink>
    </a:clrScheme>
    <a:fontScheme name="bludiag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diag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diag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diag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diags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diag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diag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diags 7">
        <a:dk1>
          <a:srgbClr val="081D58"/>
        </a:dk1>
        <a:lt1>
          <a:srgbClr val="FFFFFF"/>
        </a:lt1>
        <a:dk2>
          <a:srgbClr val="2207A2"/>
        </a:dk2>
        <a:lt2>
          <a:srgbClr val="FAFD00"/>
        </a:lt2>
        <a:accent1>
          <a:srgbClr val="F57B49"/>
        </a:accent1>
        <a:accent2>
          <a:srgbClr val="F95AB7"/>
        </a:accent2>
        <a:accent3>
          <a:srgbClr val="ABAACE"/>
        </a:accent3>
        <a:accent4>
          <a:srgbClr val="DADADA"/>
        </a:accent4>
        <a:accent5>
          <a:srgbClr val="F9BFB1"/>
        </a:accent5>
        <a:accent6>
          <a:srgbClr val="E251A6"/>
        </a:accent6>
        <a:hlink>
          <a:srgbClr val="FC0128"/>
        </a:hlink>
        <a:folHlink>
          <a:srgbClr val="618FF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g:\apps\msoffice\template\sldshow\bludiags.ppt</Template>
  <TotalTime>398480811</TotalTime>
  <Pages>22</Pages>
  <Words>343</Words>
  <Application>Microsoft Office PowerPoint</Application>
  <PresentationFormat>A4 Paper (210x297 mm)</PresentationFormat>
  <Paragraphs>81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bludiags</vt:lpstr>
      <vt:lpstr>Children &amp; Young People’s Services Committee Celebration of Achievement Event </vt:lpstr>
      <vt:lpstr>Children &amp; Young People’s Services Committee Celebration of Achievement Event </vt:lpstr>
      <vt:lpstr>Children &amp; Young People’s Services Committee Celebration of Achievement Event </vt:lpstr>
      <vt:lpstr>Children &amp; Young People’s Services Committee Celebration of Achievement Event </vt:lpstr>
      <vt:lpstr>Children &amp; Young People’s Services Committee Celebration of Achievement Event </vt:lpstr>
      <vt:lpstr>Children &amp; Young People’s Services Committee Celebration of Achievement Event </vt:lpstr>
      <vt:lpstr>Children &amp; Young People’s Services Committee Celebration of Achievement Event </vt:lpstr>
      <vt:lpstr>Children &amp; Young People’s Services Committee Celebration of Achievement Event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Donegal County Council Finance Officer's Presentation 1997 Estimates Meeting</dc:title>
  <dc:creator>Edwina Sweeney</dc:creator>
  <cp:lastModifiedBy>Admin</cp:lastModifiedBy>
  <cp:revision>1084</cp:revision>
  <cp:lastPrinted>2005-01-07T09:15:09Z</cp:lastPrinted>
  <dcterms:created xsi:type="dcterms:W3CDTF">1998-11-05T10:03:18Z</dcterms:created>
  <dcterms:modified xsi:type="dcterms:W3CDTF">2017-04-20T10:36:13Z</dcterms:modified>
</cp:coreProperties>
</file>