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72" r:id="rId4"/>
    <p:sldId id="273" r:id="rId5"/>
    <p:sldId id="259" r:id="rId6"/>
    <p:sldId id="258" r:id="rId7"/>
    <p:sldId id="262" r:id="rId8"/>
    <p:sldId id="268" r:id="rId9"/>
    <p:sldId id="269" r:id="rId10"/>
    <p:sldId id="270" r:id="rId11"/>
    <p:sldId id="271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B8577-A610-4C1D-BFF2-D7C7216405E9}" type="datetimeFigureOut">
              <a:rPr lang="en-IE" smtClean="0"/>
              <a:pPr/>
              <a:t>08/10/2018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A1540-9819-44E9-8BF0-DC9E98DE8F61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B8577-A610-4C1D-BFF2-D7C7216405E9}" type="datetimeFigureOut">
              <a:rPr lang="en-IE" smtClean="0"/>
              <a:pPr/>
              <a:t>08/10/2018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A1540-9819-44E9-8BF0-DC9E98DE8F61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B8577-A610-4C1D-BFF2-D7C7216405E9}" type="datetimeFigureOut">
              <a:rPr lang="en-IE" smtClean="0"/>
              <a:pPr/>
              <a:t>08/10/2018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A1540-9819-44E9-8BF0-DC9E98DE8F61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B8577-A610-4C1D-BFF2-D7C7216405E9}" type="datetimeFigureOut">
              <a:rPr lang="en-IE" smtClean="0"/>
              <a:pPr/>
              <a:t>08/10/2018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A1540-9819-44E9-8BF0-DC9E98DE8F61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B8577-A610-4C1D-BFF2-D7C7216405E9}" type="datetimeFigureOut">
              <a:rPr lang="en-IE" smtClean="0"/>
              <a:pPr/>
              <a:t>08/10/2018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A1540-9819-44E9-8BF0-DC9E98DE8F61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B8577-A610-4C1D-BFF2-D7C7216405E9}" type="datetimeFigureOut">
              <a:rPr lang="en-IE" smtClean="0"/>
              <a:pPr/>
              <a:t>08/10/2018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A1540-9819-44E9-8BF0-DC9E98DE8F61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B8577-A610-4C1D-BFF2-D7C7216405E9}" type="datetimeFigureOut">
              <a:rPr lang="en-IE" smtClean="0"/>
              <a:pPr/>
              <a:t>08/10/2018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A1540-9819-44E9-8BF0-DC9E98DE8F61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B8577-A610-4C1D-BFF2-D7C7216405E9}" type="datetimeFigureOut">
              <a:rPr lang="en-IE" smtClean="0"/>
              <a:pPr/>
              <a:t>08/10/2018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A1540-9819-44E9-8BF0-DC9E98DE8F61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B8577-A610-4C1D-BFF2-D7C7216405E9}" type="datetimeFigureOut">
              <a:rPr lang="en-IE" smtClean="0"/>
              <a:pPr/>
              <a:t>08/10/2018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A1540-9819-44E9-8BF0-DC9E98DE8F61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B8577-A610-4C1D-BFF2-D7C7216405E9}" type="datetimeFigureOut">
              <a:rPr lang="en-IE" smtClean="0"/>
              <a:pPr/>
              <a:t>08/10/2018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A1540-9819-44E9-8BF0-DC9E98DE8F61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B8577-A610-4C1D-BFF2-D7C7216405E9}" type="datetimeFigureOut">
              <a:rPr lang="en-IE" smtClean="0"/>
              <a:pPr/>
              <a:t>08/10/2018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A1540-9819-44E9-8BF0-DC9E98DE8F61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8B8577-A610-4C1D-BFF2-D7C7216405E9}" type="datetimeFigureOut">
              <a:rPr lang="en-IE" smtClean="0"/>
              <a:pPr/>
              <a:t>08/10/2018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6A1540-9819-44E9-8BF0-DC9E98DE8F61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188641"/>
            <a:ext cx="8568952" cy="1440160"/>
          </a:xfrm>
        </p:spPr>
        <p:txBody>
          <a:bodyPr>
            <a:normAutofit/>
          </a:bodyPr>
          <a:lstStyle/>
          <a:p>
            <a:pPr algn="r"/>
            <a:r>
              <a:rPr lang="en-IE" sz="2400" dirty="0" smtClean="0">
                <a:solidFill>
                  <a:srgbClr val="7030A0"/>
                </a:solidFill>
              </a:rPr>
              <a:t>CYPP Launch – Wednesday 10</a:t>
            </a:r>
            <a:r>
              <a:rPr lang="en-IE" sz="2400" baseline="30000" dirty="0" smtClean="0">
                <a:solidFill>
                  <a:srgbClr val="7030A0"/>
                </a:solidFill>
              </a:rPr>
              <a:t>th</a:t>
            </a:r>
            <a:r>
              <a:rPr lang="en-IE" sz="2400" dirty="0" smtClean="0">
                <a:solidFill>
                  <a:srgbClr val="7030A0"/>
                </a:solidFill>
              </a:rPr>
              <a:t> Oct 2018</a:t>
            </a:r>
            <a:endParaRPr lang="en-IE" sz="2400" dirty="0">
              <a:solidFill>
                <a:srgbClr val="7030A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1988840"/>
            <a:ext cx="8496944" cy="4680520"/>
          </a:xfrm>
        </p:spPr>
        <p:txBody>
          <a:bodyPr/>
          <a:lstStyle/>
          <a:p>
            <a:pPr algn="l"/>
            <a:r>
              <a:rPr lang="en-IE" dirty="0" smtClean="0">
                <a:solidFill>
                  <a:schemeClr val="tx1"/>
                </a:solidFill>
              </a:rPr>
              <a:t>Donegal </a:t>
            </a:r>
          </a:p>
          <a:p>
            <a:pPr algn="l"/>
            <a:r>
              <a:rPr lang="en-IE" dirty="0" smtClean="0">
                <a:solidFill>
                  <a:schemeClr val="tx1"/>
                </a:solidFill>
              </a:rPr>
              <a:t>Children and Young People’s Plan</a:t>
            </a:r>
          </a:p>
          <a:p>
            <a:pPr algn="l"/>
            <a:r>
              <a:rPr lang="en-IE" dirty="0" smtClean="0">
                <a:solidFill>
                  <a:schemeClr val="tx1"/>
                </a:solidFill>
              </a:rPr>
              <a:t>2018 – 2020</a:t>
            </a:r>
          </a:p>
          <a:p>
            <a:pPr algn="l"/>
            <a:endParaRPr lang="en-IE" dirty="0" smtClean="0"/>
          </a:p>
          <a:p>
            <a:pPr algn="l"/>
            <a:r>
              <a:rPr lang="en-IE" sz="2400" b="1" dirty="0" smtClean="0">
                <a:solidFill>
                  <a:schemeClr val="tx1"/>
                </a:solidFill>
              </a:rPr>
              <a:t>Improving the lives of Children and Young People across Donegal</a:t>
            </a:r>
            <a:endParaRPr lang="en-IE" sz="2400" b="1" dirty="0">
              <a:solidFill>
                <a:schemeClr val="tx1"/>
              </a:solidFill>
            </a:endParaRPr>
          </a:p>
          <a:p>
            <a:pPr algn="l"/>
            <a:r>
              <a:rPr lang="en-IE" b="1" dirty="0" smtClean="0"/>
              <a:t>						</a:t>
            </a:r>
            <a:r>
              <a:rPr lang="en-IE" sz="2400" i="1" dirty="0" smtClean="0">
                <a:solidFill>
                  <a:schemeClr val="tx1"/>
                </a:solidFill>
              </a:rPr>
              <a:t>Liam Ward</a:t>
            </a:r>
          </a:p>
          <a:p>
            <a:pPr algn="l"/>
            <a:r>
              <a:rPr lang="en-IE" sz="2400" i="1" dirty="0">
                <a:solidFill>
                  <a:schemeClr val="tx1"/>
                </a:solidFill>
              </a:rPr>
              <a:t>	</a:t>
            </a:r>
            <a:r>
              <a:rPr lang="en-IE" sz="2400" i="1" dirty="0" smtClean="0">
                <a:solidFill>
                  <a:schemeClr val="tx1"/>
                </a:solidFill>
              </a:rPr>
              <a:t>					Director of Service</a:t>
            </a:r>
          </a:p>
          <a:p>
            <a:pPr algn="l"/>
            <a:r>
              <a:rPr lang="en-IE" sz="2400" i="1" dirty="0">
                <a:solidFill>
                  <a:schemeClr val="tx1"/>
                </a:solidFill>
              </a:rPr>
              <a:t>	</a:t>
            </a:r>
            <a:r>
              <a:rPr lang="en-IE" sz="2400" i="1" dirty="0" smtClean="0">
                <a:solidFill>
                  <a:schemeClr val="tx1"/>
                </a:solidFill>
              </a:rPr>
              <a:t>					Deputy Chair</a:t>
            </a:r>
          </a:p>
          <a:p>
            <a:pPr algn="l"/>
            <a:r>
              <a:rPr lang="en-IE" sz="2400" i="1" dirty="0">
                <a:solidFill>
                  <a:schemeClr val="tx1"/>
                </a:solidFill>
              </a:rPr>
              <a:t>	</a:t>
            </a:r>
            <a:r>
              <a:rPr lang="en-IE" sz="2400" i="1" dirty="0" smtClean="0">
                <a:solidFill>
                  <a:schemeClr val="tx1"/>
                </a:solidFill>
              </a:rPr>
              <a:t>					Donegal CYPSC</a:t>
            </a:r>
          </a:p>
          <a:p>
            <a:pPr algn="l"/>
            <a:endParaRPr lang="en-IE" sz="2400" b="1" dirty="0" smtClean="0"/>
          </a:p>
          <a:p>
            <a:pPr algn="l"/>
            <a:endParaRPr lang="en-IE" b="1" dirty="0" smtClean="0"/>
          </a:p>
          <a:p>
            <a:pPr algn="l"/>
            <a:endParaRPr lang="en-IE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1" y="188641"/>
            <a:ext cx="3456384" cy="1512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188641"/>
            <a:ext cx="8568952" cy="1440160"/>
          </a:xfrm>
        </p:spPr>
        <p:txBody>
          <a:bodyPr>
            <a:normAutofit/>
          </a:bodyPr>
          <a:lstStyle/>
          <a:p>
            <a:pPr algn="r"/>
            <a:r>
              <a:rPr lang="en-IE" sz="2400" dirty="0" smtClean="0">
                <a:solidFill>
                  <a:srgbClr val="7030A0"/>
                </a:solidFill>
              </a:rPr>
              <a:t>CYPP Launch – Wednesday 10</a:t>
            </a:r>
            <a:r>
              <a:rPr lang="en-IE" sz="2400" baseline="30000" dirty="0" smtClean="0">
                <a:solidFill>
                  <a:srgbClr val="7030A0"/>
                </a:solidFill>
              </a:rPr>
              <a:t>th</a:t>
            </a:r>
            <a:r>
              <a:rPr lang="en-IE" sz="2400" dirty="0" smtClean="0">
                <a:solidFill>
                  <a:srgbClr val="7030A0"/>
                </a:solidFill>
              </a:rPr>
              <a:t> Oct 2018</a:t>
            </a:r>
            <a:endParaRPr lang="en-IE" sz="2400" dirty="0">
              <a:solidFill>
                <a:srgbClr val="7030A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1988840"/>
            <a:ext cx="8496944" cy="4680520"/>
          </a:xfrm>
        </p:spPr>
        <p:txBody>
          <a:bodyPr>
            <a:normAutofit/>
          </a:bodyPr>
          <a:lstStyle/>
          <a:p>
            <a:pPr algn="l"/>
            <a:r>
              <a:rPr lang="en-IE" sz="2400" b="1" dirty="0" smtClean="0">
                <a:solidFill>
                  <a:schemeClr val="tx1"/>
                </a:solidFill>
              </a:rPr>
              <a:t>Section 7:	Monitoring and Review</a:t>
            </a:r>
          </a:p>
          <a:p>
            <a:pPr algn="l">
              <a:buFont typeface="Arial" pitchFamily="34" charset="0"/>
              <a:buChar char="•"/>
            </a:pPr>
            <a:r>
              <a:rPr lang="en-IE" sz="2400" b="1" dirty="0" smtClean="0"/>
              <a:t> </a:t>
            </a:r>
            <a:r>
              <a:rPr lang="en-IE" sz="2000" i="1" dirty="0" smtClean="0">
                <a:solidFill>
                  <a:schemeClr val="tx1"/>
                </a:solidFill>
              </a:rPr>
              <a:t>CYPSC Planning and Reporting Framework 2017 – Annual Work Plans</a:t>
            </a:r>
          </a:p>
          <a:p>
            <a:pPr algn="l">
              <a:buFont typeface="Arial" pitchFamily="34" charset="0"/>
              <a:buChar char="•"/>
            </a:pPr>
            <a:r>
              <a:rPr lang="en-IE" sz="2000" i="1" dirty="0" smtClean="0">
                <a:solidFill>
                  <a:schemeClr val="tx1"/>
                </a:solidFill>
              </a:rPr>
              <a:t> Monitoring at local County level – Links to LECP and related systems</a:t>
            </a:r>
          </a:p>
          <a:p>
            <a:pPr algn="l">
              <a:buFont typeface="Arial" pitchFamily="34" charset="0"/>
              <a:buChar char="•"/>
            </a:pPr>
            <a:r>
              <a:rPr lang="en-IE" sz="2000" i="1" dirty="0" smtClean="0">
                <a:solidFill>
                  <a:schemeClr val="tx1"/>
                </a:solidFill>
              </a:rPr>
              <a:t> Monitoring at National level – Quarterly Reporting on progress across all 5 National Outcomes</a:t>
            </a:r>
          </a:p>
          <a:p>
            <a:pPr algn="l">
              <a:buFont typeface="Arial" pitchFamily="34" charset="0"/>
              <a:buChar char="•"/>
            </a:pPr>
            <a:endParaRPr lang="en-IE" sz="2400" i="1" dirty="0" smtClean="0">
              <a:solidFill>
                <a:schemeClr val="tx1"/>
              </a:solidFill>
            </a:endParaRPr>
          </a:p>
          <a:p>
            <a:pPr algn="l"/>
            <a:r>
              <a:rPr lang="en-IE" sz="2400" b="1" dirty="0" smtClean="0">
                <a:solidFill>
                  <a:schemeClr val="tx1"/>
                </a:solidFill>
              </a:rPr>
              <a:t>Section 8: Appendices</a:t>
            </a:r>
          </a:p>
          <a:p>
            <a:pPr algn="l"/>
            <a:r>
              <a:rPr lang="en-IE" sz="2000" i="1" dirty="0" smtClean="0">
                <a:solidFill>
                  <a:schemeClr val="tx1"/>
                </a:solidFill>
              </a:rPr>
              <a:t>Numerous appendices including:</a:t>
            </a:r>
          </a:p>
          <a:p>
            <a:pPr algn="l">
              <a:buFont typeface="Arial" pitchFamily="34" charset="0"/>
              <a:buChar char="•"/>
            </a:pPr>
            <a:r>
              <a:rPr lang="en-IE" sz="2000" dirty="0" smtClean="0">
                <a:solidFill>
                  <a:schemeClr val="tx1"/>
                </a:solidFill>
              </a:rPr>
              <a:t> CYPSC – Terms of Reference</a:t>
            </a:r>
          </a:p>
          <a:p>
            <a:pPr algn="l">
              <a:buFont typeface="Arial" pitchFamily="34" charset="0"/>
              <a:buChar char="•"/>
            </a:pPr>
            <a:r>
              <a:rPr lang="en-IE" sz="2000" dirty="0" smtClean="0">
                <a:solidFill>
                  <a:schemeClr val="tx1"/>
                </a:solidFill>
              </a:rPr>
              <a:t> Overview of Consultation Activities</a:t>
            </a:r>
          </a:p>
          <a:p>
            <a:pPr algn="l">
              <a:buFont typeface="Arial" pitchFamily="34" charset="0"/>
              <a:buChar char="•"/>
            </a:pPr>
            <a:r>
              <a:rPr lang="en-IE" sz="2000" dirty="0" smtClean="0">
                <a:solidFill>
                  <a:schemeClr val="tx1"/>
                </a:solidFill>
              </a:rPr>
              <a:t> Link to Key Priorities in Donegal LECP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1" y="188641"/>
            <a:ext cx="3456384" cy="1512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188641"/>
            <a:ext cx="8568952" cy="1440160"/>
          </a:xfrm>
        </p:spPr>
        <p:txBody>
          <a:bodyPr>
            <a:normAutofit/>
          </a:bodyPr>
          <a:lstStyle/>
          <a:p>
            <a:pPr algn="r"/>
            <a:r>
              <a:rPr lang="en-IE" sz="2400" dirty="0" smtClean="0">
                <a:solidFill>
                  <a:srgbClr val="7030A0"/>
                </a:solidFill>
              </a:rPr>
              <a:t>CYPP Launch – Wednesday 10</a:t>
            </a:r>
            <a:r>
              <a:rPr lang="en-IE" sz="2400" baseline="30000" dirty="0" smtClean="0">
                <a:solidFill>
                  <a:srgbClr val="7030A0"/>
                </a:solidFill>
              </a:rPr>
              <a:t>th</a:t>
            </a:r>
            <a:r>
              <a:rPr lang="en-IE" sz="2400" dirty="0" smtClean="0">
                <a:solidFill>
                  <a:srgbClr val="7030A0"/>
                </a:solidFill>
              </a:rPr>
              <a:t> Oct 2018</a:t>
            </a:r>
            <a:endParaRPr lang="en-IE" sz="2400" dirty="0">
              <a:solidFill>
                <a:srgbClr val="7030A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1988840"/>
            <a:ext cx="8496944" cy="4680520"/>
          </a:xfrm>
        </p:spPr>
        <p:txBody>
          <a:bodyPr/>
          <a:lstStyle/>
          <a:p>
            <a:pPr algn="l"/>
            <a:r>
              <a:rPr lang="en-IE" dirty="0" smtClean="0">
                <a:solidFill>
                  <a:schemeClr val="tx1"/>
                </a:solidFill>
              </a:rPr>
              <a:t>Donegal </a:t>
            </a:r>
          </a:p>
          <a:p>
            <a:pPr algn="l"/>
            <a:r>
              <a:rPr lang="en-IE" dirty="0" smtClean="0">
                <a:solidFill>
                  <a:schemeClr val="tx1"/>
                </a:solidFill>
              </a:rPr>
              <a:t>Children and Young People’s Plan</a:t>
            </a:r>
          </a:p>
          <a:p>
            <a:pPr algn="l"/>
            <a:r>
              <a:rPr lang="en-IE" dirty="0" smtClean="0">
                <a:solidFill>
                  <a:schemeClr val="tx1"/>
                </a:solidFill>
              </a:rPr>
              <a:t>2018 – 2020</a:t>
            </a:r>
          </a:p>
          <a:p>
            <a:pPr algn="l"/>
            <a:endParaRPr lang="en-IE" dirty="0" smtClean="0"/>
          </a:p>
          <a:p>
            <a:pPr algn="l"/>
            <a:r>
              <a:rPr lang="en-IE" sz="2400" b="1" dirty="0" smtClean="0">
                <a:solidFill>
                  <a:schemeClr val="tx1"/>
                </a:solidFill>
              </a:rPr>
              <a:t>Improving the lives of Children and Young People across Donegal</a:t>
            </a:r>
            <a:endParaRPr lang="en-IE" sz="2400" b="1" dirty="0">
              <a:solidFill>
                <a:schemeClr val="tx1"/>
              </a:solidFill>
            </a:endParaRPr>
          </a:p>
          <a:p>
            <a:pPr algn="l"/>
            <a:r>
              <a:rPr lang="en-IE" b="1" dirty="0" smtClean="0"/>
              <a:t>						</a:t>
            </a:r>
            <a:r>
              <a:rPr lang="en-IE" sz="2400" i="1" dirty="0" smtClean="0">
                <a:solidFill>
                  <a:schemeClr val="tx1"/>
                </a:solidFill>
              </a:rPr>
              <a:t>Liam Ward</a:t>
            </a:r>
          </a:p>
          <a:p>
            <a:pPr algn="l"/>
            <a:r>
              <a:rPr lang="en-IE" sz="2400" i="1" dirty="0">
                <a:solidFill>
                  <a:schemeClr val="tx1"/>
                </a:solidFill>
              </a:rPr>
              <a:t>	</a:t>
            </a:r>
            <a:r>
              <a:rPr lang="en-IE" sz="2400" i="1" dirty="0" smtClean="0">
                <a:solidFill>
                  <a:schemeClr val="tx1"/>
                </a:solidFill>
              </a:rPr>
              <a:t>					Director of Service</a:t>
            </a:r>
          </a:p>
          <a:p>
            <a:pPr algn="l"/>
            <a:r>
              <a:rPr lang="en-IE" sz="2400" i="1" dirty="0">
                <a:solidFill>
                  <a:schemeClr val="tx1"/>
                </a:solidFill>
              </a:rPr>
              <a:t>	</a:t>
            </a:r>
            <a:r>
              <a:rPr lang="en-IE" sz="2400" i="1" dirty="0" smtClean="0">
                <a:solidFill>
                  <a:schemeClr val="tx1"/>
                </a:solidFill>
              </a:rPr>
              <a:t>					Deputy Chair</a:t>
            </a:r>
          </a:p>
          <a:p>
            <a:pPr algn="l"/>
            <a:r>
              <a:rPr lang="en-IE" sz="2400" i="1" dirty="0">
                <a:solidFill>
                  <a:schemeClr val="tx1"/>
                </a:solidFill>
              </a:rPr>
              <a:t>	</a:t>
            </a:r>
            <a:r>
              <a:rPr lang="en-IE" sz="2400" i="1" dirty="0" smtClean="0">
                <a:solidFill>
                  <a:schemeClr val="tx1"/>
                </a:solidFill>
              </a:rPr>
              <a:t>					Donegal CYPSC</a:t>
            </a:r>
          </a:p>
          <a:p>
            <a:pPr algn="l"/>
            <a:endParaRPr lang="en-IE" sz="2400" b="1" dirty="0" smtClean="0"/>
          </a:p>
          <a:p>
            <a:pPr algn="l"/>
            <a:endParaRPr lang="en-IE" b="1" dirty="0" smtClean="0"/>
          </a:p>
          <a:p>
            <a:pPr algn="l"/>
            <a:endParaRPr lang="en-IE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1" y="188641"/>
            <a:ext cx="3456384" cy="1512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188641"/>
            <a:ext cx="8568952" cy="1440160"/>
          </a:xfrm>
        </p:spPr>
        <p:txBody>
          <a:bodyPr>
            <a:normAutofit/>
          </a:bodyPr>
          <a:lstStyle/>
          <a:p>
            <a:pPr algn="r"/>
            <a:r>
              <a:rPr lang="en-IE" sz="2400" dirty="0" smtClean="0">
                <a:solidFill>
                  <a:srgbClr val="7030A0"/>
                </a:solidFill>
              </a:rPr>
              <a:t>CYPP Launch – Wednesday 10</a:t>
            </a:r>
            <a:r>
              <a:rPr lang="en-IE" sz="2400" baseline="30000" dirty="0" smtClean="0">
                <a:solidFill>
                  <a:srgbClr val="7030A0"/>
                </a:solidFill>
              </a:rPr>
              <a:t>th</a:t>
            </a:r>
            <a:r>
              <a:rPr lang="en-IE" sz="2400" dirty="0" smtClean="0">
                <a:solidFill>
                  <a:srgbClr val="7030A0"/>
                </a:solidFill>
              </a:rPr>
              <a:t> Oct 2018</a:t>
            </a:r>
            <a:endParaRPr lang="en-IE" sz="2400" dirty="0">
              <a:solidFill>
                <a:srgbClr val="7030A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1988840"/>
            <a:ext cx="8496944" cy="4680520"/>
          </a:xfrm>
        </p:spPr>
        <p:txBody>
          <a:bodyPr>
            <a:normAutofit lnSpcReduction="10000"/>
          </a:bodyPr>
          <a:lstStyle/>
          <a:p>
            <a:pPr algn="l"/>
            <a:r>
              <a:rPr lang="en-IE" b="1" dirty="0" smtClean="0">
                <a:solidFill>
                  <a:schemeClr val="tx1"/>
                </a:solidFill>
              </a:rPr>
              <a:t>Overview</a:t>
            </a:r>
          </a:p>
          <a:p>
            <a:pPr algn="l"/>
            <a:r>
              <a:rPr lang="en-IE" b="1" dirty="0" smtClean="0">
                <a:solidFill>
                  <a:schemeClr val="tx1"/>
                </a:solidFill>
              </a:rPr>
              <a:t> </a:t>
            </a:r>
          </a:p>
          <a:p>
            <a:pPr algn="l"/>
            <a:r>
              <a:rPr lang="en-IE" dirty="0" smtClean="0">
                <a:solidFill>
                  <a:schemeClr val="tx1"/>
                </a:solidFill>
              </a:rPr>
              <a:t>Children and Young People’s Plan 2018 – 2020</a:t>
            </a:r>
          </a:p>
          <a:p>
            <a:pPr algn="l"/>
            <a:endParaRPr lang="en-IE" dirty="0" smtClean="0"/>
          </a:p>
          <a:p>
            <a:pPr algn="l"/>
            <a:r>
              <a:rPr lang="en-IE" sz="2800" b="1" i="1" dirty="0" smtClean="0">
                <a:solidFill>
                  <a:schemeClr val="tx1"/>
                </a:solidFill>
              </a:rPr>
              <a:t>1. Together, we are Donegal CYPSC</a:t>
            </a:r>
          </a:p>
          <a:p>
            <a:pPr algn="l"/>
            <a:endParaRPr lang="en-IE" dirty="0" smtClean="0"/>
          </a:p>
          <a:p>
            <a:pPr algn="l"/>
            <a:r>
              <a:rPr lang="en-IE" sz="2800" b="1" i="1" dirty="0" smtClean="0">
                <a:solidFill>
                  <a:schemeClr val="tx1"/>
                </a:solidFill>
              </a:rPr>
              <a:t>2. Improving the lives of Children and Young People across Donegal</a:t>
            </a:r>
            <a:endParaRPr lang="en-IE" sz="2800" b="1" i="1" dirty="0">
              <a:solidFill>
                <a:schemeClr val="tx1"/>
              </a:solidFill>
            </a:endParaRPr>
          </a:p>
          <a:p>
            <a:pPr algn="l"/>
            <a:r>
              <a:rPr lang="en-IE" b="1" dirty="0" smtClean="0"/>
              <a:t>						</a:t>
            </a:r>
            <a:endParaRPr lang="en-IE" sz="2400" b="1" dirty="0" smtClean="0"/>
          </a:p>
          <a:p>
            <a:pPr algn="l"/>
            <a:endParaRPr lang="en-IE" b="1" dirty="0" smtClean="0"/>
          </a:p>
          <a:p>
            <a:pPr algn="l"/>
            <a:endParaRPr lang="en-IE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1" y="188641"/>
            <a:ext cx="3456384" cy="1512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188640"/>
            <a:ext cx="8568952" cy="6264695"/>
          </a:xfrm>
        </p:spPr>
        <p:txBody>
          <a:bodyPr>
            <a:normAutofit/>
          </a:bodyPr>
          <a:lstStyle/>
          <a:p>
            <a:pPr algn="r"/>
            <a:endParaRPr lang="en-IE" sz="2400" dirty="0">
              <a:solidFill>
                <a:srgbClr val="7030A0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60648"/>
            <a:ext cx="8666146" cy="6192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7" y="404664"/>
            <a:ext cx="8352929" cy="6179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188641"/>
            <a:ext cx="8568952" cy="1440160"/>
          </a:xfrm>
        </p:spPr>
        <p:txBody>
          <a:bodyPr>
            <a:normAutofit/>
          </a:bodyPr>
          <a:lstStyle/>
          <a:p>
            <a:pPr algn="r"/>
            <a:r>
              <a:rPr lang="en-IE" sz="2400" dirty="0" smtClean="0">
                <a:solidFill>
                  <a:srgbClr val="7030A0"/>
                </a:solidFill>
              </a:rPr>
              <a:t>CYPP Launch – Wednesday 10</a:t>
            </a:r>
            <a:r>
              <a:rPr lang="en-IE" sz="2400" baseline="30000" dirty="0" smtClean="0">
                <a:solidFill>
                  <a:srgbClr val="7030A0"/>
                </a:solidFill>
              </a:rPr>
              <a:t>th</a:t>
            </a:r>
            <a:r>
              <a:rPr lang="en-IE" sz="2400" dirty="0" smtClean="0">
                <a:solidFill>
                  <a:srgbClr val="7030A0"/>
                </a:solidFill>
              </a:rPr>
              <a:t> Oct 2018</a:t>
            </a:r>
            <a:endParaRPr lang="en-IE" sz="2400" dirty="0">
              <a:solidFill>
                <a:srgbClr val="7030A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1988840"/>
            <a:ext cx="8496944" cy="4680520"/>
          </a:xfrm>
        </p:spPr>
        <p:txBody>
          <a:bodyPr>
            <a:normAutofit/>
          </a:bodyPr>
          <a:lstStyle/>
          <a:p>
            <a:pPr algn="l"/>
            <a:r>
              <a:rPr lang="en-IE" dirty="0" smtClean="0">
                <a:solidFill>
                  <a:schemeClr val="tx1"/>
                </a:solidFill>
              </a:rPr>
              <a:t>Contents:</a:t>
            </a:r>
          </a:p>
          <a:p>
            <a:pPr algn="l"/>
            <a:endParaRPr lang="en-IE" dirty="0">
              <a:solidFill>
                <a:schemeClr val="tx1"/>
              </a:solidFill>
            </a:endParaRPr>
          </a:p>
          <a:p>
            <a:pPr algn="l"/>
            <a:r>
              <a:rPr lang="en-IE" sz="2200" dirty="0" smtClean="0">
                <a:solidFill>
                  <a:schemeClr val="tx1"/>
                </a:solidFill>
              </a:rPr>
              <a:t>Section 1 – Introduction </a:t>
            </a:r>
          </a:p>
          <a:p>
            <a:pPr algn="l"/>
            <a:r>
              <a:rPr lang="en-IE" sz="2200" dirty="0" smtClean="0">
                <a:solidFill>
                  <a:schemeClr val="tx1"/>
                </a:solidFill>
              </a:rPr>
              <a:t>Section 2 – Socio-Demographic Profile of County Donegal</a:t>
            </a:r>
          </a:p>
          <a:p>
            <a:pPr algn="l"/>
            <a:r>
              <a:rPr lang="en-IE" sz="2200" dirty="0" smtClean="0">
                <a:solidFill>
                  <a:schemeClr val="tx1"/>
                </a:solidFill>
              </a:rPr>
              <a:t>Section 3 – Overview of Services to Children and Families in Donegal</a:t>
            </a:r>
          </a:p>
          <a:p>
            <a:pPr algn="l"/>
            <a:r>
              <a:rPr lang="en-IE" sz="2200" dirty="0" smtClean="0">
                <a:solidFill>
                  <a:schemeClr val="tx1"/>
                </a:solidFill>
              </a:rPr>
              <a:t>Section 4 – Local Needs Analysis in Donegal</a:t>
            </a:r>
          </a:p>
          <a:p>
            <a:pPr algn="l"/>
            <a:r>
              <a:rPr lang="en-IE" sz="2200" dirty="0" smtClean="0">
                <a:solidFill>
                  <a:schemeClr val="tx1"/>
                </a:solidFill>
              </a:rPr>
              <a:t>Section 5 – Summary of CYPP for Donegal  2018 – 2020</a:t>
            </a:r>
          </a:p>
          <a:p>
            <a:pPr algn="l"/>
            <a:r>
              <a:rPr lang="en-IE" sz="2200" dirty="0" smtClean="0">
                <a:solidFill>
                  <a:schemeClr val="tx1"/>
                </a:solidFill>
              </a:rPr>
              <a:t>Section 6 –  Action Plan for Donegal CYPSC 2018 – 2020</a:t>
            </a:r>
          </a:p>
          <a:p>
            <a:pPr algn="l"/>
            <a:r>
              <a:rPr lang="en-IE" sz="2200" dirty="0" smtClean="0">
                <a:solidFill>
                  <a:schemeClr val="tx1"/>
                </a:solidFill>
              </a:rPr>
              <a:t>Section 7 - Monitoring and Review</a:t>
            </a:r>
          </a:p>
          <a:p>
            <a:pPr algn="l"/>
            <a:r>
              <a:rPr lang="en-IE" sz="2200" dirty="0" smtClean="0">
                <a:solidFill>
                  <a:schemeClr val="tx1"/>
                </a:solidFill>
              </a:rPr>
              <a:t>Section 8 - Appendices</a:t>
            </a:r>
          </a:p>
          <a:p>
            <a:pPr algn="l"/>
            <a:endParaRPr lang="en-IE" sz="2000" dirty="0" smtClean="0">
              <a:solidFill>
                <a:schemeClr val="tx1"/>
              </a:solidFill>
            </a:endParaRPr>
          </a:p>
          <a:p>
            <a:pPr algn="l"/>
            <a:endParaRPr lang="en-IE" dirty="0">
              <a:solidFill>
                <a:schemeClr val="tx1"/>
              </a:solidFill>
            </a:endParaRPr>
          </a:p>
          <a:p>
            <a:pPr algn="l"/>
            <a:endParaRPr lang="en-IE" dirty="0" smtClean="0">
              <a:solidFill>
                <a:schemeClr val="tx1"/>
              </a:solidFill>
            </a:endParaRPr>
          </a:p>
          <a:p>
            <a:pPr algn="l"/>
            <a:endParaRPr lang="en-IE" b="1" dirty="0" smtClean="0"/>
          </a:p>
          <a:p>
            <a:pPr algn="l"/>
            <a:endParaRPr lang="en-IE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1" y="188641"/>
            <a:ext cx="3456384" cy="1512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188641"/>
            <a:ext cx="8568952" cy="1440160"/>
          </a:xfrm>
        </p:spPr>
        <p:txBody>
          <a:bodyPr>
            <a:normAutofit/>
          </a:bodyPr>
          <a:lstStyle/>
          <a:p>
            <a:pPr algn="r"/>
            <a:r>
              <a:rPr lang="en-IE" sz="2400" dirty="0" smtClean="0">
                <a:solidFill>
                  <a:srgbClr val="7030A0"/>
                </a:solidFill>
              </a:rPr>
              <a:t>CYPP Launch – Wednesday 10</a:t>
            </a:r>
            <a:r>
              <a:rPr lang="en-IE" sz="2400" baseline="30000" dirty="0" smtClean="0">
                <a:solidFill>
                  <a:srgbClr val="7030A0"/>
                </a:solidFill>
              </a:rPr>
              <a:t>th</a:t>
            </a:r>
            <a:r>
              <a:rPr lang="en-IE" sz="2400" dirty="0" smtClean="0">
                <a:solidFill>
                  <a:srgbClr val="7030A0"/>
                </a:solidFill>
              </a:rPr>
              <a:t> Oct 2018</a:t>
            </a:r>
            <a:endParaRPr lang="en-IE" sz="2400" dirty="0">
              <a:solidFill>
                <a:srgbClr val="7030A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1988840"/>
            <a:ext cx="8496944" cy="4680520"/>
          </a:xfrm>
        </p:spPr>
        <p:txBody>
          <a:bodyPr/>
          <a:lstStyle/>
          <a:p>
            <a:pPr algn="l"/>
            <a:r>
              <a:rPr lang="en-IE" sz="2400" b="1" dirty="0" smtClean="0">
                <a:solidFill>
                  <a:schemeClr val="tx1"/>
                </a:solidFill>
              </a:rPr>
              <a:t>Section 1:	Introduction</a:t>
            </a:r>
          </a:p>
          <a:p>
            <a:pPr algn="l"/>
            <a:endParaRPr lang="en-IE" sz="2400" b="1" dirty="0" smtClean="0">
              <a:solidFill>
                <a:schemeClr val="tx1"/>
              </a:solidFill>
            </a:endParaRPr>
          </a:p>
          <a:p>
            <a:pPr algn="l"/>
            <a:r>
              <a:rPr lang="en-IE" sz="2400" dirty="0" smtClean="0">
                <a:solidFill>
                  <a:schemeClr val="tx1"/>
                </a:solidFill>
              </a:rPr>
              <a:t>CYPSC working towards the 5 National Outcomes for Children &amp; Young People in Donegal which are as follows:</a:t>
            </a:r>
          </a:p>
          <a:p>
            <a:pPr algn="l"/>
            <a:r>
              <a:rPr lang="en-IE" sz="2400" b="1" dirty="0" smtClean="0">
                <a:solidFill>
                  <a:srgbClr val="FF0000"/>
                </a:solidFill>
              </a:rPr>
              <a:t>1. Are active and healthy, with positive physical and mental wellbeing</a:t>
            </a:r>
          </a:p>
          <a:p>
            <a:pPr algn="l"/>
            <a:r>
              <a:rPr lang="en-IE" sz="2400" b="1" dirty="0" smtClean="0"/>
              <a:t>2. </a:t>
            </a:r>
            <a:r>
              <a:rPr lang="en-IE" sz="2400" b="1" dirty="0" smtClean="0">
                <a:solidFill>
                  <a:srgbClr val="7030A0"/>
                </a:solidFill>
              </a:rPr>
              <a:t>Are achieving full potential in all areas of learning and development</a:t>
            </a:r>
          </a:p>
          <a:p>
            <a:pPr algn="l"/>
            <a:r>
              <a:rPr lang="en-IE" sz="2400" b="1" dirty="0" smtClean="0"/>
              <a:t>3</a:t>
            </a:r>
            <a:r>
              <a:rPr lang="en-IE" sz="2400" b="1" dirty="0" smtClean="0">
                <a:solidFill>
                  <a:srgbClr val="00B050"/>
                </a:solidFill>
              </a:rPr>
              <a:t>. Are safe and protected from harm</a:t>
            </a:r>
          </a:p>
          <a:p>
            <a:pPr algn="l"/>
            <a:r>
              <a:rPr lang="en-IE" sz="2400" b="1" dirty="0" smtClean="0"/>
              <a:t>4</a:t>
            </a:r>
            <a:r>
              <a:rPr lang="en-IE" sz="2400" b="1" dirty="0" smtClean="0">
                <a:solidFill>
                  <a:schemeClr val="accent6">
                    <a:lumMod val="50000"/>
                  </a:schemeClr>
                </a:solidFill>
              </a:rPr>
              <a:t>. Have economic security and opportunity</a:t>
            </a:r>
          </a:p>
          <a:p>
            <a:pPr algn="l"/>
            <a:r>
              <a:rPr lang="en-IE" sz="2400" b="1" dirty="0" smtClean="0"/>
              <a:t>5. </a:t>
            </a:r>
            <a:r>
              <a:rPr lang="en-IE" sz="2400" b="1" dirty="0" smtClean="0">
                <a:solidFill>
                  <a:schemeClr val="accent1">
                    <a:lumMod val="75000"/>
                  </a:schemeClr>
                </a:solidFill>
              </a:rPr>
              <a:t>Are connected, respected and contributing to their world</a:t>
            </a:r>
          </a:p>
          <a:p>
            <a:pPr algn="l"/>
            <a:endParaRPr lang="en-IE" sz="2400" b="1" dirty="0" smtClean="0"/>
          </a:p>
          <a:p>
            <a:pPr algn="l"/>
            <a:endParaRPr lang="en-IE" b="1" dirty="0" smtClean="0"/>
          </a:p>
          <a:p>
            <a:pPr algn="l"/>
            <a:endParaRPr lang="en-IE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1" y="188641"/>
            <a:ext cx="3456384" cy="1512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188641"/>
            <a:ext cx="8568952" cy="1440160"/>
          </a:xfrm>
        </p:spPr>
        <p:txBody>
          <a:bodyPr>
            <a:normAutofit/>
          </a:bodyPr>
          <a:lstStyle/>
          <a:p>
            <a:pPr algn="r"/>
            <a:r>
              <a:rPr lang="en-IE" sz="2400" dirty="0" smtClean="0">
                <a:solidFill>
                  <a:srgbClr val="7030A0"/>
                </a:solidFill>
              </a:rPr>
              <a:t>CYPP Launch – Wednesday 10</a:t>
            </a:r>
            <a:r>
              <a:rPr lang="en-IE" sz="2400" baseline="30000" dirty="0" smtClean="0">
                <a:solidFill>
                  <a:srgbClr val="7030A0"/>
                </a:solidFill>
              </a:rPr>
              <a:t>th</a:t>
            </a:r>
            <a:r>
              <a:rPr lang="en-IE" sz="2400" dirty="0" smtClean="0">
                <a:solidFill>
                  <a:srgbClr val="7030A0"/>
                </a:solidFill>
              </a:rPr>
              <a:t> Oct 2018</a:t>
            </a:r>
            <a:endParaRPr lang="en-IE" sz="2400" dirty="0">
              <a:solidFill>
                <a:srgbClr val="7030A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1988840"/>
            <a:ext cx="8496944" cy="4680520"/>
          </a:xfrm>
        </p:spPr>
        <p:txBody>
          <a:bodyPr/>
          <a:lstStyle/>
          <a:p>
            <a:pPr algn="l"/>
            <a:endParaRPr lang="en-IE" sz="2400" b="1" dirty="0" smtClean="0"/>
          </a:p>
          <a:p>
            <a:pPr algn="l"/>
            <a:r>
              <a:rPr lang="en-IE" sz="2400" b="1" dirty="0" smtClean="0">
                <a:solidFill>
                  <a:schemeClr val="tx1"/>
                </a:solidFill>
              </a:rPr>
              <a:t>Section 2: Socio-Demographic  Profile of County Donegal</a:t>
            </a:r>
          </a:p>
          <a:p>
            <a:pPr algn="l"/>
            <a:endParaRPr lang="en-IE" sz="2400" b="1" dirty="0" smtClean="0"/>
          </a:p>
          <a:p>
            <a:pPr marL="457200" indent="-457200" algn="l">
              <a:buAutoNum type="arabicPeriod"/>
            </a:pPr>
            <a:r>
              <a:rPr lang="en-IE" sz="2400" dirty="0" smtClean="0">
                <a:solidFill>
                  <a:schemeClr val="tx1"/>
                </a:solidFill>
              </a:rPr>
              <a:t>Geographical context</a:t>
            </a:r>
          </a:p>
          <a:p>
            <a:pPr marL="457200" indent="-457200" algn="l">
              <a:buAutoNum type="arabicPeriod"/>
            </a:pPr>
            <a:r>
              <a:rPr lang="en-IE" sz="2400" dirty="0" smtClean="0">
                <a:solidFill>
                  <a:schemeClr val="tx1"/>
                </a:solidFill>
              </a:rPr>
              <a:t>Summary of key indicators</a:t>
            </a:r>
          </a:p>
          <a:p>
            <a:pPr marL="457200" indent="-457200" algn="l">
              <a:buAutoNum type="arabicPeriod"/>
            </a:pPr>
            <a:r>
              <a:rPr lang="en-IE" sz="2400" dirty="0" smtClean="0">
                <a:solidFill>
                  <a:schemeClr val="tx1"/>
                </a:solidFill>
              </a:rPr>
              <a:t>Demographic context</a:t>
            </a:r>
          </a:p>
          <a:p>
            <a:pPr marL="457200" indent="-457200" algn="l">
              <a:buAutoNum type="arabicPeriod"/>
            </a:pPr>
            <a:r>
              <a:rPr lang="en-IE" sz="2400" dirty="0" smtClean="0">
                <a:solidFill>
                  <a:schemeClr val="tx1"/>
                </a:solidFill>
              </a:rPr>
              <a:t>Health of Children &amp; Young People</a:t>
            </a:r>
          </a:p>
          <a:p>
            <a:pPr marL="457200" indent="-457200" algn="l">
              <a:buAutoNum type="arabicPeriod"/>
            </a:pPr>
            <a:r>
              <a:rPr lang="en-IE" sz="2400" dirty="0" smtClean="0">
                <a:solidFill>
                  <a:schemeClr val="tx1"/>
                </a:solidFill>
              </a:rPr>
              <a:t>Economic Opportunities for Young People and their families</a:t>
            </a:r>
          </a:p>
          <a:p>
            <a:pPr marL="457200" indent="-457200" algn="l">
              <a:buAutoNum type="arabicPeriod"/>
            </a:pPr>
            <a:r>
              <a:rPr lang="en-IE" sz="2400" dirty="0" smtClean="0">
                <a:solidFill>
                  <a:schemeClr val="tx1"/>
                </a:solidFill>
              </a:rPr>
              <a:t>Educational Opportunities for Children, Young People and their families</a:t>
            </a:r>
          </a:p>
          <a:p>
            <a:pPr algn="l"/>
            <a:endParaRPr lang="en-IE" b="1" dirty="0" smtClean="0"/>
          </a:p>
          <a:p>
            <a:pPr algn="l"/>
            <a:endParaRPr lang="en-IE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1" y="188641"/>
            <a:ext cx="3456384" cy="1512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188641"/>
            <a:ext cx="8568952" cy="1440160"/>
          </a:xfrm>
        </p:spPr>
        <p:txBody>
          <a:bodyPr>
            <a:normAutofit/>
          </a:bodyPr>
          <a:lstStyle/>
          <a:p>
            <a:pPr algn="r"/>
            <a:r>
              <a:rPr lang="en-IE" sz="2400" dirty="0" smtClean="0">
                <a:solidFill>
                  <a:srgbClr val="7030A0"/>
                </a:solidFill>
              </a:rPr>
              <a:t>CYPP Launch – Wednesday 10</a:t>
            </a:r>
            <a:r>
              <a:rPr lang="en-IE" sz="2400" baseline="30000" dirty="0" smtClean="0">
                <a:solidFill>
                  <a:srgbClr val="7030A0"/>
                </a:solidFill>
              </a:rPr>
              <a:t>th</a:t>
            </a:r>
            <a:r>
              <a:rPr lang="en-IE" sz="2400" dirty="0" smtClean="0">
                <a:solidFill>
                  <a:srgbClr val="7030A0"/>
                </a:solidFill>
              </a:rPr>
              <a:t> Oct 2018</a:t>
            </a:r>
            <a:endParaRPr lang="en-IE" sz="2400" dirty="0">
              <a:solidFill>
                <a:srgbClr val="7030A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1988840"/>
            <a:ext cx="8496944" cy="4680520"/>
          </a:xfrm>
        </p:spPr>
        <p:txBody>
          <a:bodyPr>
            <a:normAutofit/>
          </a:bodyPr>
          <a:lstStyle/>
          <a:p>
            <a:pPr algn="l"/>
            <a:endParaRPr lang="en-IE" sz="2400" b="1" dirty="0" smtClean="0"/>
          </a:p>
          <a:p>
            <a:pPr algn="l"/>
            <a:r>
              <a:rPr lang="en-IE" sz="2400" b="1" dirty="0" smtClean="0">
                <a:solidFill>
                  <a:schemeClr val="tx1"/>
                </a:solidFill>
              </a:rPr>
              <a:t>Section 3: Overview of Services to Children &amp; Families in Donegal</a:t>
            </a:r>
          </a:p>
          <a:p>
            <a:pPr algn="l">
              <a:buFont typeface="Arial" pitchFamily="34" charset="0"/>
              <a:buChar char="•"/>
            </a:pPr>
            <a:r>
              <a:rPr lang="en-IE" sz="2400" b="1" dirty="0" smtClean="0"/>
              <a:t> </a:t>
            </a:r>
            <a:r>
              <a:rPr lang="en-IE" sz="2400" i="1" dirty="0" smtClean="0">
                <a:solidFill>
                  <a:schemeClr val="tx1"/>
                </a:solidFill>
              </a:rPr>
              <a:t>Use of the </a:t>
            </a:r>
            <a:r>
              <a:rPr lang="en-IE" sz="2400" i="1" dirty="0" err="1" smtClean="0">
                <a:solidFill>
                  <a:schemeClr val="tx1"/>
                </a:solidFill>
              </a:rPr>
              <a:t>Hardiker</a:t>
            </a:r>
            <a:r>
              <a:rPr lang="en-IE" sz="2400" i="1" dirty="0" smtClean="0">
                <a:solidFill>
                  <a:schemeClr val="tx1"/>
                </a:solidFill>
              </a:rPr>
              <a:t> Model</a:t>
            </a:r>
          </a:p>
          <a:p>
            <a:pPr algn="l"/>
            <a:r>
              <a:rPr lang="en-IE" sz="2400" i="1" dirty="0" smtClean="0">
                <a:solidFill>
                  <a:schemeClr val="tx1"/>
                </a:solidFill>
              </a:rPr>
              <a:t>	Level 1 – Universal Services</a:t>
            </a:r>
          </a:p>
          <a:p>
            <a:pPr algn="l"/>
            <a:r>
              <a:rPr lang="en-IE" sz="2400" i="1" dirty="0" smtClean="0">
                <a:solidFill>
                  <a:schemeClr val="tx1"/>
                </a:solidFill>
              </a:rPr>
              <a:t>	Level 4 – Intensive and </a:t>
            </a:r>
            <a:r>
              <a:rPr lang="en-IE" sz="2400" i="1" dirty="0" err="1" smtClean="0">
                <a:solidFill>
                  <a:schemeClr val="tx1"/>
                </a:solidFill>
              </a:rPr>
              <a:t>Longterm</a:t>
            </a:r>
            <a:r>
              <a:rPr lang="en-IE" sz="2400" i="1" dirty="0" smtClean="0">
                <a:solidFill>
                  <a:schemeClr val="tx1"/>
                </a:solidFill>
              </a:rPr>
              <a:t> Support</a:t>
            </a:r>
          </a:p>
          <a:p>
            <a:pPr algn="l"/>
            <a:endParaRPr lang="en-IE" b="1" dirty="0" smtClean="0"/>
          </a:p>
          <a:p>
            <a:pPr algn="l"/>
            <a:r>
              <a:rPr lang="en-IE" sz="2400" b="1" dirty="0" smtClean="0">
                <a:solidFill>
                  <a:schemeClr val="tx1"/>
                </a:solidFill>
              </a:rPr>
              <a:t>Section 4: Local Needs Analysis in Donegal</a:t>
            </a:r>
          </a:p>
          <a:p>
            <a:pPr algn="l">
              <a:buFont typeface="Arial" pitchFamily="34" charset="0"/>
              <a:buChar char="•"/>
            </a:pPr>
            <a:r>
              <a:rPr lang="en-IE" sz="2400" b="1" dirty="0" smtClean="0"/>
              <a:t> </a:t>
            </a:r>
            <a:r>
              <a:rPr lang="en-IE" sz="2400" i="1" dirty="0" smtClean="0">
                <a:solidFill>
                  <a:schemeClr val="tx1"/>
                </a:solidFill>
              </a:rPr>
              <a:t>Based on the 5 National Outcomes</a:t>
            </a:r>
          </a:p>
          <a:p>
            <a:pPr algn="l">
              <a:buFont typeface="Arial" pitchFamily="34" charset="0"/>
              <a:buChar char="•"/>
            </a:pPr>
            <a:r>
              <a:rPr lang="en-IE" sz="2400" i="1" dirty="0" smtClean="0">
                <a:solidFill>
                  <a:schemeClr val="tx1"/>
                </a:solidFill>
              </a:rPr>
              <a:t> Role of the CYPSC Sub-Committees</a:t>
            </a:r>
            <a:endParaRPr lang="en-IE" sz="2400" i="1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1" y="188641"/>
            <a:ext cx="3456384" cy="1512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188641"/>
            <a:ext cx="8568952" cy="1440160"/>
          </a:xfrm>
        </p:spPr>
        <p:txBody>
          <a:bodyPr>
            <a:normAutofit/>
          </a:bodyPr>
          <a:lstStyle/>
          <a:p>
            <a:pPr algn="r"/>
            <a:r>
              <a:rPr lang="en-IE" sz="2400" dirty="0" smtClean="0">
                <a:solidFill>
                  <a:srgbClr val="7030A0"/>
                </a:solidFill>
              </a:rPr>
              <a:t>CYPP Launch – Wednesday 10</a:t>
            </a:r>
            <a:r>
              <a:rPr lang="en-IE" sz="2400" baseline="30000" dirty="0" smtClean="0">
                <a:solidFill>
                  <a:srgbClr val="7030A0"/>
                </a:solidFill>
              </a:rPr>
              <a:t>th</a:t>
            </a:r>
            <a:r>
              <a:rPr lang="en-IE" sz="2400" dirty="0" smtClean="0">
                <a:solidFill>
                  <a:srgbClr val="7030A0"/>
                </a:solidFill>
              </a:rPr>
              <a:t> Oct 2018</a:t>
            </a:r>
            <a:endParaRPr lang="en-IE" sz="2400" dirty="0">
              <a:solidFill>
                <a:srgbClr val="7030A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1988840"/>
            <a:ext cx="8496944" cy="4680520"/>
          </a:xfrm>
        </p:spPr>
        <p:txBody>
          <a:bodyPr>
            <a:normAutofit/>
          </a:bodyPr>
          <a:lstStyle/>
          <a:p>
            <a:pPr algn="l"/>
            <a:r>
              <a:rPr lang="en-IE" sz="2400" b="1" dirty="0" smtClean="0">
                <a:solidFill>
                  <a:schemeClr val="tx1"/>
                </a:solidFill>
              </a:rPr>
              <a:t>Section 5:	Summary of CYPP for Donegal</a:t>
            </a:r>
          </a:p>
          <a:p>
            <a:pPr algn="l">
              <a:buFont typeface="Arial" pitchFamily="34" charset="0"/>
              <a:buChar char="•"/>
            </a:pPr>
            <a:r>
              <a:rPr lang="en-IE" sz="2400" b="1" dirty="0" smtClean="0"/>
              <a:t> </a:t>
            </a:r>
            <a:r>
              <a:rPr lang="en-IE" sz="2400" i="1" dirty="0" smtClean="0">
                <a:solidFill>
                  <a:schemeClr val="tx1"/>
                </a:solidFill>
              </a:rPr>
              <a:t>Based on the 5 National Outcomes – adding Change Mgmt</a:t>
            </a:r>
          </a:p>
          <a:p>
            <a:pPr algn="l"/>
            <a:endParaRPr lang="en-IE" b="1" dirty="0" smtClean="0"/>
          </a:p>
          <a:p>
            <a:pPr algn="l"/>
            <a:r>
              <a:rPr lang="en-IE" sz="2400" b="1" dirty="0" smtClean="0">
                <a:solidFill>
                  <a:schemeClr val="tx1"/>
                </a:solidFill>
              </a:rPr>
              <a:t>Section 6: Action Plan for Donegal CYPSC 2018 – 2020</a:t>
            </a:r>
          </a:p>
          <a:p>
            <a:pPr marL="342900" indent="-342900" algn="l"/>
            <a:r>
              <a:rPr lang="en-IE" sz="1800" i="1" dirty="0" smtClean="0">
                <a:solidFill>
                  <a:schemeClr val="tx1"/>
                </a:solidFill>
              </a:rPr>
              <a:t>1. Active and healthy, with positive physical and mental wellbeing	- 13 Priority Areas</a:t>
            </a:r>
          </a:p>
          <a:p>
            <a:pPr marL="342900" indent="-342900" algn="l">
              <a:buAutoNum type="arabicPeriod" startAt="2"/>
            </a:pPr>
            <a:r>
              <a:rPr lang="en-IE" sz="1800" i="1" dirty="0" smtClean="0">
                <a:solidFill>
                  <a:schemeClr val="tx1"/>
                </a:solidFill>
              </a:rPr>
              <a:t>Achieving full potential in all areas of learning and development	- 7 Priority Areas</a:t>
            </a:r>
          </a:p>
          <a:p>
            <a:pPr marL="342900" indent="-342900" algn="l">
              <a:buAutoNum type="arabicPeriod" startAt="2"/>
            </a:pPr>
            <a:r>
              <a:rPr lang="en-IE" sz="1800" i="1" dirty="0" smtClean="0">
                <a:solidFill>
                  <a:schemeClr val="tx1"/>
                </a:solidFill>
              </a:rPr>
              <a:t>Safe and protected from harm				- 10 Priority Areas</a:t>
            </a:r>
          </a:p>
          <a:p>
            <a:pPr algn="l"/>
            <a:r>
              <a:rPr lang="en-IE" sz="1800" i="1" dirty="0" smtClean="0">
                <a:solidFill>
                  <a:schemeClr val="tx1"/>
                </a:solidFill>
              </a:rPr>
              <a:t>4. Have economic security and opportunity			- 6 Priority Areas</a:t>
            </a:r>
          </a:p>
          <a:p>
            <a:pPr algn="l"/>
            <a:r>
              <a:rPr lang="en-IE" sz="1800" i="1" dirty="0" smtClean="0">
                <a:solidFill>
                  <a:schemeClr val="tx1"/>
                </a:solidFill>
              </a:rPr>
              <a:t>5. Are connected, respected and contributing to their world		- 3 Priority Areas</a:t>
            </a:r>
          </a:p>
          <a:p>
            <a:pPr algn="l"/>
            <a:r>
              <a:rPr lang="en-IE" sz="1800" i="1" dirty="0" smtClean="0">
                <a:solidFill>
                  <a:schemeClr val="tx1"/>
                </a:solidFill>
              </a:rPr>
              <a:t>6. Change Management					- 5 Priority Areas</a:t>
            </a:r>
          </a:p>
          <a:p>
            <a:pPr algn="l"/>
            <a:endParaRPr lang="en-IE" sz="1800" i="1" dirty="0" smtClean="0">
              <a:solidFill>
                <a:schemeClr val="tx1"/>
              </a:solidFill>
            </a:endParaRPr>
          </a:p>
          <a:p>
            <a:pPr algn="l"/>
            <a:r>
              <a:rPr lang="en-IE" sz="2400" b="1" dirty="0" smtClean="0">
                <a:solidFill>
                  <a:schemeClr val="tx1"/>
                </a:solidFill>
              </a:rPr>
              <a:t>Total – 44 Priority Areas Identified.</a:t>
            </a:r>
            <a:endParaRPr lang="en-IE" sz="2400" b="1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1" y="188641"/>
            <a:ext cx="3456384" cy="1512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264</Words>
  <Application>Microsoft Office PowerPoint</Application>
  <PresentationFormat>On-screen Show (4:3)</PresentationFormat>
  <Paragraphs>99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CYPP Launch – Wednesday 10th Oct 2018</vt:lpstr>
      <vt:lpstr>CYPP Launch – Wednesday 10th Oct 2018</vt:lpstr>
      <vt:lpstr>Slide 3</vt:lpstr>
      <vt:lpstr>Slide 4</vt:lpstr>
      <vt:lpstr>CYPP Launch – Wednesday 10th Oct 2018</vt:lpstr>
      <vt:lpstr>CYPP Launch – Wednesday 10th Oct 2018</vt:lpstr>
      <vt:lpstr>CYPP Launch – Wednesday 10th Oct 2018</vt:lpstr>
      <vt:lpstr>CYPP Launch – Wednesday 10th Oct 2018</vt:lpstr>
      <vt:lpstr>CYPP Launch – Wednesday 10th Oct 2018</vt:lpstr>
      <vt:lpstr>CYPP Launch – Wednesday 10th Oct 2018</vt:lpstr>
      <vt:lpstr>CYPP Launch – Wednesday 10th Oct 2018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coiu</dc:title>
  <dc:creator>lward</dc:creator>
  <cp:lastModifiedBy>Admin</cp:lastModifiedBy>
  <cp:revision>27</cp:revision>
  <dcterms:created xsi:type="dcterms:W3CDTF">2018-10-04T13:08:53Z</dcterms:created>
  <dcterms:modified xsi:type="dcterms:W3CDTF">2018-10-08T09:03:43Z</dcterms:modified>
</cp:coreProperties>
</file>