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5"/>
  </p:notesMasterIdLst>
  <p:sldIdLst>
    <p:sldId id="256" r:id="rId2"/>
    <p:sldId id="258" r:id="rId3"/>
    <p:sldId id="257" r:id="rId4"/>
    <p:sldId id="299" r:id="rId5"/>
    <p:sldId id="301" r:id="rId6"/>
    <p:sldId id="300" r:id="rId7"/>
    <p:sldId id="285" r:id="rId8"/>
    <p:sldId id="298" r:id="rId9"/>
    <p:sldId id="297" r:id="rId10"/>
    <p:sldId id="294" r:id="rId11"/>
    <p:sldId id="284" r:id="rId12"/>
    <p:sldId id="302" r:id="rId13"/>
    <p:sldId id="262"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isin Guiry" initials="RG" lastIdx="1" clrIdx="0"/>
  <p:cmAuthor id="2" name="Anita Ghafoor Butt" initials="AGB" lastIdx="3" clrIdx="1"/>
  <p:cmAuthor id="3" name="Rachael Metrustry" initials="RM" lastIdx="8" clrIdx="2">
    <p:extLst>
      <p:ext uri="{19B8F6BF-5375-455C-9EA6-DF929625EA0E}">
        <p15:presenceInfo xmlns:p15="http://schemas.microsoft.com/office/powerpoint/2012/main" userId="S-1-5-21-3741593784-2899681647-1123851950-4215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75B5B8"/>
    <a:srgbClr val="56B4E6"/>
    <a:srgbClr val="F6A81C"/>
    <a:srgbClr val="005999"/>
    <a:srgbClr val="F69246"/>
    <a:srgbClr val="005E52"/>
    <a:srgbClr val="CACC27"/>
    <a:srgbClr val="F669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52"/>
    <p:restoredTop sz="94694"/>
  </p:normalViewPr>
  <p:slideViewPr>
    <p:cSldViewPr snapToGrid="0" snapToObjects="1" showGuides="1">
      <p:cViewPr varScale="1">
        <p:scale>
          <a:sx n="113" d="100"/>
          <a:sy n="113" d="100"/>
        </p:scale>
        <p:origin x="907" y="91"/>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FC8D2-3868-D24B-AF37-F3EF3317FB96}" type="datetimeFigureOut">
              <a:rPr lang="en-US" smtClean="0"/>
              <a:t>3/27/2023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2E095-0B35-D043-AC1A-1D3F91071AF2}" type="slidenum">
              <a:rPr lang="en-US" smtClean="0"/>
              <a:t>‹#›</a:t>
            </a:fld>
            <a:endParaRPr lang="en-US"/>
          </a:p>
        </p:txBody>
      </p:sp>
    </p:spTree>
    <p:extLst>
      <p:ext uri="{BB962C8B-B14F-4D97-AF65-F5344CB8AC3E}">
        <p14:creationId xmlns:p14="http://schemas.microsoft.com/office/powerpoint/2010/main" val="3127169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A81F90-3942-8D40-ACDA-D61AB99231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6000" y="612000"/>
            <a:ext cx="1555889" cy="1198800"/>
          </a:xfrm>
          <a:prstGeom prst="rect">
            <a:avLst/>
          </a:prstGeom>
        </p:spPr>
      </p:pic>
    </p:spTree>
    <p:extLst>
      <p:ext uri="{BB962C8B-B14F-4D97-AF65-F5344CB8AC3E}">
        <p14:creationId xmlns:p14="http://schemas.microsoft.com/office/powerpoint/2010/main" val="3365215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224000" y="324000"/>
            <a:ext cx="7886700" cy="562691"/>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2400" b="1" dirty="0">
              <a:solidFill>
                <a:schemeClr val="bg1"/>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95EBD74-0306-1243-BD61-BBF9878D1E58}"/>
              </a:ext>
            </a:extLst>
          </p:cNvPr>
          <p:cNvSpPr>
            <a:spLocks noGrp="1"/>
          </p:cNvSpPr>
          <p:nvPr>
            <p:ph type="body" sz="quarter" idx="10"/>
          </p:nvPr>
        </p:nvSpPr>
        <p:spPr>
          <a:xfrm>
            <a:off x="1224000" y="1547999"/>
            <a:ext cx="6118910" cy="2940873"/>
          </a:xfrm>
        </p:spPr>
        <p:txBody>
          <a:bodyPr lIns="0" tIns="0" rIns="0" bIns="0">
            <a:normAutofit/>
          </a:bodyPr>
          <a:lstStyle>
            <a:lvl1pPr>
              <a:lnSpc>
                <a:spcPct val="120000"/>
              </a:lnSpc>
              <a:defRPr sz="1200">
                <a:latin typeface="Arial" panose="020B0604020202020204" pitchFamily="34" charset="0"/>
                <a:cs typeface="Arial" panose="020B0604020202020204" pitchFamily="34" charset="0"/>
              </a:defRPr>
            </a:lvl1pPr>
            <a:lvl2pPr>
              <a:lnSpc>
                <a:spcPct val="120000"/>
              </a:lnSpc>
              <a:defRPr sz="1200">
                <a:latin typeface="Arial" panose="020B0604020202020204" pitchFamily="34" charset="0"/>
                <a:cs typeface="Arial" panose="020B0604020202020204" pitchFamily="34" charset="0"/>
              </a:defRPr>
            </a:lvl2pPr>
            <a:lvl3pPr>
              <a:lnSpc>
                <a:spcPct val="120000"/>
              </a:lnSpc>
              <a:defRPr sz="1200">
                <a:latin typeface="Arial" panose="020B0604020202020204" pitchFamily="34" charset="0"/>
                <a:cs typeface="Arial" panose="020B0604020202020204" pitchFamily="34" charset="0"/>
              </a:defRPr>
            </a:lvl3pPr>
            <a:lvl4pPr>
              <a:lnSpc>
                <a:spcPct val="120000"/>
              </a:lnSpc>
              <a:defRPr sz="1200">
                <a:latin typeface="Arial" panose="020B0604020202020204" pitchFamily="34" charset="0"/>
                <a:cs typeface="Arial" panose="020B0604020202020204" pitchFamily="34" charset="0"/>
              </a:defRPr>
            </a:lvl4pPr>
            <a:lvl5pPr>
              <a:lnSpc>
                <a:spcPct val="120000"/>
              </a:lnSpc>
              <a:defRPr sz="12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2">
            <a:extLst>
              <a:ext uri="{FF2B5EF4-FFF2-40B4-BE49-F238E27FC236}">
                <a16:creationId xmlns:a16="http://schemas.microsoft.com/office/drawing/2014/main" id="{22B8EAEF-FD7E-A34D-A34A-ECED6073EE7D}"/>
              </a:ext>
            </a:extLst>
          </p:cNvPr>
          <p:cNvSpPr>
            <a:spLocks noGrp="1"/>
          </p:cNvSpPr>
          <p:nvPr>
            <p:ph type="body" sz="quarter" idx="11"/>
          </p:nvPr>
        </p:nvSpPr>
        <p:spPr>
          <a:xfrm>
            <a:off x="1224000" y="301090"/>
            <a:ext cx="6118910" cy="585601"/>
          </a:xfrm>
        </p:spPr>
        <p:txBody>
          <a:bodyPr lIns="0" tIns="0" rIns="0" bIns="0">
            <a:normAutofit/>
          </a:bodyPr>
          <a:lstStyle>
            <a:lvl1pPr marL="0" indent="0">
              <a:buNone/>
              <a:defRPr sz="2400" b="1">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52176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A81F90-3942-8D40-ACDA-D61AB99231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8001" y="288001"/>
            <a:ext cx="612000" cy="471541"/>
          </a:xfrm>
          <a:prstGeom prst="rect">
            <a:avLst/>
          </a:prstGeom>
        </p:spPr>
      </p:pic>
      <p:sp>
        <p:nvSpPr>
          <p:cNvPr id="2" name="Text Placeholder 1">
            <a:extLst>
              <a:ext uri="{FF2B5EF4-FFF2-40B4-BE49-F238E27FC236}">
                <a16:creationId xmlns:a16="http://schemas.microsoft.com/office/drawing/2014/main" id="{15BD59EF-4535-2C4A-850E-58693628D4B4}"/>
              </a:ext>
            </a:extLst>
          </p:cNvPr>
          <p:cNvSpPr>
            <a:spLocks noGrp="1"/>
          </p:cNvSpPr>
          <p:nvPr>
            <p:ph type="body" sz="quarter" idx="10"/>
          </p:nvPr>
        </p:nvSpPr>
        <p:spPr>
          <a:xfrm>
            <a:off x="1080000" y="1080001"/>
            <a:ext cx="3240000" cy="813599"/>
          </a:xfrm>
        </p:spPr>
        <p:txBody>
          <a:bodyPr lIns="0" tIns="0" rIns="0" bIns="0">
            <a:noAutofit/>
          </a:bodyPr>
          <a:lstStyle>
            <a:lvl1pPr marL="0" indent="0">
              <a:buNone/>
              <a:defRPr sz="2400" b="1">
                <a:solidFill>
                  <a:schemeClr val="bg1"/>
                </a:solidFill>
                <a:latin typeface="Arial" panose="020B0604020202020204" pitchFamily="34" charset="0"/>
                <a:cs typeface="Arial" panose="020B0604020202020204" pitchFamily="34" charset="0"/>
              </a:defRPr>
            </a:lvl1pPr>
            <a:lvl2pPr marL="342900" indent="0">
              <a:buNone/>
              <a:defRPr sz="2400" b="1">
                <a:solidFill>
                  <a:schemeClr val="bg1"/>
                </a:solidFill>
                <a:latin typeface="Arial" panose="020B0604020202020204" pitchFamily="34" charset="0"/>
                <a:cs typeface="Arial" panose="020B0604020202020204" pitchFamily="34" charset="0"/>
              </a:defRPr>
            </a:lvl2pPr>
            <a:lvl3pPr marL="685800" indent="0">
              <a:buNone/>
              <a:defRPr sz="2400" b="1">
                <a:solidFill>
                  <a:schemeClr val="bg1"/>
                </a:solidFill>
                <a:latin typeface="Arial" panose="020B0604020202020204" pitchFamily="34" charset="0"/>
                <a:cs typeface="Arial" panose="020B0604020202020204" pitchFamily="34" charset="0"/>
              </a:defRPr>
            </a:lvl3pPr>
            <a:lvl4pPr marL="1028700" indent="0">
              <a:buNone/>
              <a:defRPr sz="2400" b="1">
                <a:solidFill>
                  <a:schemeClr val="bg1"/>
                </a:solidFill>
                <a:latin typeface="Arial" panose="020B0604020202020204" pitchFamily="34" charset="0"/>
                <a:cs typeface="Arial" panose="020B0604020202020204" pitchFamily="34" charset="0"/>
              </a:defRPr>
            </a:lvl4pPr>
            <a:lvl5pPr marL="1371600" indent="0">
              <a:buNone/>
              <a:defRPr sz="24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4" name="Text Placeholder 1">
            <a:extLst>
              <a:ext uri="{FF2B5EF4-FFF2-40B4-BE49-F238E27FC236}">
                <a16:creationId xmlns:a16="http://schemas.microsoft.com/office/drawing/2014/main" id="{FFDC9D14-6D36-814F-BC47-34F3AC921824}"/>
              </a:ext>
            </a:extLst>
          </p:cNvPr>
          <p:cNvSpPr>
            <a:spLocks noGrp="1"/>
          </p:cNvSpPr>
          <p:nvPr>
            <p:ph type="body" sz="quarter" idx="11"/>
          </p:nvPr>
        </p:nvSpPr>
        <p:spPr>
          <a:xfrm>
            <a:off x="1080000" y="2016000"/>
            <a:ext cx="3240000" cy="2047499"/>
          </a:xfrm>
        </p:spPr>
        <p:txBody>
          <a:bodyPr lIns="0" tIns="0" rIns="0" bIns="0">
            <a:noAutofit/>
          </a:bodyPr>
          <a:lstStyle>
            <a:lvl1pPr marL="0" indent="0">
              <a:lnSpc>
                <a:spcPct val="120000"/>
              </a:lnSpc>
              <a:buNone/>
              <a:defRPr sz="1200" b="0">
                <a:solidFill>
                  <a:schemeClr val="bg1"/>
                </a:solidFill>
                <a:latin typeface="Arial" panose="020B0604020202020204" pitchFamily="34" charset="0"/>
                <a:cs typeface="Arial" panose="020B0604020202020204" pitchFamily="34" charset="0"/>
              </a:defRPr>
            </a:lvl1pPr>
            <a:lvl2pPr marL="342900" indent="0">
              <a:buNone/>
              <a:defRPr sz="2400" b="1">
                <a:solidFill>
                  <a:schemeClr val="bg1"/>
                </a:solidFill>
                <a:latin typeface="Arial" panose="020B0604020202020204" pitchFamily="34" charset="0"/>
                <a:cs typeface="Arial" panose="020B0604020202020204" pitchFamily="34" charset="0"/>
              </a:defRPr>
            </a:lvl2pPr>
            <a:lvl3pPr marL="685800" indent="0">
              <a:buNone/>
              <a:defRPr sz="2400" b="1">
                <a:solidFill>
                  <a:schemeClr val="bg1"/>
                </a:solidFill>
                <a:latin typeface="Arial" panose="020B0604020202020204" pitchFamily="34" charset="0"/>
                <a:cs typeface="Arial" panose="020B0604020202020204" pitchFamily="34" charset="0"/>
              </a:defRPr>
            </a:lvl3pPr>
            <a:lvl4pPr marL="1028700" indent="0">
              <a:buNone/>
              <a:defRPr sz="2400" b="1">
                <a:solidFill>
                  <a:schemeClr val="bg1"/>
                </a:solidFill>
                <a:latin typeface="Arial" panose="020B0604020202020204" pitchFamily="34" charset="0"/>
                <a:cs typeface="Arial" panose="020B0604020202020204" pitchFamily="34" charset="0"/>
              </a:defRPr>
            </a:lvl4pPr>
            <a:lvl5pPr marL="1371600" indent="0">
              <a:buNone/>
              <a:defRPr sz="24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764965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224000" y="324000"/>
            <a:ext cx="7886700" cy="562691"/>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2400" b="1" dirty="0">
              <a:solidFill>
                <a:schemeClr val="bg1"/>
              </a:solidFill>
              <a:latin typeface="Arial" panose="020B0604020202020204" pitchFamily="34" charset="0"/>
              <a:cs typeface="Arial" panose="020B0604020202020204" pitchFamily="34" charset="0"/>
            </a:endParaRPr>
          </a:p>
        </p:txBody>
      </p:sp>
      <p:sp>
        <p:nvSpPr>
          <p:cNvPr id="5" name="Text Placeholder 1">
            <a:extLst>
              <a:ext uri="{FF2B5EF4-FFF2-40B4-BE49-F238E27FC236}">
                <a16:creationId xmlns:a16="http://schemas.microsoft.com/office/drawing/2014/main" id="{2E45DFE3-643A-E048-8280-7CBBA6EDA009}"/>
              </a:ext>
            </a:extLst>
          </p:cNvPr>
          <p:cNvSpPr>
            <a:spLocks noGrp="1"/>
          </p:cNvSpPr>
          <p:nvPr>
            <p:ph type="body" sz="quarter" idx="10"/>
          </p:nvPr>
        </p:nvSpPr>
        <p:spPr>
          <a:xfrm>
            <a:off x="1080000" y="1080001"/>
            <a:ext cx="3240000" cy="813599"/>
          </a:xfrm>
        </p:spPr>
        <p:txBody>
          <a:bodyPr lIns="0" tIns="0" rIns="0" bIns="0">
            <a:noAutofit/>
          </a:bodyPr>
          <a:lstStyle>
            <a:lvl1pPr marL="0" indent="0">
              <a:buNone/>
              <a:defRPr sz="2400" b="1">
                <a:solidFill>
                  <a:srgbClr val="75B5B8"/>
                </a:solidFill>
                <a:latin typeface="Arial" panose="020B0604020202020204" pitchFamily="34" charset="0"/>
                <a:cs typeface="Arial" panose="020B0604020202020204" pitchFamily="34" charset="0"/>
              </a:defRPr>
            </a:lvl1pPr>
            <a:lvl2pPr marL="342900" indent="0">
              <a:buNone/>
              <a:defRPr sz="2400" b="1">
                <a:solidFill>
                  <a:schemeClr val="bg1"/>
                </a:solidFill>
                <a:latin typeface="Arial" panose="020B0604020202020204" pitchFamily="34" charset="0"/>
                <a:cs typeface="Arial" panose="020B0604020202020204" pitchFamily="34" charset="0"/>
              </a:defRPr>
            </a:lvl2pPr>
            <a:lvl3pPr marL="685800" indent="0">
              <a:buNone/>
              <a:defRPr sz="2400" b="1">
                <a:solidFill>
                  <a:schemeClr val="bg1"/>
                </a:solidFill>
                <a:latin typeface="Arial" panose="020B0604020202020204" pitchFamily="34" charset="0"/>
                <a:cs typeface="Arial" panose="020B0604020202020204" pitchFamily="34" charset="0"/>
              </a:defRPr>
            </a:lvl3pPr>
            <a:lvl4pPr marL="1028700" indent="0">
              <a:buNone/>
              <a:defRPr sz="2400" b="1">
                <a:solidFill>
                  <a:schemeClr val="bg1"/>
                </a:solidFill>
                <a:latin typeface="Arial" panose="020B0604020202020204" pitchFamily="34" charset="0"/>
                <a:cs typeface="Arial" panose="020B0604020202020204" pitchFamily="34" charset="0"/>
              </a:defRPr>
            </a:lvl4pPr>
            <a:lvl5pPr marL="1371600" indent="0">
              <a:buNone/>
              <a:defRPr sz="24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6" name="Text Placeholder 1">
            <a:extLst>
              <a:ext uri="{FF2B5EF4-FFF2-40B4-BE49-F238E27FC236}">
                <a16:creationId xmlns:a16="http://schemas.microsoft.com/office/drawing/2014/main" id="{59DBE519-C078-6146-84E7-3C6EC3706FDF}"/>
              </a:ext>
            </a:extLst>
          </p:cNvPr>
          <p:cNvSpPr>
            <a:spLocks noGrp="1"/>
          </p:cNvSpPr>
          <p:nvPr>
            <p:ph type="body" sz="quarter" idx="11"/>
          </p:nvPr>
        </p:nvSpPr>
        <p:spPr>
          <a:xfrm>
            <a:off x="1080000" y="2016000"/>
            <a:ext cx="3240000" cy="2047499"/>
          </a:xfrm>
        </p:spPr>
        <p:txBody>
          <a:bodyPr lIns="0" tIns="0" rIns="0" bIns="0">
            <a:noAutofit/>
          </a:bodyPr>
          <a:lstStyle>
            <a:lvl1pPr marL="0" indent="0">
              <a:lnSpc>
                <a:spcPct val="120000"/>
              </a:lnSpc>
              <a:buNone/>
              <a:defRPr sz="1200" b="0">
                <a:solidFill>
                  <a:schemeClr val="tx1"/>
                </a:solidFill>
                <a:latin typeface="Arial" panose="020B0604020202020204" pitchFamily="34" charset="0"/>
                <a:cs typeface="Arial" panose="020B0604020202020204" pitchFamily="34" charset="0"/>
              </a:defRPr>
            </a:lvl1pPr>
            <a:lvl2pPr marL="342900" indent="0">
              <a:buNone/>
              <a:defRPr sz="2400" b="1">
                <a:solidFill>
                  <a:schemeClr val="bg1"/>
                </a:solidFill>
                <a:latin typeface="Arial" panose="020B0604020202020204" pitchFamily="34" charset="0"/>
                <a:cs typeface="Arial" panose="020B0604020202020204" pitchFamily="34" charset="0"/>
              </a:defRPr>
            </a:lvl2pPr>
            <a:lvl3pPr marL="685800" indent="0">
              <a:buNone/>
              <a:defRPr sz="2400" b="1">
                <a:solidFill>
                  <a:schemeClr val="bg1"/>
                </a:solidFill>
                <a:latin typeface="Arial" panose="020B0604020202020204" pitchFamily="34" charset="0"/>
                <a:cs typeface="Arial" panose="020B0604020202020204" pitchFamily="34" charset="0"/>
              </a:defRPr>
            </a:lvl3pPr>
            <a:lvl4pPr marL="1028700" indent="0">
              <a:buNone/>
              <a:defRPr sz="2400" b="1">
                <a:solidFill>
                  <a:schemeClr val="bg1"/>
                </a:solidFill>
                <a:latin typeface="Arial" panose="020B0604020202020204" pitchFamily="34" charset="0"/>
                <a:cs typeface="Arial" panose="020B0604020202020204" pitchFamily="34" charset="0"/>
              </a:defRPr>
            </a:lvl4pPr>
            <a:lvl5pPr marL="1371600" indent="0">
              <a:buNone/>
              <a:defRPr sz="24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77849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224000" y="324000"/>
            <a:ext cx="7886700" cy="562691"/>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2400" b="1" dirty="0">
              <a:solidFill>
                <a:schemeClr val="bg1"/>
              </a:solidFill>
              <a:latin typeface="Arial" panose="020B0604020202020204" pitchFamily="34" charset="0"/>
              <a:cs typeface="Arial" panose="020B0604020202020204" pitchFamily="34" charset="0"/>
            </a:endParaRPr>
          </a:p>
        </p:txBody>
      </p:sp>
      <p:sp>
        <p:nvSpPr>
          <p:cNvPr id="4" name="Text Placeholder 2">
            <a:extLst>
              <a:ext uri="{FF2B5EF4-FFF2-40B4-BE49-F238E27FC236}">
                <a16:creationId xmlns:a16="http://schemas.microsoft.com/office/drawing/2014/main" id="{22B8EAEF-FD7E-A34D-A34A-ECED6073EE7D}"/>
              </a:ext>
            </a:extLst>
          </p:cNvPr>
          <p:cNvSpPr>
            <a:spLocks noGrp="1"/>
          </p:cNvSpPr>
          <p:nvPr>
            <p:ph type="body" sz="quarter" idx="11"/>
          </p:nvPr>
        </p:nvSpPr>
        <p:spPr>
          <a:xfrm>
            <a:off x="1224000" y="301090"/>
            <a:ext cx="6118910" cy="585601"/>
          </a:xfrm>
        </p:spPr>
        <p:txBody>
          <a:bodyPr lIns="0" tIns="0" rIns="0" bIns="0">
            <a:normAutofit/>
          </a:bodyPr>
          <a:lstStyle>
            <a:lvl1pPr marL="0" indent="0">
              <a:buNone/>
              <a:defRPr sz="2400" b="1">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5" name="Picture Placeholder 4">
            <a:extLst>
              <a:ext uri="{FF2B5EF4-FFF2-40B4-BE49-F238E27FC236}">
                <a16:creationId xmlns:a16="http://schemas.microsoft.com/office/drawing/2014/main" id="{3CA4C962-CB06-AC4A-BE01-3D0FAC870B09}"/>
              </a:ext>
            </a:extLst>
          </p:cNvPr>
          <p:cNvSpPr>
            <a:spLocks noGrp="1"/>
          </p:cNvSpPr>
          <p:nvPr>
            <p:ph type="pic" sz="quarter" idx="12"/>
          </p:nvPr>
        </p:nvSpPr>
        <p:spPr>
          <a:xfrm>
            <a:off x="0" y="909601"/>
            <a:ext cx="9110700" cy="4087701"/>
          </a:xfrm>
        </p:spPr>
        <p:txBody>
          <a:bodyPr/>
          <a:lstStyle/>
          <a:p>
            <a:endParaRPr lang="en-US"/>
          </a:p>
        </p:txBody>
      </p:sp>
    </p:spTree>
    <p:extLst>
      <p:ext uri="{BB962C8B-B14F-4D97-AF65-F5344CB8AC3E}">
        <p14:creationId xmlns:p14="http://schemas.microsoft.com/office/powerpoint/2010/main" val="3580452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8C718E-795A-3549-A4EB-086641A424E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8001" y="288001"/>
            <a:ext cx="612000" cy="471541"/>
          </a:xfrm>
          <a:prstGeom prst="rect">
            <a:avLst/>
          </a:prstGeom>
        </p:spPr>
      </p:pic>
      <p:sp>
        <p:nvSpPr>
          <p:cNvPr id="2" name="Text Placeholder 1">
            <a:extLst>
              <a:ext uri="{FF2B5EF4-FFF2-40B4-BE49-F238E27FC236}">
                <a16:creationId xmlns:a16="http://schemas.microsoft.com/office/drawing/2014/main" id="{CDF9BBB2-C674-474E-93E6-764D688DF3FE}"/>
              </a:ext>
            </a:extLst>
          </p:cNvPr>
          <p:cNvSpPr>
            <a:spLocks noGrp="1"/>
          </p:cNvSpPr>
          <p:nvPr>
            <p:ph type="body" sz="quarter" idx="10"/>
          </p:nvPr>
        </p:nvSpPr>
        <p:spPr>
          <a:xfrm>
            <a:off x="1080000" y="2376000"/>
            <a:ext cx="4068000" cy="914400"/>
          </a:xfrm>
        </p:spPr>
        <p:txBody>
          <a:bodyPr lIns="0" tIns="0" rIns="0" bIns="0">
            <a:noAutofit/>
          </a:bodyPr>
          <a:lstStyle>
            <a:lvl1pPr marL="0" indent="0">
              <a:buNone/>
              <a:defRPr sz="3300">
                <a:solidFill>
                  <a:schemeClr val="bg1"/>
                </a:solidFill>
                <a:latin typeface="Arial" panose="020B0604020202020204" pitchFamily="34" charset="0"/>
                <a:cs typeface="Arial" panose="020B0604020202020204" pitchFamily="34" charset="0"/>
              </a:defRPr>
            </a:lvl1pPr>
            <a:lvl2pPr marL="342900" indent="0">
              <a:buNone/>
              <a:defRPr sz="3300">
                <a:latin typeface="Arial" panose="020B0604020202020204" pitchFamily="34" charset="0"/>
                <a:cs typeface="Arial" panose="020B0604020202020204" pitchFamily="34" charset="0"/>
              </a:defRPr>
            </a:lvl2pPr>
            <a:lvl3pPr>
              <a:defRPr sz="3300">
                <a:latin typeface="Arial" panose="020B0604020202020204" pitchFamily="34" charset="0"/>
                <a:cs typeface="Arial" panose="020B0604020202020204" pitchFamily="34" charset="0"/>
              </a:defRPr>
            </a:lvl3pPr>
            <a:lvl4pPr>
              <a:defRPr sz="3300">
                <a:latin typeface="Arial" panose="020B0604020202020204" pitchFamily="34" charset="0"/>
                <a:cs typeface="Arial" panose="020B0604020202020204" pitchFamily="34" charset="0"/>
              </a:defRPr>
            </a:lvl4pPr>
            <a:lvl5pPr>
              <a:defRPr sz="3300">
                <a:latin typeface="Arial" panose="020B0604020202020204" pitchFamily="34" charset="0"/>
                <a:cs typeface="Arial"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2488623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224000" y="324000"/>
            <a:ext cx="7886700" cy="562691"/>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2400" b="1" dirty="0">
              <a:solidFill>
                <a:schemeClr val="bg1"/>
              </a:solidFill>
              <a:latin typeface="Arial" panose="020B0604020202020204" pitchFamily="34" charset="0"/>
              <a:cs typeface="Arial" panose="020B0604020202020204" pitchFamily="34" charset="0"/>
            </a:endParaRPr>
          </a:p>
        </p:txBody>
      </p:sp>
      <p:sp>
        <p:nvSpPr>
          <p:cNvPr id="7" name="Text Placeholder 1">
            <a:extLst>
              <a:ext uri="{FF2B5EF4-FFF2-40B4-BE49-F238E27FC236}">
                <a16:creationId xmlns:a16="http://schemas.microsoft.com/office/drawing/2014/main" id="{C04DDE1A-E884-F54B-9ABE-9B72B811B93A}"/>
              </a:ext>
            </a:extLst>
          </p:cNvPr>
          <p:cNvSpPr>
            <a:spLocks noGrp="1"/>
          </p:cNvSpPr>
          <p:nvPr>
            <p:ph type="body" sz="quarter" idx="10"/>
          </p:nvPr>
        </p:nvSpPr>
        <p:spPr>
          <a:xfrm>
            <a:off x="1080000" y="269136"/>
            <a:ext cx="3240000" cy="813599"/>
          </a:xfrm>
        </p:spPr>
        <p:txBody>
          <a:bodyPr lIns="0" tIns="0" rIns="0" bIns="0">
            <a:noAutofit/>
          </a:bodyPr>
          <a:lstStyle>
            <a:lvl1pPr marL="0" indent="0">
              <a:buNone/>
              <a:defRPr sz="2400" b="1">
                <a:solidFill>
                  <a:srgbClr val="75B5B8"/>
                </a:solidFill>
                <a:latin typeface="Arial" panose="020B0604020202020204" pitchFamily="34" charset="0"/>
                <a:cs typeface="Arial" panose="020B0604020202020204" pitchFamily="34" charset="0"/>
              </a:defRPr>
            </a:lvl1pPr>
            <a:lvl2pPr marL="342900" indent="0">
              <a:buNone/>
              <a:defRPr sz="2400" b="1">
                <a:solidFill>
                  <a:schemeClr val="bg1"/>
                </a:solidFill>
                <a:latin typeface="Arial" panose="020B0604020202020204" pitchFamily="34" charset="0"/>
                <a:cs typeface="Arial" panose="020B0604020202020204" pitchFamily="34" charset="0"/>
              </a:defRPr>
            </a:lvl2pPr>
            <a:lvl3pPr marL="685800" indent="0">
              <a:buNone/>
              <a:defRPr sz="2400" b="1">
                <a:solidFill>
                  <a:schemeClr val="bg1"/>
                </a:solidFill>
                <a:latin typeface="Arial" panose="020B0604020202020204" pitchFamily="34" charset="0"/>
                <a:cs typeface="Arial" panose="020B0604020202020204" pitchFamily="34" charset="0"/>
              </a:defRPr>
            </a:lvl3pPr>
            <a:lvl4pPr marL="1028700" indent="0">
              <a:buNone/>
              <a:defRPr sz="2400" b="1">
                <a:solidFill>
                  <a:schemeClr val="bg1"/>
                </a:solidFill>
                <a:latin typeface="Arial" panose="020B0604020202020204" pitchFamily="34" charset="0"/>
                <a:cs typeface="Arial" panose="020B0604020202020204" pitchFamily="34" charset="0"/>
              </a:defRPr>
            </a:lvl4pPr>
            <a:lvl5pPr marL="1371600" indent="0">
              <a:buNone/>
              <a:defRPr sz="24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8" name="Text Placeholder 1">
            <a:extLst>
              <a:ext uri="{FF2B5EF4-FFF2-40B4-BE49-F238E27FC236}">
                <a16:creationId xmlns:a16="http://schemas.microsoft.com/office/drawing/2014/main" id="{7A9FE75D-36C0-1945-A37C-47A803FCDB02}"/>
              </a:ext>
            </a:extLst>
          </p:cNvPr>
          <p:cNvSpPr>
            <a:spLocks noGrp="1"/>
          </p:cNvSpPr>
          <p:nvPr>
            <p:ph type="body" sz="quarter" idx="11"/>
          </p:nvPr>
        </p:nvSpPr>
        <p:spPr>
          <a:xfrm>
            <a:off x="1080000" y="1224000"/>
            <a:ext cx="3240000" cy="2047499"/>
          </a:xfrm>
        </p:spPr>
        <p:txBody>
          <a:bodyPr lIns="0" tIns="0" rIns="0" bIns="0">
            <a:noAutofit/>
          </a:bodyPr>
          <a:lstStyle>
            <a:lvl1pPr marL="0" indent="0">
              <a:lnSpc>
                <a:spcPct val="120000"/>
              </a:lnSpc>
              <a:buNone/>
              <a:defRPr sz="1200" b="0">
                <a:solidFill>
                  <a:schemeClr val="tx1"/>
                </a:solidFill>
                <a:latin typeface="Arial" panose="020B0604020202020204" pitchFamily="34" charset="0"/>
                <a:cs typeface="Arial" panose="020B0604020202020204" pitchFamily="34" charset="0"/>
              </a:defRPr>
            </a:lvl1pPr>
            <a:lvl2pPr marL="342900" indent="0">
              <a:buNone/>
              <a:defRPr sz="2400" b="1">
                <a:solidFill>
                  <a:schemeClr val="bg1"/>
                </a:solidFill>
                <a:latin typeface="Arial" panose="020B0604020202020204" pitchFamily="34" charset="0"/>
                <a:cs typeface="Arial" panose="020B0604020202020204" pitchFamily="34" charset="0"/>
              </a:defRPr>
            </a:lvl2pPr>
            <a:lvl3pPr marL="685800" indent="0">
              <a:buNone/>
              <a:defRPr sz="2400" b="1">
                <a:solidFill>
                  <a:schemeClr val="bg1"/>
                </a:solidFill>
                <a:latin typeface="Arial" panose="020B0604020202020204" pitchFamily="34" charset="0"/>
                <a:cs typeface="Arial" panose="020B0604020202020204" pitchFamily="34" charset="0"/>
              </a:defRPr>
            </a:lvl3pPr>
            <a:lvl4pPr marL="1028700" indent="0">
              <a:buNone/>
              <a:defRPr sz="2400" b="1">
                <a:solidFill>
                  <a:schemeClr val="bg1"/>
                </a:solidFill>
                <a:latin typeface="Arial" panose="020B0604020202020204" pitchFamily="34" charset="0"/>
                <a:cs typeface="Arial" panose="020B0604020202020204" pitchFamily="34" charset="0"/>
              </a:defRPr>
            </a:lvl4pPr>
            <a:lvl5pPr marL="1371600" indent="0">
              <a:buNone/>
              <a:defRPr sz="24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3829098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71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D1C968-F5CD-3E40-A9A3-6EB2C1A3277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4152ED5-7AD4-0B4E-902A-D2B136ADFA4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4D5CFD5-6609-EE4E-8863-B909A5E8556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06DA08C-A74B-A145-AFA3-38D8EFF614F0}" type="datetimeFigureOut">
              <a:rPr lang="en-US" smtClean="0"/>
              <a:t>3/27/2023</a:t>
            </a:fld>
            <a:endParaRPr lang="en-US"/>
          </a:p>
        </p:txBody>
      </p:sp>
      <p:sp>
        <p:nvSpPr>
          <p:cNvPr id="5" name="Footer Placeholder 4">
            <a:extLst>
              <a:ext uri="{FF2B5EF4-FFF2-40B4-BE49-F238E27FC236}">
                <a16:creationId xmlns:a16="http://schemas.microsoft.com/office/drawing/2014/main" id="{F4BA5016-35CB-1A4B-BDA3-D8234ACCEEE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E6C519-C538-234D-9C0B-0A79DB6109B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0DE1FF6-98FB-4D41-B247-AE8B38D2C4DA}" type="slidenum">
              <a:rPr lang="en-US" smtClean="0"/>
              <a:t>‹#›</a:t>
            </a:fld>
            <a:endParaRPr lang="en-US"/>
          </a:p>
        </p:txBody>
      </p:sp>
    </p:spTree>
    <p:extLst>
      <p:ext uri="{BB962C8B-B14F-4D97-AF65-F5344CB8AC3E}">
        <p14:creationId xmlns:p14="http://schemas.microsoft.com/office/powerpoint/2010/main" val="268306843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ealthpromotion.ie/" TargetMode="External"/><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facebook.com/profile.php?id=100064034673795" TargetMode="External"/><Relationship Id="rId2" Type="http://schemas.openxmlformats.org/officeDocument/2006/relationships/hyperlink" Target="https://twitter.com/_respectprotect" TargetMode="External"/><Relationship Id="rId1" Type="http://schemas.openxmlformats.org/officeDocument/2006/relationships/slideLayout" Target="../slideLayouts/slideLayout5.xml"/><Relationship Id="rId6" Type="http://schemas.openxmlformats.org/officeDocument/2006/relationships/hyperlink" Target="https://sexualwellbeing.ie/sexual-health/sexually-transmitted-infections/sti-testing/home-sti-test/" TargetMode="External"/><Relationship Id="rId5" Type="http://schemas.openxmlformats.org/officeDocument/2006/relationships/hyperlink" Target="https://www.tiktok.com/@sexualwellbeing.ie" TargetMode="External"/><Relationship Id="rId4" Type="http://schemas.openxmlformats.org/officeDocument/2006/relationships/hyperlink" Target="https://www.instagram.com/hserespectprotect/?hl=e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sexualwellbeing.ie/for-professionals/national-condom-distribution-service/national-condom-distribution-overview/" TargetMode="Externa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healthpromotion.ie/auth/sign-up"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hyperlink" Target="https://www.sexualwellbeing.ie/sexual-health/sexually-transmitted-infections/sti-testing/home-sti-test/" TargetMode="Externa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themeOverride" Target="../theme/themeOverride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hyperlink" Target="https://www.healthpromotion.ie/" TargetMode="External"/><Relationship Id="rId2" Type="http://schemas.openxmlformats.org/officeDocument/2006/relationships/hyperlink" Target="https://www2.hse.ie/services/unplanned-pregnancy-support-services/my-options-freephone-line.html" TargetMode="External"/><Relationship Id="rId1" Type="http://schemas.openxmlformats.org/officeDocument/2006/relationships/slideLayout" Target="../slideLayouts/slideLayout5.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477B3B0-DF6B-1C48-BFE4-FC8E783CC637}"/>
              </a:ext>
            </a:extLst>
          </p:cNvPr>
          <p:cNvSpPr txBox="1">
            <a:spLocks/>
          </p:cNvSpPr>
          <p:nvPr/>
        </p:nvSpPr>
        <p:spPr>
          <a:xfrm>
            <a:off x="267664" y="2247900"/>
            <a:ext cx="4304336" cy="914400"/>
          </a:xfrm>
          <a:prstGeom prst="rect">
            <a:avLst/>
          </a:prstGeom>
        </p:spPr>
        <p:txBody>
          <a:bodyPr lIns="0" tIns="0" rIns="0" bIns="0"/>
          <a:lstStyle>
            <a:lvl1pPr marL="0" indent="0" algn="l" defTabSz="685800" rtl="0" eaLnBrk="1" latinLnBrk="0" hangingPunct="1">
              <a:lnSpc>
                <a:spcPct val="90000"/>
              </a:lnSpc>
              <a:spcBef>
                <a:spcPts val="750"/>
              </a:spcBef>
              <a:buFont typeface="Arial" panose="020B0604020202020204" pitchFamily="34" charset="0"/>
              <a:buNone/>
              <a:defRPr sz="4600" kern="1200">
                <a:solidFill>
                  <a:schemeClr val="bg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400" dirty="0"/>
              <a:t>Sexual Wellbeing </a:t>
            </a:r>
          </a:p>
          <a:p>
            <a:endParaRPr lang="en-GB" sz="2400" dirty="0"/>
          </a:p>
          <a:p>
            <a:r>
              <a:rPr lang="en-GB" sz="2000" dirty="0"/>
              <a:t>Resource Pack for 2023</a:t>
            </a:r>
          </a:p>
        </p:txBody>
      </p:sp>
      <p:sp>
        <p:nvSpPr>
          <p:cNvPr id="2" name="Rectangle 1"/>
          <p:cNvSpPr/>
          <p:nvPr/>
        </p:nvSpPr>
        <p:spPr>
          <a:xfrm>
            <a:off x="4876801" y="-1"/>
            <a:ext cx="4267199" cy="51435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78098" y="1451823"/>
            <a:ext cx="2054608" cy="2054608"/>
          </a:xfrm>
          <a:prstGeom prst="rect">
            <a:avLst/>
          </a:prstGeom>
        </p:spPr>
      </p:pic>
    </p:spTree>
    <p:extLst>
      <p:ext uri="{BB962C8B-B14F-4D97-AF65-F5344CB8AC3E}">
        <p14:creationId xmlns:p14="http://schemas.microsoft.com/office/powerpoint/2010/main" val="2897620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509689-D3E1-1A4A-93FE-1FA06CB6B38A}"/>
              </a:ext>
            </a:extLst>
          </p:cNvPr>
          <p:cNvSpPr>
            <a:spLocks noGrp="1"/>
          </p:cNvSpPr>
          <p:nvPr>
            <p:ph type="body" sz="quarter" idx="11"/>
          </p:nvPr>
        </p:nvSpPr>
        <p:spPr/>
        <p:txBody>
          <a:bodyPr>
            <a:normAutofit/>
          </a:bodyPr>
          <a:lstStyle/>
          <a:p>
            <a:r>
              <a:rPr lang="en-US" dirty="0"/>
              <a:t>7. Sexual health guides and leaflets</a:t>
            </a:r>
          </a:p>
        </p:txBody>
      </p:sp>
      <p:sp>
        <p:nvSpPr>
          <p:cNvPr id="81" name="TextBox 80">
            <a:extLst>
              <a:ext uri="{FF2B5EF4-FFF2-40B4-BE49-F238E27FC236}">
                <a16:creationId xmlns:a16="http://schemas.microsoft.com/office/drawing/2014/main" id="{D81F41D9-7ADE-ED45-9FF3-33133E1D97C8}"/>
              </a:ext>
            </a:extLst>
          </p:cNvPr>
          <p:cNvSpPr txBox="1"/>
          <p:nvPr/>
        </p:nvSpPr>
        <p:spPr>
          <a:xfrm>
            <a:off x="3790024" y="2900287"/>
            <a:ext cx="1552353" cy="369332"/>
          </a:xfrm>
          <a:prstGeom prst="rect">
            <a:avLst/>
          </a:prstGeom>
        </p:spPr>
        <p:txBody>
          <a:bodyPr wrap="square" lIns="0" tIns="0" rIns="0" bIns="0" rtlCol="0" anchor="t" anchorCtr="0">
            <a:spAutoFit/>
          </a:bodyPr>
          <a:lstStyle/>
          <a:p>
            <a:pPr algn="ctr"/>
            <a:r>
              <a:rPr lang="en-US" sz="2400" b="1" dirty="0">
                <a:solidFill>
                  <a:schemeClr val="bg1"/>
                </a:solidFill>
                <a:latin typeface="Arial" panose="020B0604020202020204" pitchFamily="34" charset="0"/>
                <a:cs typeface="Arial" panose="020B0604020202020204" pitchFamily="34" charset="0"/>
              </a:rPr>
              <a:t>12345</a:t>
            </a:r>
          </a:p>
        </p:txBody>
      </p:sp>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01618" y="1193998"/>
            <a:ext cx="2767495" cy="2075621"/>
          </a:xfrm>
          <a:prstGeom prst="rect">
            <a:avLst/>
          </a:prstGeom>
        </p:spPr>
      </p:pic>
      <p:sp>
        <p:nvSpPr>
          <p:cNvPr id="6" name="Rectangle 5"/>
          <p:cNvSpPr/>
          <p:nvPr/>
        </p:nvSpPr>
        <p:spPr>
          <a:xfrm>
            <a:off x="578221" y="1238338"/>
            <a:ext cx="4572000" cy="2892074"/>
          </a:xfrm>
          <a:prstGeom prst="rect">
            <a:avLst/>
          </a:prstGeom>
        </p:spPr>
        <p:txBody>
          <a:bodyPr>
            <a:spAutoFit/>
          </a:bodyPr>
          <a:lstStyle/>
          <a:p>
            <a:r>
              <a:rPr lang="en-IE" sz="1400" b="1" dirty="0">
                <a:latin typeface="Arial" panose="020B0604020202020204" pitchFamily="34" charset="0"/>
                <a:cs typeface="Arial" panose="020B0604020202020204" pitchFamily="34" charset="0"/>
                <a:hlinkClick r:id="rId3"/>
              </a:rPr>
              <a:t>HealthPromotion.ie</a:t>
            </a:r>
            <a:r>
              <a:rPr lang="en-IE" sz="1400" dirty="0">
                <a:latin typeface="Arial" panose="020B0604020202020204" pitchFamily="34" charset="0"/>
                <a:cs typeface="Arial" panose="020B0604020202020204" pitchFamily="34" charset="0"/>
              </a:rPr>
              <a:t> also has lots of guides available to order such as ‘What you need to know about Contraception’ and the ‘STI booklet’. Both guides are available in several languages. </a:t>
            </a:r>
            <a:endParaRPr lang="en-IE" sz="1400" b="1" dirty="0">
              <a:latin typeface="Arial" panose="020B0604020202020204" pitchFamily="34" charset="0"/>
              <a:cs typeface="Arial" panose="020B0604020202020204" pitchFamily="34" charset="0"/>
            </a:endParaRPr>
          </a:p>
          <a:p>
            <a:endParaRPr lang="en-IE" sz="1400" dirty="0">
              <a:latin typeface="Arial" panose="020B0604020202020204" pitchFamily="34" charset="0"/>
              <a:cs typeface="Arial" panose="020B0604020202020204" pitchFamily="34" charset="0"/>
            </a:endParaRPr>
          </a:p>
          <a:p>
            <a:r>
              <a:rPr lang="en-IE" sz="1400" dirty="0">
                <a:latin typeface="Arial" panose="020B0604020202020204" pitchFamily="34" charset="0"/>
                <a:cs typeface="Arial" panose="020B0604020202020204" pitchFamily="34" charset="0"/>
              </a:rPr>
              <a:t>Browse through the range of resources available to download or order on HealthPromotion.ie by searching the topic: “Sexual Health”</a:t>
            </a:r>
          </a:p>
          <a:p>
            <a:endParaRPr lang="en-IE" sz="1400" dirty="0">
              <a:latin typeface="Arial" panose="020B0604020202020204" pitchFamily="34" charset="0"/>
              <a:cs typeface="Arial" panose="020B0604020202020204" pitchFamily="34" charset="0"/>
            </a:endParaRPr>
          </a:p>
          <a:p>
            <a:r>
              <a:rPr lang="en-IE" sz="1400" dirty="0">
                <a:latin typeface="Arial" panose="020B0604020202020204" pitchFamily="34" charset="0"/>
                <a:cs typeface="Arial" panose="020B0604020202020204" pitchFamily="34" charset="0"/>
              </a:rPr>
              <a:t> </a:t>
            </a:r>
          </a:p>
          <a:p>
            <a:pPr>
              <a:lnSpc>
                <a:spcPct val="120000"/>
              </a:lnSpc>
              <a:spcAft>
                <a:spcPts val="1000"/>
              </a:spcAft>
            </a:pPr>
            <a:endParaRPr lang="en-IE" sz="1400" dirty="0">
              <a:latin typeface="Arial" panose="020B0604020202020204" pitchFamily="34" charset="0"/>
              <a:cs typeface="Arial" panose="020B0604020202020204" pitchFamily="34" charset="0"/>
            </a:endParaRPr>
          </a:p>
          <a:p>
            <a:pPr>
              <a:lnSpc>
                <a:spcPct val="120000"/>
              </a:lnSpc>
              <a:spcAft>
                <a:spcPts val="1000"/>
              </a:spcAft>
            </a:pPr>
            <a:endParaRPr lang="en-I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8299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8. Social media video series</a:t>
            </a:r>
          </a:p>
        </p:txBody>
      </p:sp>
      <p:sp>
        <p:nvSpPr>
          <p:cNvPr id="5" name="Rectangle 4">
            <a:extLst>
              <a:ext uri="{FF2B5EF4-FFF2-40B4-BE49-F238E27FC236}">
                <a16:creationId xmlns:a16="http://schemas.microsoft.com/office/drawing/2014/main" id="{82ECD213-1277-4C55-98B5-7ECB01B9EEDE}"/>
              </a:ext>
            </a:extLst>
          </p:cNvPr>
          <p:cNvSpPr/>
          <p:nvPr/>
        </p:nvSpPr>
        <p:spPr>
          <a:xfrm>
            <a:off x="251421" y="1006446"/>
            <a:ext cx="6679100" cy="4422364"/>
          </a:xfrm>
          <a:prstGeom prst="rect">
            <a:avLst/>
          </a:prstGeom>
        </p:spPr>
        <p:txBody>
          <a:bodyPr wrap="square" lIns="0">
            <a:spAutoFit/>
          </a:bodyPr>
          <a:lstStyle/>
          <a:p>
            <a:pPr>
              <a:lnSpc>
                <a:spcPct val="114000"/>
              </a:lnSpc>
            </a:pPr>
            <a:r>
              <a:rPr lang="en-IE" sz="1400" dirty="0">
                <a:latin typeface="Arial" panose="020B0604020202020204" pitchFamily="34" charset="0"/>
                <a:cs typeface="Arial" panose="020B0604020202020204" pitchFamily="34" charset="0"/>
              </a:rPr>
              <a:t>The Sexual Wellbeing campaign has recently partnered with University of Galway Students Union and MTU Cork Students Union, to produce two videos series to promote the new free services, such as free home STI testing, free contraception, and existing services like My Options. </a:t>
            </a:r>
          </a:p>
          <a:p>
            <a:pPr>
              <a:lnSpc>
                <a:spcPct val="114000"/>
              </a:lnSpc>
            </a:pPr>
            <a:endParaRPr lang="en-IE" sz="1400" dirty="0">
              <a:latin typeface="Arial" panose="020B0604020202020204" pitchFamily="34" charset="0"/>
              <a:cs typeface="Arial" panose="020B0604020202020204" pitchFamily="34" charset="0"/>
            </a:endParaRPr>
          </a:p>
          <a:p>
            <a:pPr>
              <a:lnSpc>
                <a:spcPct val="114000"/>
              </a:lnSpc>
            </a:pPr>
            <a:r>
              <a:rPr lang="en-IE" sz="1400" dirty="0">
                <a:latin typeface="Arial" panose="020B0604020202020204" pitchFamily="34" charset="0"/>
                <a:cs typeface="Arial" panose="020B0604020202020204" pitchFamily="34" charset="0"/>
              </a:rPr>
              <a:t>These are targeted towards a younger (18-24) demographic, promoted on Instagram Reels and </a:t>
            </a:r>
            <a:r>
              <a:rPr lang="en-IE" sz="1400" dirty="0" err="1">
                <a:latin typeface="Arial" panose="020B0604020202020204" pitchFamily="34" charset="0"/>
                <a:cs typeface="Arial" panose="020B0604020202020204" pitchFamily="34" charset="0"/>
              </a:rPr>
              <a:t>TikTok</a:t>
            </a:r>
            <a:r>
              <a:rPr lang="en-IE" sz="1400" dirty="0">
                <a:latin typeface="Arial" panose="020B0604020202020204" pitchFamily="34" charset="0"/>
                <a:cs typeface="Arial" panose="020B0604020202020204" pitchFamily="34" charset="0"/>
              </a:rPr>
              <a:t> primarily, but are also relevant for a wider audience. </a:t>
            </a:r>
          </a:p>
          <a:p>
            <a:pPr>
              <a:lnSpc>
                <a:spcPct val="114000"/>
              </a:lnSpc>
            </a:pPr>
            <a:endParaRPr lang="en-IE" sz="1400" dirty="0">
              <a:latin typeface="Arial" panose="020B0604020202020204" pitchFamily="34" charset="0"/>
              <a:cs typeface="Arial" panose="020B0604020202020204" pitchFamily="34" charset="0"/>
            </a:endParaRPr>
          </a:p>
          <a:p>
            <a:pPr>
              <a:lnSpc>
                <a:spcPct val="114000"/>
              </a:lnSpc>
            </a:pPr>
            <a:r>
              <a:rPr lang="en-IE" sz="1400" dirty="0">
                <a:latin typeface="Arial" panose="020B0604020202020204" pitchFamily="34" charset="0"/>
                <a:cs typeface="Arial" panose="020B0604020202020204" pitchFamily="34" charset="0"/>
              </a:rPr>
              <a:t>The ‘free sexual health services’ series with MTU Cork is live on Sexual Wellbeing social media now and will run until April. </a:t>
            </a:r>
          </a:p>
          <a:p>
            <a:pPr lvl="0">
              <a:lnSpc>
                <a:spcPct val="114000"/>
              </a:lnSpc>
            </a:pPr>
            <a:endParaRPr lang="en-IE" sz="1400" dirty="0">
              <a:latin typeface="Arial" panose="020B0604020202020204" pitchFamily="34" charset="0"/>
              <a:cs typeface="Arial" panose="020B0604020202020204" pitchFamily="34" charset="0"/>
            </a:endParaRPr>
          </a:p>
          <a:p>
            <a:r>
              <a:rPr lang="en-IE" sz="1400" dirty="0">
                <a:latin typeface="Arial" panose="020B0604020202020204" pitchFamily="34" charset="0"/>
                <a:cs typeface="Arial" panose="020B0604020202020204" pitchFamily="34" charset="0"/>
              </a:rPr>
              <a:t>A video series about contraception will be promoted later in April/May 2023. This was filmed with Dr Ciara McCarthy ICGP/HSE GP Clinical Lead in Women’s Health. </a:t>
            </a:r>
          </a:p>
          <a:p>
            <a:endParaRPr lang="en-IE" sz="1400" dirty="0">
              <a:latin typeface="Arial" panose="020B0604020202020204" pitchFamily="34" charset="0"/>
              <a:cs typeface="Arial" panose="020B0604020202020204" pitchFamily="34" charset="0"/>
            </a:endParaRPr>
          </a:p>
          <a:p>
            <a:pPr lvl="0">
              <a:lnSpc>
                <a:spcPct val="114000"/>
              </a:lnSpc>
            </a:pPr>
            <a:r>
              <a:rPr lang="en-IE" sz="1400" dirty="0">
                <a:latin typeface="Arial" panose="020B0604020202020204" pitchFamily="34" charset="0"/>
                <a:cs typeface="Arial" panose="020B0604020202020204" pitchFamily="34" charset="0"/>
              </a:rPr>
              <a:t>Please feel free to share this content on your own social platforms, tagging </a:t>
            </a:r>
            <a:r>
              <a:rPr lang="en-IE" sz="1400" dirty="0">
                <a:solidFill>
                  <a:schemeClr val="tx1">
                    <a:lumMod val="85000"/>
                    <a:lumOff val="15000"/>
                  </a:schemeClr>
                </a:solidFill>
                <a:latin typeface="Arial" panose="020B0604020202020204" pitchFamily="34" charset="0"/>
                <a:cs typeface="Arial" panose="020B0604020202020204" pitchFamily="34" charset="0"/>
              </a:rPr>
              <a:t>the Sexual Wellbeing social media accounts</a:t>
            </a:r>
            <a:r>
              <a:rPr lang="en-IE" sz="1400" dirty="0">
                <a:latin typeface="Arial" panose="020B0604020202020204" pitchFamily="34" charset="0"/>
                <a:cs typeface="Arial" panose="020B0604020202020204" pitchFamily="34" charset="0"/>
              </a:rPr>
              <a:t>.</a:t>
            </a:r>
          </a:p>
          <a:p>
            <a:pPr>
              <a:lnSpc>
                <a:spcPct val="114000"/>
              </a:lnSpc>
            </a:pPr>
            <a:endParaRPr lang="en-US" sz="1400" dirty="0">
              <a:latin typeface="Arial" panose="020B0604020202020204" pitchFamily="34" charset="0"/>
              <a:cs typeface="Arial" panose="020B0604020202020204" pitchFamily="34" charset="0"/>
            </a:endParaRPr>
          </a:p>
          <a:p>
            <a:pPr>
              <a:lnSpc>
                <a:spcPct val="114000"/>
              </a:lnSpc>
              <a:spcAft>
                <a:spcPts val="1000"/>
              </a:spcAft>
            </a:pPr>
            <a:endParaRPr lang="en-US" sz="14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3485" y="2714382"/>
            <a:ext cx="978140" cy="178859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4145" y="1069577"/>
            <a:ext cx="1242389" cy="2053458"/>
          </a:xfrm>
          <a:prstGeom prst="rect">
            <a:avLst/>
          </a:prstGeom>
        </p:spPr>
      </p:pic>
    </p:spTree>
    <p:extLst>
      <p:ext uri="{BB962C8B-B14F-4D97-AF65-F5344CB8AC3E}">
        <p14:creationId xmlns:p14="http://schemas.microsoft.com/office/powerpoint/2010/main" val="1438515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IE" dirty="0"/>
              <a:t>Social Media handles</a:t>
            </a:r>
          </a:p>
        </p:txBody>
      </p:sp>
      <p:sp>
        <p:nvSpPr>
          <p:cNvPr id="5" name="Rectangle 4"/>
          <p:cNvSpPr/>
          <p:nvPr/>
        </p:nvSpPr>
        <p:spPr>
          <a:xfrm>
            <a:off x="219889" y="1242322"/>
            <a:ext cx="4459317" cy="1355371"/>
          </a:xfrm>
          <a:prstGeom prst="rect">
            <a:avLst/>
          </a:prstGeom>
        </p:spPr>
        <p:txBody>
          <a:bodyPr wrap="square">
            <a:spAutoFit/>
          </a:bodyPr>
          <a:lstStyle/>
          <a:p>
            <a:pPr lvl="0">
              <a:lnSpc>
                <a:spcPct val="114000"/>
              </a:lnSpc>
            </a:pPr>
            <a:r>
              <a:rPr lang="en-IE" sz="1200" dirty="0">
                <a:solidFill>
                  <a:prstClr val="black"/>
                </a:solidFill>
                <a:latin typeface="Arial" panose="020B0604020202020204" pitchFamily="34" charset="0"/>
                <a:cs typeface="Arial" panose="020B0604020202020204" pitchFamily="34" charset="0"/>
              </a:rPr>
              <a:t>You can find Sexual Wellbeing on the following platforms: </a:t>
            </a:r>
          </a:p>
          <a:p>
            <a:pPr lvl="0">
              <a:lnSpc>
                <a:spcPct val="114000"/>
              </a:lnSpc>
            </a:pPr>
            <a:r>
              <a:rPr lang="en-IE" sz="1200" dirty="0">
                <a:solidFill>
                  <a:prstClr val="black"/>
                </a:solidFill>
                <a:latin typeface="Arial" panose="020B0604020202020204" pitchFamily="34" charset="0"/>
                <a:cs typeface="Arial" panose="020B0604020202020204" pitchFamily="34" charset="0"/>
              </a:rPr>
              <a:t>Twitter: </a:t>
            </a:r>
            <a:r>
              <a:rPr lang="en-IE" sz="1200" u="sng" dirty="0">
                <a:solidFill>
                  <a:prstClr val="black"/>
                </a:solidFill>
                <a:latin typeface="Arial" panose="020B0604020202020204" pitchFamily="34" charset="0"/>
                <a:cs typeface="Arial" panose="020B0604020202020204" pitchFamily="34" charset="0"/>
                <a:hlinkClick r:id="rId2"/>
              </a:rPr>
              <a:t>@_</a:t>
            </a:r>
            <a:r>
              <a:rPr lang="en-IE" sz="1200" u="sng" dirty="0" err="1">
                <a:solidFill>
                  <a:prstClr val="black"/>
                </a:solidFill>
                <a:latin typeface="Arial" panose="020B0604020202020204" pitchFamily="34" charset="0"/>
                <a:cs typeface="Arial" panose="020B0604020202020204" pitchFamily="34" charset="0"/>
                <a:hlinkClick r:id="rId2"/>
              </a:rPr>
              <a:t>respectprotect</a:t>
            </a:r>
            <a:r>
              <a:rPr lang="en-IE" sz="1200" dirty="0">
                <a:solidFill>
                  <a:prstClr val="black"/>
                </a:solidFill>
                <a:latin typeface="Arial" panose="020B0604020202020204" pitchFamily="34" charset="0"/>
                <a:cs typeface="Arial" panose="020B0604020202020204" pitchFamily="34" charset="0"/>
              </a:rPr>
              <a:t>		</a:t>
            </a:r>
          </a:p>
          <a:p>
            <a:pPr lvl="0">
              <a:lnSpc>
                <a:spcPct val="114000"/>
              </a:lnSpc>
            </a:pPr>
            <a:r>
              <a:rPr lang="en-IE" sz="1200" dirty="0">
                <a:solidFill>
                  <a:prstClr val="black"/>
                </a:solidFill>
                <a:latin typeface="Arial" panose="020B0604020202020204" pitchFamily="34" charset="0"/>
                <a:cs typeface="Arial" panose="020B0604020202020204" pitchFamily="34" charset="0"/>
              </a:rPr>
              <a:t>Facebook: </a:t>
            </a:r>
            <a:r>
              <a:rPr lang="en-IE" sz="1200" u="sng" dirty="0">
                <a:solidFill>
                  <a:prstClr val="black"/>
                </a:solidFill>
                <a:latin typeface="Arial" panose="020B0604020202020204" pitchFamily="34" charset="0"/>
                <a:cs typeface="Arial" panose="020B0604020202020204" pitchFamily="34" charset="0"/>
                <a:hlinkClick r:id="rId3"/>
              </a:rPr>
              <a:t>@Sexual Wellbeing</a:t>
            </a:r>
            <a:endParaRPr lang="en-IE" sz="1200" u="sng" dirty="0">
              <a:solidFill>
                <a:prstClr val="black"/>
              </a:solidFill>
              <a:latin typeface="Arial" panose="020B0604020202020204" pitchFamily="34" charset="0"/>
              <a:cs typeface="Arial" panose="020B0604020202020204" pitchFamily="34" charset="0"/>
            </a:endParaRPr>
          </a:p>
          <a:p>
            <a:pPr lvl="0">
              <a:lnSpc>
                <a:spcPct val="114000"/>
              </a:lnSpc>
            </a:pPr>
            <a:r>
              <a:rPr lang="en-IE" sz="1200" dirty="0">
                <a:solidFill>
                  <a:prstClr val="black"/>
                </a:solidFill>
                <a:latin typeface="Arial" panose="020B0604020202020204" pitchFamily="34" charset="0"/>
                <a:cs typeface="Arial" panose="020B0604020202020204" pitchFamily="34" charset="0"/>
              </a:rPr>
              <a:t>Instagram: </a:t>
            </a:r>
            <a:r>
              <a:rPr lang="en-IE" sz="1200" u="sng" dirty="0">
                <a:solidFill>
                  <a:prstClr val="black"/>
                </a:solidFill>
                <a:latin typeface="Arial" panose="020B0604020202020204" pitchFamily="34" charset="0"/>
                <a:cs typeface="Arial" panose="020B0604020202020204" pitchFamily="34" charset="0"/>
                <a:hlinkClick r:id="rId4"/>
              </a:rPr>
              <a:t>@</a:t>
            </a:r>
            <a:r>
              <a:rPr lang="en-IE" sz="1200" u="sng" dirty="0" err="1">
                <a:solidFill>
                  <a:prstClr val="black"/>
                </a:solidFill>
                <a:latin typeface="Arial" panose="020B0604020202020204" pitchFamily="34" charset="0"/>
                <a:cs typeface="Arial" panose="020B0604020202020204" pitchFamily="34" charset="0"/>
                <a:hlinkClick r:id="rId4"/>
              </a:rPr>
              <a:t>hserespectprotect</a:t>
            </a:r>
            <a:endParaRPr lang="en-IE" sz="1200" u="sng" dirty="0">
              <a:solidFill>
                <a:prstClr val="black"/>
              </a:solidFill>
              <a:latin typeface="Arial" panose="020B0604020202020204" pitchFamily="34" charset="0"/>
              <a:cs typeface="Arial" panose="020B0604020202020204" pitchFamily="34" charset="0"/>
            </a:endParaRPr>
          </a:p>
          <a:p>
            <a:pPr lvl="0">
              <a:lnSpc>
                <a:spcPct val="114000"/>
              </a:lnSpc>
            </a:pPr>
            <a:r>
              <a:rPr lang="en-IE" sz="1200" dirty="0" err="1">
                <a:solidFill>
                  <a:prstClr val="black"/>
                </a:solidFill>
                <a:latin typeface="Arial" panose="020B0604020202020204" pitchFamily="34" charset="0"/>
                <a:cs typeface="Arial" panose="020B0604020202020204" pitchFamily="34" charset="0"/>
              </a:rPr>
              <a:t>Tiktok</a:t>
            </a:r>
            <a:r>
              <a:rPr lang="en-IE" sz="1200" dirty="0">
                <a:solidFill>
                  <a:prstClr val="black"/>
                </a:solidFill>
                <a:latin typeface="Arial" panose="020B0604020202020204" pitchFamily="34" charset="0"/>
                <a:cs typeface="Arial" panose="020B0604020202020204" pitchFamily="34" charset="0"/>
              </a:rPr>
              <a:t>: </a:t>
            </a:r>
            <a:r>
              <a:rPr lang="en-IE" sz="1200" dirty="0">
                <a:solidFill>
                  <a:prstClr val="black"/>
                </a:solidFill>
                <a:latin typeface="Arial" panose="020B0604020202020204" pitchFamily="34" charset="0"/>
                <a:cs typeface="Arial" panose="020B0604020202020204" pitchFamily="34" charset="0"/>
                <a:hlinkClick r:id="rId5"/>
              </a:rPr>
              <a:t>@sexualwellbeing.ie</a:t>
            </a:r>
            <a:endParaRPr lang="en-IE" sz="1200" dirty="0">
              <a:solidFill>
                <a:prstClr val="black"/>
              </a:solidFill>
              <a:latin typeface="Arial" panose="020B0604020202020204" pitchFamily="34" charset="0"/>
              <a:cs typeface="Arial" panose="020B0604020202020204" pitchFamily="34" charset="0"/>
            </a:endParaRPr>
          </a:p>
          <a:p>
            <a:pPr lvl="0">
              <a:lnSpc>
                <a:spcPct val="114000"/>
              </a:lnSpc>
            </a:pPr>
            <a:r>
              <a:rPr lang="en-IE" sz="1200" dirty="0">
                <a:solidFill>
                  <a:prstClr val="black"/>
                </a:solidFill>
                <a:latin typeface="Arial" panose="020B0604020202020204" pitchFamily="34" charset="0"/>
                <a:cs typeface="Arial" panose="020B0604020202020204" pitchFamily="34" charset="0"/>
              </a:rPr>
              <a:t>Website: </a:t>
            </a:r>
            <a:r>
              <a:rPr lang="en-GB" sz="1200" u="sng" dirty="0">
                <a:solidFill>
                  <a:prstClr val="black"/>
                </a:solidFill>
                <a:latin typeface="Arial" panose="020B0604020202020204" pitchFamily="34" charset="0"/>
                <a:cs typeface="Arial" panose="020B0604020202020204" pitchFamily="34" charset="0"/>
                <a:hlinkClick r:id="rId6"/>
              </a:rPr>
              <a:t>sexualwellbeing.ie</a:t>
            </a:r>
            <a:endParaRPr lang="en-IE"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0919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9C0804-7CCC-8B40-8681-A8F92A14171E}"/>
              </a:ext>
            </a:extLst>
          </p:cNvPr>
          <p:cNvSpPr>
            <a:spLocks noGrp="1"/>
          </p:cNvSpPr>
          <p:nvPr>
            <p:ph type="body" sz="quarter" idx="10"/>
          </p:nvPr>
        </p:nvSpPr>
        <p:spPr>
          <a:xfrm>
            <a:off x="1374663" y="1079281"/>
            <a:ext cx="6444119" cy="3576802"/>
          </a:xfrm>
        </p:spPr>
        <p:txBody>
          <a:bodyPr/>
          <a:lstStyle/>
          <a:p>
            <a:r>
              <a:rPr lang="en-IE" dirty="0"/>
              <a:t>HSE Sexual Wellbeing campaign contacts</a:t>
            </a:r>
          </a:p>
          <a:p>
            <a:pPr>
              <a:lnSpc>
                <a:spcPct val="150000"/>
              </a:lnSpc>
            </a:pPr>
            <a:r>
              <a:rPr lang="en-IE" sz="1400" dirty="0"/>
              <a:t>If you have any questions about accessing resources or would like support for future sexual health and wellbeing activity, here are some relevant contacts: </a:t>
            </a:r>
          </a:p>
          <a:p>
            <a:pPr>
              <a:lnSpc>
                <a:spcPct val="150000"/>
              </a:lnSpc>
            </a:pPr>
            <a:endParaRPr lang="en-IE" sz="1400" dirty="0"/>
          </a:p>
          <a:p>
            <a:pPr marL="285750" indent="-285750">
              <a:buFont typeface="Arial" panose="020B0604020202020204" pitchFamily="34" charset="0"/>
              <a:buChar char="•"/>
            </a:pPr>
            <a:r>
              <a:rPr lang="en-IE" sz="1400" dirty="0"/>
              <a:t>HSE Sexual Health &amp; Crisis Pregnancy Programme, Communications Lead: Anita Ghafoor-Butt  anita.but</a:t>
            </a:r>
            <a:r>
              <a:rPr lang="en-IE" sz="1400" u="sng" dirty="0"/>
              <a:t>t@hse.ie</a:t>
            </a:r>
            <a:r>
              <a:rPr lang="en-IE" sz="1400" dirty="0"/>
              <a:t>  087 350 1587.</a:t>
            </a:r>
          </a:p>
          <a:p>
            <a:pPr marL="285750" indent="-285750">
              <a:buFont typeface="Arial" panose="020B0604020202020204" pitchFamily="34" charset="0"/>
              <a:buChar char="•"/>
            </a:pPr>
            <a:endParaRPr lang="en-IE" sz="1400" dirty="0"/>
          </a:p>
          <a:p>
            <a:pPr marL="285750" lvl="0" indent="-285750">
              <a:buFont typeface="Arial" panose="020B0604020202020204" pitchFamily="34" charset="0"/>
              <a:buChar char="•"/>
            </a:pPr>
            <a:r>
              <a:rPr lang="en-IE" sz="1400" dirty="0"/>
              <a:t>HSE Communications Division, Campaign Manager: Muireann Kirby muireann.kirby@hse.ie 087 749 9683.</a:t>
            </a:r>
          </a:p>
          <a:p>
            <a:pPr marL="285750" lvl="0" indent="-285750">
              <a:buFont typeface="Arial" panose="020B0604020202020204" pitchFamily="34" charset="0"/>
              <a:buChar char="•"/>
            </a:pPr>
            <a:endParaRPr lang="en-IE" sz="1400" dirty="0"/>
          </a:p>
          <a:p>
            <a:pPr marL="285750" lvl="0" indent="-285750">
              <a:buFont typeface="Arial" panose="020B0604020202020204" pitchFamily="34" charset="0"/>
              <a:buChar char="•"/>
            </a:pPr>
            <a:endParaRPr lang="en-IE" sz="1400" dirty="0"/>
          </a:p>
          <a:p>
            <a:endParaRPr lang="en-IE" sz="1200" dirty="0"/>
          </a:p>
          <a:p>
            <a:endParaRPr lang="en-US" sz="1200" dirty="0"/>
          </a:p>
        </p:txBody>
      </p:sp>
    </p:spTree>
    <p:extLst>
      <p:ext uri="{BB962C8B-B14F-4D97-AF65-F5344CB8AC3E}">
        <p14:creationId xmlns:p14="http://schemas.microsoft.com/office/powerpoint/2010/main" val="1453971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2B73429-6231-5C48-A3ED-7E6809B53CF6}"/>
              </a:ext>
            </a:extLst>
          </p:cNvPr>
          <p:cNvSpPr>
            <a:spLocks noGrp="1"/>
          </p:cNvSpPr>
          <p:nvPr>
            <p:ph type="body" sz="quarter" idx="10"/>
          </p:nvPr>
        </p:nvSpPr>
        <p:spPr>
          <a:xfrm>
            <a:off x="1079999" y="1080001"/>
            <a:ext cx="6783841" cy="813599"/>
          </a:xfrm>
        </p:spPr>
        <p:txBody>
          <a:bodyPr/>
          <a:lstStyle/>
          <a:p>
            <a:r>
              <a:rPr lang="en-US" dirty="0"/>
              <a:t>Sexual Wellbeing resources </a:t>
            </a:r>
          </a:p>
        </p:txBody>
      </p:sp>
      <p:sp>
        <p:nvSpPr>
          <p:cNvPr id="5" name="Text Placeholder 4">
            <a:extLst>
              <a:ext uri="{FF2B5EF4-FFF2-40B4-BE49-F238E27FC236}">
                <a16:creationId xmlns:a16="http://schemas.microsoft.com/office/drawing/2014/main" id="{54CE1E9D-624F-9B4D-8FEC-AB55EE4CBA88}"/>
              </a:ext>
            </a:extLst>
          </p:cNvPr>
          <p:cNvSpPr>
            <a:spLocks noGrp="1"/>
          </p:cNvSpPr>
          <p:nvPr>
            <p:ph type="body" sz="quarter" idx="11"/>
          </p:nvPr>
        </p:nvSpPr>
        <p:spPr>
          <a:xfrm>
            <a:off x="974896" y="1893600"/>
            <a:ext cx="6697655" cy="2472033"/>
          </a:xfrm>
        </p:spPr>
        <p:txBody>
          <a:bodyPr/>
          <a:lstStyle/>
          <a:p>
            <a:pPr>
              <a:spcBef>
                <a:spcPts val="0"/>
              </a:spcBef>
              <a:spcAft>
                <a:spcPts val="1000"/>
              </a:spcAft>
            </a:pPr>
            <a:r>
              <a:rPr lang="en-IE" sz="1400" dirty="0"/>
              <a:t>The HSE Sexual Health and Crisis Pregnancy Programme (SHCPP) has a number of resources. </a:t>
            </a:r>
          </a:p>
          <a:p>
            <a:pPr>
              <a:spcBef>
                <a:spcPts val="0"/>
              </a:spcBef>
              <a:spcAft>
                <a:spcPts val="1000"/>
              </a:spcAft>
            </a:pPr>
            <a:r>
              <a:rPr lang="en-IE" sz="1400" dirty="0"/>
              <a:t>In 2022, two free sexual health services were announced by Government – a new free contraception service and a national home STI testing service. Posters and guides about these new services are available in this pack.</a:t>
            </a:r>
          </a:p>
          <a:p>
            <a:pPr>
              <a:spcBef>
                <a:spcPts val="0"/>
              </a:spcBef>
              <a:spcAft>
                <a:spcPts val="1000"/>
              </a:spcAft>
            </a:pPr>
            <a:r>
              <a:rPr lang="en-IE" sz="1400" dirty="0"/>
              <a:t>The Sexual Wellbeing campaign has also produced three new video series to promote awareness of new and existing free sexual health services. More information about these series is available in this pack.</a:t>
            </a:r>
          </a:p>
          <a:p>
            <a:pPr>
              <a:spcBef>
                <a:spcPts val="0"/>
              </a:spcBef>
              <a:spcAft>
                <a:spcPts val="1000"/>
              </a:spcAft>
            </a:pPr>
            <a:endParaRPr lang="en-IE" sz="1400" dirty="0"/>
          </a:p>
        </p:txBody>
      </p:sp>
    </p:spTree>
    <p:extLst>
      <p:ext uri="{BB962C8B-B14F-4D97-AF65-F5344CB8AC3E}">
        <p14:creationId xmlns:p14="http://schemas.microsoft.com/office/powerpoint/2010/main" val="3725167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F268B2E-DFC0-8848-8AC4-9DEBA1C3BF2E}"/>
              </a:ext>
            </a:extLst>
          </p:cNvPr>
          <p:cNvSpPr>
            <a:spLocks noGrp="1"/>
          </p:cNvSpPr>
          <p:nvPr>
            <p:ph type="body" sz="quarter" idx="10"/>
          </p:nvPr>
        </p:nvSpPr>
        <p:spPr>
          <a:xfrm>
            <a:off x="1223999" y="1148606"/>
            <a:ext cx="6118910" cy="443198"/>
          </a:xfrm>
        </p:spPr>
        <p:txBody>
          <a:bodyPr>
            <a:spAutoFit/>
          </a:bodyPr>
          <a:lstStyle/>
          <a:p>
            <a:pPr marL="0" indent="0">
              <a:buNone/>
            </a:pPr>
            <a:br>
              <a:rPr lang="en-IE" dirty="0"/>
            </a:br>
            <a:endParaRPr lang="en-IE" dirty="0"/>
          </a:p>
        </p:txBody>
      </p:sp>
      <p:sp>
        <p:nvSpPr>
          <p:cNvPr id="10" name="Text Placeholder 9">
            <a:extLst>
              <a:ext uri="{FF2B5EF4-FFF2-40B4-BE49-F238E27FC236}">
                <a16:creationId xmlns:a16="http://schemas.microsoft.com/office/drawing/2014/main" id="{85B0A863-C1EC-064E-8916-8E32C88BE966}"/>
              </a:ext>
            </a:extLst>
          </p:cNvPr>
          <p:cNvSpPr>
            <a:spLocks noGrp="1"/>
          </p:cNvSpPr>
          <p:nvPr>
            <p:ph type="body" sz="quarter" idx="11"/>
          </p:nvPr>
        </p:nvSpPr>
        <p:spPr>
          <a:xfrm>
            <a:off x="1223999" y="301090"/>
            <a:ext cx="6974069" cy="585601"/>
          </a:xfrm>
        </p:spPr>
        <p:txBody>
          <a:bodyPr>
            <a:normAutofit/>
          </a:bodyPr>
          <a:lstStyle/>
          <a:p>
            <a:r>
              <a:rPr lang="en-US" dirty="0"/>
              <a:t>What’s in this pack</a:t>
            </a:r>
          </a:p>
        </p:txBody>
      </p:sp>
      <p:sp>
        <p:nvSpPr>
          <p:cNvPr id="2" name="Rectangle 1"/>
          <p:cNvSpPr/>
          <p:nvPr/>
        </p:nvSpPr>
        <p:spPr>
          <a:xfrm>
            <a:off x="533775" y="1225622"/>
            <a:ext cx="8130691" cy="4088042"/>
          </a:xfrm>
          <a:prstGeom prst="rect">
            <a:avLst/>
          </a:prstGeom>
        </p:spPr>
        <p:txBody>
          <a:bodyPr wrap="square">
            <a:spAutoFit/>
          </a:bodyPr>
          <a:lstStyle/>
          <a:p>
            <a:pPr marL="342900" indent="-342900">
              <a:lnSpc>
                <a:spcPct val="120000"/>
              </a:lnSpc>
              <a:spcAft>
                <a:spcPts val="1200"/>
              </a:spcAft>
              <a:buAutoNum type="arabicPeriod"/>
            </a:pPr>
            <a:r>
              <a:rPr lang="en-IE" sz="1400" dirty="0">
                <a:latin typeface="Arial" panose="020B0604020202020204" pitchFamily="34" charset="0"/>
                <a:cs typeface="Arial" panose="020B0604020202020204" pitchFamily="34" charset="0"/>
              </a:rPr>
              <a:t>Free condoms and lube available from the HSE National Condom Distribution Service (NCDS)</a:t>
            </a:r>
          </a:p>
          <a:p>
            <a:pPr marL="342900" indent="-342900">
              <a:lnSpc>
                <a:spcPct val="120000"/>
              </a:lnSpc>
              <a:spcAft>
                <a:spcPts val="1200"/>
              </a:spcAft>
              <a:buAutoNum type="arabicPeriod"/>
            </a:pPr>
            <a:r>
              <a:rPr lang="en-IE" sz="1400" dirty="0">
                <a:latin typeface="Arial" panose="020B0604020202020204" pitchFamily="34" charset="0"/>
                <a:cs typeface="Arial" panose="020B0604020202020204" pitchFamily="34" charset="0"/>
              </a:rPr>
              <a:t>About HealthPromotion.ie</a:t>
            </a:r>
          </a:p>
          <a:p>
            <a:pPr marL="342900" indent="-342900">
              <a:lnSpc>
                <a:spcPct val="120000"/>
              </a:lnSpc>
              <a:spcAft>
                <a:spcPts val="1200"/>
              </a:spcAft>
              <a:buAutoNum type="arabicPeriod"/>
            </a:pPr>
            <a:r>
              <a:rPr lang="en-IE" sz="1400" dirty="0">
                <a:latin typeface="Arial" panose="020B0604020202020204" pitchFamily="34" charset="0"/>
                <a:cs typeface="Arial" panose="020B0604020202020204" pitchFamily="34" charset="0"/>
              </a:rPr>
              <a:t>Order condom promotion posters</a:t>
            </a:r>
          </a:p>
          <a:p>
            <a:pPr marL="342900" indent="-342900">
              <a:lnSpc>
                <a:spcPct val="120000"/>
              </a:lnSpc>
              <a:spcAft>
                <a:spcPts val="1200"/>
              </a:spcAft>
              <a:buAutoNum type="arabicPeriod"/>
            </a:pPr>
            <a:r>
              <a:rPr lang="en-IE" sz="1400" dirty="0">
                <a:latin typeface="Arial" panose="020B0604020202020204" pitchFamily="34" charset="0"/>
                <a:cs typeface="Arial" panose="020B0604020202020204" pitchFamily="34" charset="0"/>
              </a:rPr>
              <a:t>Order free home STI testing posters and business cards with QR codes</a:t>
            </a:r>
          </a:p>
          <a:p>
            <a:pPr marL="342900" indent="-342900">
              <a:lnSpc>
                <a:spcPct val="120000"/>
              </a:lnSpc>
              <a:spcAft>
                <a:spcPts val="1200"/>
              </a:spcAft>
              <a:buAutoNum type="arabicPeriod"/>
            </a:pPr>
            <a:r>
              <a:rPr lang="en-IE" sz="1400" dirty="0">
                <a:latin typeface="Arial" panose="020B0604020202020204" pitchFamily="34" charset="0"/>
                <a:cs typeface="Arial" panose="020B0604020202020204" pitchFamily="34" charset="0"/>
              </a:rPr>
              <a:t>Order free contraception posters</a:t>
            </a:r>
          </a:p>
          <a:p>
            <a:pPr marL="342900" indent="-342900">
              <a:lnSpc>
                <a:spcPct val="120000"/>
              </a:lnSpc>
              <a:spcAft>
                <a:spcPts val="1200"/>
              </a:spcAft>
              <a:buAutoNum type="arabicPeriod"/>
            </a:pPr>
            <a:r>
              <a:rPr lang="en-IE" sz="1400" dirty="0">
                <a:latin typeface="Arial" panose="020B0604020202020204" pitchFamily="34" charset="0"/>
                <a:cs typeface="Arial" panose="020B0604020202020204" pitchFamily="34" charset="0"/>
              </a:rPr>
              <a:t>Order free My Options leaflets and posters</a:t>
            </a:r>
          </a:p>
          <a:p>
            <a:pPr marL="342900" indent="-342900">
              <a:lnSpc>
                <a:spcPct val="120000"/>
              </a:lnSpc>
              <a:spcAft>
                <a:spcPts val="1200"/>
              </a:spcAft>
              <a:buAutoNum type="arabicPeriod"/>
            </a:pPr>
            <a:r>
              <a:rPr lang="en-IE" sz="1400" dirty="0">
                <a:latin typeface="Arial" panose="020B0604020202020204" pitchFamily="34" charset="0"/>
                <a:cs typeface="Arial" panose="020B0604020202020204" pitchFamily="34" charset="0"/>
              </a:rPr>
              <a:t>Order sexual wellbeing guides and leaflets</a:t>
            </a:r>
          </a:p>
          <a:p>
            <a:pPr marL="342900" indent="-342900">
              <a:lnSpc>
                <a:spcPct val="120000"/>
              </a:lnSpc>
              <a:spcAft>
                <a:spcPts val="1200"/>
              </a:spcAft>
              <a:buAutoNum type="arabicPeriod"/>
            </a:pPr>
            <a:r>
              <a:rPr lang="en-IE" sz="1400" dirty="0">
                <a:latin typeface="Arial" panose="020B0604020202020204" pitchFamily="34" charset="0"/>
                <a:cs typeface="Arial" panose="020B0604020202020204" pitchFamily="34" charset="0"/>
              </a:rPr>
              <a:t>Sexual Wellbeing social media accounts and </a:t>
            </a:r>
            <a:r>
              <a:rPr lang="en-IE" sz="1400" dirty="0">
                <a:solidFill>
                  <a:srgbClr val="232323"/>
                </a:solidFill>
                <a:latin typeface="Arial" panose="020B0604020202020204" pitchFamily="34" charset="0"/>
                <a:cs typeface="Arial" panose="020B0604020202020204" pitchFamily="34" charset="0"/>
              </a:rPr>
              <a:t>Social Content</a:t>
            </a:r>
          </a:p>
          <a:p>
            <a:pPr>
              <a:lnSpc>
                <a:spcPct val="114000"/>
              </a:lnSpc>
              <a:spcBef>
                <a:spcPts val="750"/>
              </a:spcBef>
            </a:pPr>
            <a:endParaRPr lang="en-GB" sz="1400" dirty="0">
              <a:latin typeface="Arial" panose="020B0604020202020204" pitchFamily="34" charset="0"/>
              <a:cs typeface="Arial" panose="020B0604020202020204" pitchFamily="34" charset="0"/>
            </a:endParaRPr>
          </a:p>
          <a:p>
            <a:pPr>
              <a:lnSpc>
                <a:spcPct val="114000"/>
              </a:lnSpc>
              <a:spcBef>
                <a:spcPts val="750"/>
              </a:spcBef>
            </a:pP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8219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223999" y="301090"/>
            <a:ext cx="7678261" cy="585601"/>
          </a:xfrm>
        </p:spPr>
        <p:txBody>
          <a:bodyPr>
            <a:normAutofit/>
          </a:bodyPr>
          <a:lstStyle/>
          <a:p>
            <a:r>
              <a:rPr lang="en-IE" dirty="0"/>
              <a:t>1.  Free condoms and lube</a:t>
            </a:r>
          </a:p>
        </p:txBody>
      </p:sp>
      <p:sp>
        <p:nvSpPr>
          <p:cNvPr id="8" name="TextBox 7"/>
          <p:cNvSpPr txBox="1"/>
          <p:nvPr/>
        </p:nvSpPr>
        <p:spPr>
          <a:xfrm>
            <a:off x="483476" y="1371595"/>
            <a:ext cx="3363310" cy="2369880"/>
          </a:xfrm>
          <a:prstGeom prst="rect">
            <a:avLst/>
          </a:prstGeom>
        </p:spPr>
        <p:txBody>
          <a:bodyPr wrap="square" lIns="0" tIns="0" rIns="0" bIns="0" rtlCol="0" anchor="t" anchorCtr="0">
            <a:spAutoFit/>
          </a:bodyPr>
          <a:lstStyle/>
          <a:p>
            <a:r>
              <a:rPr lang="en-IE" sz="1400" dirty="0">
                <a:latin typeface="Arial" panose="020B0604020202020204" pitchFamily="34" charset="0"/>
                <a:cs typeface="Arial" panose="020B0604020202020204" pitchFamily="34" charset="0"/>
              </a:rPr>
              <a:t>The National Condom Distribution Service (NCDS) distributes free condoms and lubricant </a:t>
            </a:r>
            <a:r>
              <a:rPr lang="en-IE" sz="1400">
                <a:latin typeface="Arial" panose="020B0604020202020204" pitchFamily="34" charset="0"/>
                <a:cs typeface="Arial" panose="020B0604020202020204" pitchFamily="34" charset="0"/>
              </a:rPr>
              <a:t>sachets to</a:t>
            </a:r>
            <a:r>
              <a:rPr lang="en-IE" sz="1400" dirty="0">
                <a:latin typeface="Arial" panose="020B0604020202020204" pitchFamily="34" charset="0"/>
                <a:cs typeface="Arial" panose="020B0604020202020204" pitchFamily="34" charset="0"/>
              </a:rPr>
              <a:t> services working directly with population groups who may be at increased risk of unplanned pregnancy, HIV or STIs. </a:t>
            </a:r>
          </a:p>
          <a:p>
            <a:endParaRPr lang="en-IE" sz="1400" dirty="0">
              <a:latin typeface="Arial" panose="020B0604020202020204" pitchFamily="34" charset="0"/>
              <a:cs typeface="Arial" panose="020B0604020202020204" pitchFamily="34" charset="0"/>
            </a:endParaRPr>
          </a:p>
          <a:p>
            <a:r>
              <a:rPr lang="en-IE" sz="1400" dirty="0">
                <a:latin typeface="Arial" panose="020B0604020202020204" pitchFamily="34" charset="0"/>
                <a:cs typeface="Arial" panose="020B0604020202020204" pitchFamily="34" charset="0"/>
              </a:rPr>
              <a:t>Visit </a:t>
            </a:r>
            <a:r>
              <a:rPr lang="en-IE" sz="1400" dirty="0">
                <a:latin typeface="Arial" panose="020B0604020202020204" pitchFamily="34" charset="0"/>
                <a:cs typeface="Arial" panose="020B0604020202020204" pitchFamily="34" charset="0"/>
                <a:hlinkClick r:id="rId2"/>
              </a:rPr>
              <a:t>this page </a:t>
            </a:r>
            <a:r>
              <a:rPr lang="en-IE" sz="1400" dirty="0">
                <a:latin typeface="Arial" panose="020B0604020202020204" pitchFamily="34" charset="0"/>
                <a:cs typeface="Arial" panose="020B0604020202020204" pitchFamily="34" charset="0"/>
              </a:rPr>
              <a:t>to complete an application form and order your free supply of condoms if you are not registered with this service.</a:t>
            </a:r>
            <a:endParaRPr lang="en-IE" sz="1400" dirty="0">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t="19709" r="1909" b="12559"/>
          <a:stretch/>
        </p:blipFill>
        <p:spPr>
          <a:xfrm>
            <a:off x="6078064" y="1124604"/>
            <a:ext cx="2100510" cy="1933906"/>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a:ext>
            </a:extLst>
          </a:blip>
          <a:srcRect l="10586" t="2341" r="11366"/>
          <a:stretch/>
        </p:blipFill>
        <p:spPr>
          <a:xfrm>
            <a:off x="4340566" y="2091557"/>
            <a:ext cx="1564741" cy="2610507"/>
          </a:xfrm>
          <a:prstGeom prst="rect">
            <a:avLst/>
          </a:prstGeom>
        </p:spPr>
      </p:pic>
    </p:spTree>
    <p:extLst>
      <p:ext uri="{BB962C8B-B14F-4D97-AF65-F5344CB8AC3E}">
        <p14:creationId xmlns:p14="http://schemas.microsoft.com/office/powerpoint/2010/main" val="1500634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59037" y="1130564"/>
            <a:ext cx="4112963" cy="2102690"/>
          </a:xfrm>
        </p:spPr>
        <p:txBody>
          <a:bodyPr>
            <a:noAutofit/>
          </a:bodyPr>
          <a:lstStyle/>
          <a:p>
            <a:pPr marL="0" indent="0">
              <a:buNone/>
            </a:pPr>
            <a:r>
              <a:rPr lang="en-IE" sz="1400" dirty="0"/>
              <a:t>The HSE produce and distribute a wide range of health related resources, including sexual health posters and guides. These are all available to order on </a:t>
            </a:r>
            <a:r>
              <a:rPr lang="en-IE" sz="1400" b="1" dirty="0"/>
              <a:t>HealthPromotion.ie</a:t>
            </a:r>
            <a:r>
              <a:rPr lang="en-IE" sz="1400" b="1" dirty="0">
                <a:solidFill>
                  <a:srgbClr val="FF0000"/>
                </a:solidFill>
              </a:rPr>
              <a:t> </a:t>
            </a:r>
          </a:p>
          <a:p>
            <a:pPr marL="0" indent="0">
              <a:buNone/>
            </a:pPr>
            <a:r>
              <a:rPr lang="en-IE" sz="1400" b="1" dirty="0"/>
              <a:t>If you have not used HealthPromotion.ie in the past, you will need to set up an account. Simply complete a short sign up form </a:t>
            </a:r>
            <a:r>
              <a:rPr lang="en-IE" sz="1400" b="1" dirty="0">
                <a:hlinkClick r:id="rId2"/>
              </a:rPr>
              <a:t>on this page</a:t>
            </a:r>
            <a:r>
              <a:rPr lang="en-IE" sz="1400" b="1" dirty="0"/>
              <a:t>.</a:t>
            </a:r>
          </a:p>
          <a:p>
            <a:r>
              <a:rPr lang="en-IE" sz="1400" dirty="0">
                <a:solidFill>
                  <a:prstClr val="black"/>
                </a:solidFill>
              </a:rPr>
              <a:t>Once you have signed in, use the search function to browse through all resources available. To order a resource, input the quantity you need, and click “Add to basket”.</a:t>
            </a:r>
          </a:p>
          <a:p>
            <a:r>
              <a:rPr lang="en-IE" sz="1400" dirty="0">
                <a:solidFill>
                  <a:prstClr val="black"/>
                </a:solidFill>
              </a:rPr>
              <a:t>Once you are ready to place an order click the basket icon to confirm and complete your delivery details.</a:t>
            </a:r>
          </a:p>
          <a:p>
            <a:endParaRPr lang="en-IE" sz="1400" b="1" dirty="0"/>
          </a:p>
        </p:txBody>
      </p:sp>
      <p:sp>
        <p:nvSpPr>
          <p:cNvPr id="2" name="Text Placeholder 1"/>
          <p:cNvSpPr>
            <a:spLocks noGrp="1"/>
          </p:cNvSpPr>
          <p:nvPr>
            <p:ph type="body" sz="quarter" idx="11"/>
          </p:nvPr>
        </p:nvSpPr>
        <p:spPr/>
        <p:txBody>
          <a:bodyPr/>
          <a:lstStyle/>
          <a:p>
            <a:r>
              <a:rPr lang="en-IE" dirty="0"/>
              <a:t>2. HealthPromotion.ie</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l="5772" t="7716" r="73830" b="37823"/>
          <a:stretch/>
        </p:blipFill>
        <p:spPr>
          <a:xfrm>
            <a:off x="4778381" y="1104809"/>
            <a:ext cx="2227197" cy="195456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78380" y="3277490"/>
            <a:ext cx="4205787" cy="1530484"/>
          </a:xfrm>
          <a:prstGeom prst="rect">
            <a:avLst/>
          </a:prstGeom>
        </p:spPr>
      </p:pic>
    </p:spTree>
    <p:extLst>
      <p:ext uri="{BB962C8B-B14F-4D97-AF65-F5344CB8AC3E}">
        <p14:creationId xmlns:p14="http://schemas.microsoft.com/office/powerpoint/2010/main" val="4201090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IE" dirty="0"/>
              <a:t>3. Condom promotion posters </a:t>
            </a:r>
          </a:p>
        </p:txBody>
      </p:sp>
      <p:sp>
        <p:nvSpPr>
          <p:cNvPr id="9" name="Text Placeholder 4"/>
          <p:cNvSpPr txBox="1">
            <a:spLocks/>
          </p:cNvSpPr>
          <p:nvPr/>
        </p:nvSpPr>
        <p:spPr>
          <a:xfrm>
            <a:off x="464804" y="1222178"/>
            <a:ext cx="5697500" cy="2940873"/>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IE" sz="1400" dirty="0">
                <a:latin typeface="Arial" panose="020B0604020202020204" pitchFamily="34" charset="0"/>
                <a:cs typeface="Arial" panose="020B0604020202020204" pitchFamily="34" charset="0"/>
              </a:rPr>
              <a:t>Condom promotion posters are available to order on HealthPromotion.ie by searching topic [Sexual Health] and keyword [Condom]</a:t>
            </a:r>
            <a:endParaRPr lang="en-IE" sz="14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95102" y="2063853"/>
            <a:ext cx="1833701" cy="259321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04649" y="2063853"/>
            <a:ext cx="1833701" cy="259321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32256" y="2063853"/>
            <a:ext cx="1841792" cy="2604654"/>
          </a:xfrm>
          <a:prstGeom prst="rect">
            <a:avLst/>
          </a:prstGeom>
        </p:spPr>
      </p:pic>
    </p:spTree>
    <p:extLst>
      <p:ext uri="{BB962C8B-B14F-4D97-AF65-F5344CB8AC3E}">
        <p14:creationId xmlns:p14="http://schemas.microsoft.com/office/powerpoint/2010/main" val="2805820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223999" y="301090"/>
            <a:ext cx="7678261" cy="585601"/>
          </a:xfrm>
        </p:spPr>
        <p:txBody>
          <a:bodyPr>
            <a:normAutofit lnSpcReduction="10000"/>
          </a:bodyPr>
          <a:lstStyle/>
          <a:p>
            <a:r>
              <a:rPr lang="en-IE" dirty="0"/>
              <a:t>4. Free Home STI Testing posters and business cards</a:t>
            </a:r>
          </a:p>
        </p:txBody>
      </p:sp>
      <p:sp>
        <p:nvSpPr>
          <p:cNvPr id="13" name="Rectangle 12">
            <a:extLst>
              <a:ext uri="{FF2B5EF4-FFF2-40B4-BE49-F238E27FC236}">
                <a16:creationId xmlns:a16="http://schemas.microsoft.com/office/drawing/2014/main" id="{82ECD213-1277-4C55-98B5-7ECB01B9EEDE}"/>
              </a:ext>
            </a:extLst>
          </p:cNvPr>
          <p:cNvSpPr/>
          <p:nvPr/>
        </p:nvSpPr>
        <p:spPr>
          <a:xfrm>
            <a:off x="519178" y="1202115"/>
            <a:ext cx="4021291" cy="3231654"/>
          </a:xfrm>
          <a:prstGeom prst="rect">
            <a:avLst/>
          </a:prstGeom>
        </p:spPr>
        <p:txBody>
          <a:bodyPr wrap="square" lIns="0">
            <a:spAutoFit/>
          </a:bodyPr>
          <a:lstStyle/>
          <a:p>
            <a:r>
              <a:rPr lang="en-GB" sz="1400" dirty="0">
                <a:latin typeface="Arial" panose="020B0604020202020204" pitchFamily="34" charset="0"/>
                <a:cs typeface="Arial" panose="020B0604020202020204" pitchFamily="34" charset="0"/>
              </a:rPr>
              <a:t>Free home STI test kits are available to order from </a:t>
            </a:r>
            <a:r>
              <a:rPr lang="en-GB" sz="1400" dirty="0">
                <a:latin typeface="Arial" panose="020B0604020202020204" pitchFamily="34" charset="0"/>
                <a:cs typeface="Arial" panose="020B0604020202020204" pitchFamily="34" charset="0"/>
                <a:hlinkClick r:id="rId2"/>
              </a:rPr>
              <a:t>Sexualwellbeing.ie</a:t>
            </a:r>
            <a:r>
              <a:rPr lang="en-GB" sz="1400" dirty="0">
                <a:latin typeface="Arial" panose="020B0604020202020204" pitchFamily="34" charset="0"/>
                <a:cs typeface="Arial" panose="020B0604020202020204" pitchFamily="34" charset="0"/>
              </a:rPr>
              <a:t>. This service is now available nationwide.</a:t>
            </a:r>
            <a:endParaRPr lang="en-IE" sz="1400" dirty="0">
              <a:latin typeface="Arial" panose="020B0604020202020204" pitchFamily="34" charset="0"/>
              <a:cs typeface="Arial" panose="020B0604020202020204" pitchFamily="34" charset="0"/>
            </a:endParaRPr>
          </a:p>
          <a:p>
            <a:endParaRPr lang="en-IE" sz="1400" dirty="0">
              <a:latin typeface="Arial" panose="020B0604020202020204" pitchFamily="34" charset="0"/>
              <a:cs typeface="Arial" panose="020B0604020202020204" pitchFamily="34" charset="0"/>
            </a:endParaRPr>
          </a:p>
          <a:p>
            <a:r>
              <a:rPr lang="en-IE" sz="1400" dirty="0">
                <a:latin typeface="Arial" panose="020B0604020202020204" pitchFamily="34" charset="0"/>
                <a:cs typeface="Arial" panose="020B0604020202020204" pitchFamily="34" charset="0"/>
              </a:rPr>
              <a:t>Posters and business cards to promote this free service are available to order on HealthPromotion.ie.  </a:t>
            </a:r>
            <a:endParaRPr lang="en-IE" sz="1400" b="1" dirty="0">
              <a:latin typeface="Arial" panose="020B0604020202020204" pitchFamily="34" charset="0"/>
              <a:cs typeface="Arial" panose="020B0604020202020204" pitchFamily="34" charset="0"/>
            </a:endParaRPr>
          </a:p>
          <a:p>
            <a:endParaRPr lang="en-IE" sz="1400" b="1" dirty="0">
              <a:latin typeface="Arial" panose="020B0604020202020204" pitchFamily="34" charset="0"/>
              <a:cs typeface="Arial" panose="020B0604020202020204" pitchFamily="34" charset="0"/>
            </a:endParaRPr>
          </a:p>
          <a:p>
            <a:r>
              <a:rPr lang="en-IE" sz="1400" dirty="0">
                <a:latin typeface="Arial" panose="020B0604020202020204" pitchFamily="34" charset="0"/>
                <a:cs typeface="Arial" panose="020B0604020202020204" pitchFamily="34" charset="0"/>
              </a:rPr>
              <a:t>Search by topic [Sexual Health] and keyword [STI testing]</a:t>
            </a:r>
          </a:p>
          <a:p>
            <a:endParaRPr lang="en-IE" dirty="0"/>
          </a:p>
          <a:p>
            <a:endParaRPr lang="en-IE" dirty="0"/>
          </a:p>
          <a:p>
            <a:endParaRPr lang="en-IE" sz="1400" dirty="0">
              <a:latin typeface="Arial" panose="020B0604020202020204" pitchFamily="34" charset="0"/>
              <a:cs typeface="Arial" panose="020B0604020202020204" pitchFamily="34" charset="0"/>
            </a:endParaRPr>
          </a:p>
          <a:p>
            <a:endParaRPr lang="en-IE" sz="14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3129" y="979664"/>
            <a:ext cx="1434826" cy="2028858"/>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42084" y="987557"/>
            <a:ext cx="1361315" cy="1924802"/>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00910" y="3008522"/>
            <a:ext cx="1397045" cy="1975146"/>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842084" y="3132689"/>
            <a:ext cx="1358330" cy="863406"/>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842084" y="4004726"/>
            <a:ext cx="1358330" cy="858085"/>
          </a:xfrm>
          <a:prstGeom prst="rect">
            <a:avLst/>
          </a:prstGeom>
        </p:spPr>
      </p:pic>
    </p:spTree>
    <p:extLst>
      <p:ext uri="{BB962C8B-B14F-4D97-AF65-F5344CB8AC3E}">
        <p14:creationId xmlns:p14="http://schemas.microsoft.com/office/powerpoint/2010/main" val="1638817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509689-D3E1-1A4A-93FE-1FA06CB6B38A}"/>
              </a:ext>
            </a:extLst>
          </p:cNvPr>
          <p:cNvSpPr>
            <a:spLocks noGrp="1"/>
          </p:cNvSpPr>
          <p:nvPr>
            <p:ph type="body" sz="quarter" idx="11"/>
          </p:nvPr>
        </p:nvSpPr>
        <p:spPr/>
        <p:txBody>
          <a:bodyPr>
            <a:normAutofit/>
          </a:bodyPr>
          <a:lstStyle/>
          <a:p>
            <a:r>
              <a:rPr lang="en-US" dirty="0"/>
              <a:t>5. Free contraception posters </a:t>
            </a:r>
          </a:p>
        </p:txBody>
      </p:sp>
      <p:sp>
        <p:nvSpPr>
          <p:cNvPr id="81" name="TextBox 80">
            <a:extLst>
              <a:ext uri="{FF2B5EF4-FFF2-40B4-BE49-F238E27FC236}">
                <a16:creationId xmlns:a16="http://schemas.microsoft.com/office/drawing/2014/main" id="{D81F41D9-7ADE-ED45-9FF3-33133E1D97C8}"/>
              </a:ext>
            </a:extLst>
          </p:cNvPr>
          <p:cNvSpPr txBox="1"/>
          <p:nvPr/>
        </p:nvSpPr>
        <p:spPr>
          <a:xfrm>
            <a:off x="3790024" y="2900287"/>
            <a:ext cx="1552353" cy="369332"/>
          </a:xfrm>
          <a:prstGeom prst="rect">
            <a:avLst/>
          </a:prstGeom>
        </p:spPr>
        <p:txBody>
          <a:bodyPr wrap="square" lIns="0" tIns="0" rIns="0" bIns="0" rtlCol="0" anchor="t" anchorCtr="0">
            <a:spAutoFit/>
          </a:bodyPr>
          <a:lstStyle/>
          <a:p>
            <a:pPr algn="ctr"/>
            <a:r>
              <a:rPr lang="en-US" sz="2400" b="1" dirty="0">
                <a:solidFill>
                  <a:schemeClr val="bg1"/>
                </a:solidFill>
                <a:latin typeface="Arial" panose="020B0604020202020204" pitchFamily="34" charset="0"/>
                <a:cs typeface="Arial" panose="020B0604020202020204" pitchFamily="34" charset="0"/>
              </a:rPr>
              <a:t>12345</a:t>
            </a:r>
          </a:p>
        </p:txBody>
      </p:sp>
      <p:sp>
        <p:nvSpPr>
          <p:cNvPr id="4" name="Rectangle 3"/>
          <p:cNvSpPr/>
          <p:nvPr/>
        </p:nvSpPr>
        <p:spPr>
          <a:xfrm>
            <a:off x="561102" y="1159236"/>
            <a:ext cx="4781275" cy="2677656"/>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Prescription contraception and emergency contraception is available for free for 17 to 26 year olds. </a:t>
            </a:r>
            <a:endParaRPr lang="en-IE"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 </a:t>
            </a:r>
            <a:endParaRPr lang="en-IE"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It is available for women and people with a uterus within this age range. </a:t>
            </a:r>
            <a:endParaRPr lang="en-IE" sz="1400" dirty="0">
              <a:latin typeface="Arial" panose="020B0604020202020204" pitchFamily="34" charset="0"/>
              <a:cs typeface="Arial" panose="020B0604020202020204" pitchFamily="34" charset="0"/>
            </a:endParaRPr>
          </a:p>
          <a:p>
            <a:endParaRPr lang="en-IE" sz="1400" dirty="0">
              <a:latin typeface="Arial" panose="020B0604020202020204" pitchFamily="34" charset="0"/>
              <a:cs typeface="Arial" panose="020B0604020202020204" pitchFamily="34" charset="0"/>
            </a:endParaRPr>
          </a:p>
          <a:p>
            <a:r>
              <a:rPr lang="en-IE" sz="1400" dirty="0">
                <a:latin typeface="Arial" panose="020B0604020202020204" pitchFamily="34" charset="0"/>
                <a:cs typeface="Arial" panose="020B0604020202020204" pitchFamily="34" charset="0"/>
              </a:rPr>
              <a:t>Posters advertising the free contraception services are available to order on HealthPromotion.ie</a:t>
            </a:r>
          </a:p>
          <a:p>
            <a:endParaRPr lang="en-IE" sz="1400" dirty="0">
              <a:latin typeface="Arial" panose="020B0604020202020204" pitchFamily="34" charset="0"/>
              <a:cs typeface="Arial" panose="020B0604020202020204" pitchFamily="34" charset="0"/>
            </a:endParaRPr>
          </a:p>
          <a:p>
            <a:r>
              <a:rPr lang="en-IE" sz="1400" dirty="0">
                <a:latin typeface="Arial" panose="020B0604020202020204" pitchFamily="34" charset="0"/>
                <a:cs typeface="Arial" panose="020B0604020202020204" pitchFamily="34" charset="0"/>
              </a:rPr>
              <a:t>Search by topic [Sexual Health] and keyword [Contraception]</a:t>
            </a:r>
          </a:p>
          <a:p>
            <a:endParaRPr lang="en-IE" sz="1400" dirty="0"/>
          </a:p>
        </p:txBody>
      </p:sp>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77564" y="1159236"/>
            <a:ext cx="2122202" cy="2855715"/>
          </a:xfrm>
          <a:prstGeom prst="rect">
            <a:avLst/>
          </a:prstGeom>
        </p:spPr>
      </p:pic>
    </p:spTree>
    <p:extLst>
      <p:ext uri="{BB962C8B-B14F-4D97-AF65-F5344CB8AC3E}">
        <p14:creationId xmlns:p14="http://schemas.microsoft.com/office/powerpoint/2010/main" val="93976882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509689-D3E1-1A4A-93FE-1FA06CB6B38A}"/>
              </a:ext>
            </a:extLst>
          </p:cNvPr>
          <p:cNvSpPr>
            <a:spLocks noGrp="1"/>
          </p:cNvSpPr>
          <p:nvPr>
            <p:ph type="body" sz="quarter" idx="11"/>
          </p:nvPr>
        </p:nvSpPr>
        <p:spPr/>
        <p:txBody>
          <a:bodyPr>
            <a:normAutofit/>
          </a:bodyPr>
          <a:lstStyle/>
          <a:p>
            <a:r>
              <a:rPr lang="en-US" dirty="0"/>
              <a:t>6. My Options posters and leaflets </a:t>
            </a:r>
          </a:p>
        </p:txBody>
      </p:sp>
      <p:sp>
        <p:nvSpPr>
          <p:cNvPr id="4" name="Rectangle 3"/>
          <p:cNvSpPr/>
          <p:nvPr/>
        </p:nvSpPr>
        <p:spPr>
          <a:xfrm>
            <a:off x="578221" y="1238338"/>
            <a:ext cx="4035820" cy="3969292"/>
          </a:xfrm>
          <a:prstGeom prst="rect">
            <a:avLst/>
          </a:prstGeom>
        </p:spPr>
        <p:txBody>
          <a:bodyPr wrap="square">
            <a:spAutoFit/>
          </a:bodyPr>
          <a:lstStyle/>
          <a:p>
            <a:r>
              <a:rPr lang="en-IE" sz="1400" dirty="0">
                <a:latin typeface="Arial" panose="020B0604020202020204" pitchFamily="34" charset="0"/>
                <a:cs typeface="Arial" panose="020B0604020202020204" pitchFamily="34" charset="0"/>
              </a:rPr>
              <a:t>My Options is a HSE service that offers confidential counselling and information if you’re experiencing an unplanned pregnancy. </a:t>
            </a:r>
          </a:p>
          <a:p>
            <a:endParaRPr lang="en-IE" sz="1400" dirty="0">
              <a:latin typeface="Arial" panose="020B0604020202020204" pitchFamily="34" charset="0"/>
              <a:cs typeface="Arial" panose="020B0604020202020204" pitchFamily="34" charset="0"/>
            </a:endParaRPr>
          </a:p>
          <a:p>
            <a:r>
              <a:rPr lang="en-IE" sz="1400" dirty="0">
                <a:latin typeface="Arial" panose="020B0604020202020204" pitchFamily="34" charset="0"/>
                <a:cs typeface="Arial" panose="020B0604020202020204" pitchFamily="34" charset="0"/>
              </a:rPr>
              <a:t>Visit </a:t>
            </a:r>
            <a:r>
              <a:rPr lang="en-IE" sz="1400" b="1" dirty="0">
                <a:latin typeface="Arial" panose="020B0604020202020204" pitchFamily="34" charset="0"/>
                <a:cs typeface="Arial" panose="020B0604020202020204" pitchFamily="34" charset="0"/>
                <a:hlinkClick r:id="rId2"/>
              </a:rPr>
              <a:t>myoptions.ie</a:t>
            </a:r>
            <a:r>
              <a:rPr lang="en-IE" sz="1400" dirty="0">
                <a:latin typeface="Arial" panose="020B0604020202020204" pitchFamily="34" charset="0"/>
                <a:cs typeface="Arial" panose="020B0604020202020204" pitchFamily="34" charset="0"/>
              </a:rPr>
              <a:t> for more information.</a:t>
            </a:r>
          </a:p>
          <a:p>
            <a:endParaRPr lang="en-IE" sz="1400" dirty="0">
              <a:latin typeface="Arial" panose="020B0604020202020204" pitchFamily="34" charset="0"/>
              <a:cs typeface="Arial" panose="020B0604020202020204" pitchFamily="34" charset="0"/>
            </a:endParaRPr>
          </a:p>
          <a:p>
            <a:r>
              <a:rPr lang="en-IE" sz="1400" dirty="0">
                <a:latin typeface="Arial" panose="020B0604020202020204" pitchFamily="34" charset="0"/>
                <a:cs typeface="Arial" panose="020B0604020202020204" pitchFamily="34" charset="0"/>
              </a:rPr>
              <a:t>My Options leaflets are available to download now or to order directly from </a:t>
            </a:r>
            <a:r>
              <a:rPr lang="en-IE" sz="1400" b="1" dirty="0">
                <a:latin typeface="Arial" panose="020B0604020202020204" pitchFamily="34" charset="0"/>
                <a:cs typeface="Arial" panose="020B0604020202020204" pitchFamily="34" charset="0"/>
                <a:hlinkClick r:id="rId3"/>
              </a:rPr>
              <a:t>HealthPromotion.ie</a:t>
            </a:r>
            <a:r>
              <a:rPr lang="en-IE" sz="1400" b="1" dirty="0">
                <a:latin typeface="Arial" panose="020B0604020202020204" pitchFamily="34" charset="0"/>
                <a:cs typeface="Arial" panose="020B0604020202020204" pitchFamily="34" charset="0"/>
              </a:rPr>
              <a:t> </a:t>
            </a:r>
          </a:p>
          <a:p>
            <a:endParaRPr lang="en-IE" sz="1400" b="1" dirty="0">
              <a:latin typeface="Arial" panose="020B0604020202020204" pitchFamily="34" charset="0"/>
              <a:cs typeface="Arial" panose="020B0604020202020204" pitchFamily="34" charset="0"/>
            </a:endParaRPr>
          </a:p>
          <a:p>
            <a:r>
              <a:rPr lang="en-IE" sz="1400" b="1" dirty="0">
                <a:latin typeface="Arial" panose="020B0604020202020204" pitchFamily="34" charset="0"/>
                <a:cs typeface="Arial" panose="020B0604020202020204" pitchFamily="34" charset="0"/>
              </a:rPr>
              <a:t>The leaflets are available in 16 languages.</a:t>
            </a:r>
          </a:p>
          <a:p>
            <a:endParaRPr lang="en-IE" sz="1400" b="1" dirty="0">
              <a:latin typeface="Arial" panose="020B0604020202020204" pitchFamily="34" charset="0"/>
              <a:cs typeface="Arial" panose="020B0604020202020204" pitchFamily="34" charset="0"/>
            </a:endParaRPr>
          </a:p>
          <a:p>
            <a:r>
              <a:rPr lang="en-IE" sz="1400" dirty="0">
                <a:latin typeface="Arial" panose="020B0604020202020204" pitchFamily="34" charset="0"/>
                <a:cs typeface="Arial" panose="020B0604020202020204" pitchFamily="34" charset="0"/>
              </a:rPr>
              <a:t>Search by topic [Sexual Health] and keyword [My Options]</a:t>
            </a:r>
          </a:p>
          <a:p>
            <a:endParaRPr lang="en-IE" sz="1400" b="1" dirty="0">
              <a:latin typeface="Arial" panose="020B0604020202020204" pitchFamily="34" charset="0"/>
              <a:cs typeface="Arial" panose="020B0604020202020204" pitchFamily="34" charset="0"/>
            </a:endParaRPr>
          </a:p>
          <a:p>
            <a:pPr>
              <a:lnSpc>
                <a:spcPct val="120000"/>
              </a:lnSpc>
              <a:spcAft>
                <a:spcPts val="1000"/>
              </a:spcAft>
            </a:pPr>
            <a:endParaRPr lang="en-IE" sz="1400" dirty="0">
              <a:latin typeface="Arial" panose="020B0604020202020204" pitchFamily="34" charset="0"/>
              <a:cs typeface="Arial" panose="020B0604020202020204" pitchFamily="34" charset="0"/>
            </a:endParaRPr>
          </a:p>
          <a:p>
            <a:pPr>
              <a:lnSpc>
                <a:spcPct val="120000"/>
              </a:lnSpc>
              <a:spcAft>
                <a:spcPts val="1000"/>
              </a:spcAft>
            </a:pPr>
            <a:endParaRPr lang="en-IE" sz="1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843993" y="1144528"/>
            <a:ext cx="2325171" cy="3360248"/>
          </a:xfrm>
          <a:prstGeom prst="rect">
            <a:avLst/>
          </a:prstGeom>
        </p:spPr>
      </p:pic>
    </p:spTree>
    <p:extLst>
      <p:ext uri="{BB962C8B-B14F-4D97-AF65-F5344CB8AC3E}">
        <p14:creationId xmlns:p14="http://schemas.microsoft.com/office/powerpoint/2010/main" val="3259775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tIns="0" rIns="0" bIns="0" anchor="t" anchorCtr="0"/>
      <a:lstStyle>
        <a:defPPr algn="l">
          <a:defRPr sz="2400" b="1" dirty="0">
            <a:solidFill>
              <a:schemeClr val="bg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2238</TotalTime>
  <Words>919</Words>
  <Application>Microsoft Office PowerPoint</Application>
  <PresentationFormat>On-screen Show (16:9)</PresentationFormat>
  <Paragraphs>88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Proofreading Academy Student</dc:creator>
  <cp:lastModifiedBy>Paul Houtsma</cp:lastModifiedBy>
  <cp:revision>122</cp:revision>
  <dcterms:created xsi:type="dcterms:W3CDTF">2021-11-10T13:35:28Z</dcterms:created>
  <dcterms:modified xsi:type="dcterms:W3CDTF">2023-03-27T07:53:51Z</dcterms:modified>
</cp:coreProperties>
</file>